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73" r:id="rId11"/>
    <p:sldId id="301" r:id="rId12"/>
    <p:sldId id="275" r:id="rId13"/>
    <p:sldId id="276" r:id="rId14"/>
    <p:sldId id="293" r:id="rId15"/>
    <p:sldId id="294" r:id="rId16"/>
    <p:sldId id="295" r:id="rId17"/>
    <p:sldId id="296" r:id="rId18"/>
    <p:sldId id="305" r:id="rId19"/>
    <p:sldId id="306" r:id="rId20"/>
    <p:sldId id="307" r:id="rId21"/>
    <p:sldId id="308" r:id="rId22"/>
    <p:sldId id="309" r:id="rId23"/>
    <p:sldId id="283" r:id="rId24"/>
  </p:sldIdLst>
  <p:sldSz cx="9144000" cy="5143500" type="screen16x9"/>
  <p:notesSz cx="6858000" cy="9144000"/>
  <p:defaultTextStyle>
    <a:defPPr>
      <a:defRPr lang="en-N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6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FE983-C93B-4542-A1BF-E8E54B552E99}" type="datetimeFigureOut">
              <a:rPr lang="en-US" smtClean="0"/>
              <a:t>08-Jun-17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1D25A-927B-45CB-A650-3C4AFD3B6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68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Mix of planning, governance, health, education, transport, housing, urban regeneration, water, procurement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1D25A-927B-45CB-A650-3C4AFD3B6F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474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Only 20 </a:t>
            </a:r>
            <a:r>
              <a:rPr lang="en-NZ" dirty="0" err="1"/>
              <a:t>yrs</a:t>
            </a:r>
            <a:r>
              <a:rPr lang="en-NZ" dirty="0"/>
              <a:t> old, fundamentally an infrastructure government, blank sheet, lots of innovation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1D25A-927B-45CB-A650-3C4AFD3B6F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19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5704A-6C00-4DC7-8E58-E649633B2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D5998-A070-44C8-B13F-2FAEBA864CF0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9756A-A27B-43EB-8F90-1DEDA4FD0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11B24-B363-4069-BB9A-FCEBD8A29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5B888-19AD-4658-93A6-8B1156F6F6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688D3-4E06-45FE-94AF-07E0AC8D5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A768F-F117-4D22-83F9-65F2559CCA7B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268E7-A58B-4454-99A9-04FD4B91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D1D92-FC26-4F65-8617-0DB8261F5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6FDD8-E866-4A17-A1CD-E24234DC4E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648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CE084-B553-48A5-B90D-EA5569AD7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B2699-179B-4F58-872B-48911482E214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05016-FDD5-47E6-976B-A3465B3FF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24990-C0BD-497E-BA0E-8E868B791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14650-CA06-415F-A09D-152B243018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5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0CB7C-C623-403F-AFB3-11BAD7DA1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C0C96-B774-4073-9235-4887D9F43F3A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DA8EE-2189-4EB2-A120-73DD5091C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C337D-AF55-4FEB-AEB5-EBEFFEDE6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518F1-DB7E-4B37-8CB1-F8927A72C7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4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B940B-C3C9-4AF5-B30B-C01770A82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2700F-8621-4DBF-B522-93F5AF1EB920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11C77D-B807-4D6F-86BA-8E2D81DF9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54FE4-4610-4C93-852B-A13F9E9A3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14120-C5BC-4B87-A576-3144F430EF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1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12DE194-801C-41FA-B7AA-AE25F3D3D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2D21D-6063-474C-AEFB-04AD46F24170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CC2EDA-97AB-4291-A86D-33F5EA695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19469E-FDE2-4DCF-BB9B-28C9CE10C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944-D3A9-4882-8103-98B13B6AB9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5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03CF431-1AA2-42C1-9FBF-67345F476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F1571-0357-4184-89A4-D83450236CF3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E432086-D444-44F9-B176-7B7ECEDA4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0A25E59-E2D6-41A2-B49A-8DF2A32EC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D23A9-F6D0-48C0-9C10-3ECC9110BF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9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D07B85F-5198-483B-A378-FAAB42189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CC8B6-FB2D-496F-8B2D-4E3849D0EAF7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26EAF17-8F07-4095-8F28-EB10E71D1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B2F5D1C-CD7F-4B8E-8F6E-DDAA66EF5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582D6-9D4C-402D-BCDC-DD30BF16C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995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6E00598-630A-485D-8F8F-0A754178E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E285C-ECB3-499C-8274-E2BC2D6B342B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B3B3D86-3CEB-47CB-8857-EEE4DA522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2FF8BB3-3554-4050-A74D-5C105ED82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8A2A0-0510-48EC-A789-493FBCDEE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278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E73FE9-E315-4548-9017-9B223C25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0B8C6-ADE6-47B5-A93D-140D362351FD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F44A37-8130-4540-AFAF-AD0165EA0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1A5A6C-B277-4456-A6FF-ECF29FA8A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87EF9-C164-4B60-95F3-CA545A25A4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79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976036-0F09-4DAD-AA75-1F8930F91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D41DC-23CA-4EEB-B7D9-CCC72E5ABF14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9E6F1A-E084-4C3E-8246-97566E384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E4528A-D2EA-4058-A75F-FF08DF053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8E0FE-873F-4A6F-A660-72F56BAAA5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1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BAA59D7-A4F5-42C2-8509-FE5D9A30DE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NZ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1D09530-FC07-489C-B3F8-FAEE76EEDC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NZ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06D08-D39D-4CD2-8130-20A43278A0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D32B56-EB22-4B0E-B5FB-5FBD75812623}" type="datetimeFigureOut">
              <a:rPr lang="en-US"/>
              <a:pPr>
                <a:defRPr/>
              </a:pPr>
              <a:t>08-Jun-17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F88D04-60C4-45E8-B272-068A500101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D5038-C8C5-4F04-8C38-B1386F1E1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E01102-DBDE-4AA3-8718-3EFED5C60E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>
            <a:extLst>
              <a:ext uri="{FF2B5EF4-FFF2-40B4-BE49-F238E27FC236}">
                <a16:creationId xmlns:a16="http://schemas.microsoft.com/office/drawing/2014/main" id="{AF84CF5F-8C84-4E2B-9D61-83B867DC2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5576C03-7891-4C91-B708-4A33236E9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363838"/>
            <a:ext cx="8818885" cy="13681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A4E1CF-2B9E-4024-B0B8-E167A3670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256" y="3443076"/>
            <a:ext cx="1914525" cy="12096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AF414D-42BE-402E-B31F-8896CFA41BB4}"/>
              </a:ext>
            </a:extLst>
          </p:cNvPr>
          <p:cNvSpPr txBox="1"/>
          <p:nvPr/>
        </p:nvSpPr>
        <p:spPr>
          <a:xfrm>
            <a:off x="395536" y="3755525"/>
            <a:ext cx="6071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Lessons from Scotland and the UK 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>
            <a:extLst>
              <a:ext uri="{FF2B5EF4-FFF2-40B4-BE49-F238E27FC236}">
                <a16:creationId xmlns:a16="http://schemas.microsoft.com/office/drawing/2014/main" id="{01007732-59F2-4AA9-AA8F-2B3E7E79A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2">
            <a:extLst>
              <a:ext uri="{FF2B5EF4-FFF2-40B4-BE49-F238E27FC236}">
                <a16:creationId xmlns:a16="http://schemas.microsoft.com/office/drawing/2014/main" id="{9C01D234-1F7E-4009-96F3-2D28C5ADD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0" y="1577436"/>
            <a:ext cx="4248472" cy="41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NZ" altLang="en-US" sz="2500" b="1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delegation to Scotland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83C251-DDE7-4882-A601-55B4DB7F8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744" y="3117092"/>
            <a:ext cx="3691976" cy="15430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E7F145-AAF4-4A69-A56F-DBA290FA91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416" y="1300513"/>
            <a:ext cx="3879304" cy="974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1EC2FB-8DE0-4FC2-9777-A4E26BCC83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75" y="2051141"/>
            <a:ext cx="4169685" cy="2818771"/>
          </a:xfrm>
          <a:prstGeom prst="rect">
            <a:avLst/>
          </a:prstGeom>
        </p:spPr>
      </p:pic>
      <p:sp>
        <p:nvSpPr>
          <p:cNvPr id="4100" name="TextBox 5">
            <a:extLst>
              <a:ext uri="{FF2B5EF4-FFF2-40B4-BE49-F238E27FC236}">
                <a16:creationId xmlns:a16="http://schemas.microsoft.com/office/drawing/2014/main" id="{28CA104E-ED4D-42ED-8972-7CFB41CA6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9992" y="2868963"/>
            <a:ext cx="4248472" cy="121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indent="-457200" eaLnBrk="1" hangingPunct="1">
              <a:spcBef>
                <a:spcPts val="600"/>
              </a:spcBef>
              <a:defRPr/>
            </a:pPr>
            <a:r>
              <a:rPr lang="en-GB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33 representatives</a:t>
            </a:r>
          </a:p>
          <a:p>
            <a:pPr marL="457200" indent="-457200" eaLnBrk="1" hangingPunct="1">
              <a:spcBef>
                <a:spcPts val="600"/>
              </a:spcBef>
              <a:defRPr/>
            </a:pPr>
            <a:r>
              <a:rPr lang="en-GB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March 26-31, 2017</a:t>
            </a:r>
          </a:p>
          <a:p>
            <a:pPr marL="457200" indent="-457200" eaLnBrk="1" hangingPunct="1">
              <a:spcBef>
                <a:spcPts val="600"/>
              </a:spcBef>
              <a:defRPr/>
            </a:pPr>
            <a:r>
              <a:rPr lang="en-GB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London, Edinburgh, Glasgow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>
            <a:extLst>
              <a:ext uri="{FF2B5EF4-FFF2-40B4-BE49-F238E27FC236}">
                <a16:creationId xmlns:a16="http://schemas.microsoft.com/office/drawing/2014/main" id="{B7ECB035-230E-4A0D-A1D6-8ED8971BF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2">
            <a:extLst>
              <a:ext uri="{FF2B5EF4-FFF2-40B4-BE49-F238E27FC236}">
                <a16:creationId xmlns:a16="http://schemas.microsoft.com/office/drawing/2014/main" id="{C0776678-5914-414F-93A6-02DEBAF600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651" y="2787774"/>
            <a:ext cx="3894584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NZ" altLang="en-US" sz="2500" b="1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the delegation saw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0A2BE7-FC9F-426B-BCDD-DD8E67B16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4" y="1275606"/>
            <a:ext cx="4185365" cy="35964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037957-707D-48F0-B1D4-DA30F7DBB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18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>
            <a:extLst>
              <a:ext uri="{FF2B5EF4-FFF2-40B4-BE49-F238E27FC236}">
                <a16:creationId xmlns:a16="http://schemas.microsoft.com/office/drawing/2014/main" id="{50519244-1B3B-4CC9-B8CD-F2A03F82C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3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>
            <a:extLst>
              <a:ext uri="{FF2B5EF4-FFF2-40B4-BE49-F238E27FC236}">
                <a16:creationId xmlns:a16="http://schemas.microsoft.com/office/drawing/2014/main" id="{43F33280-5AFE-4B6B-A45C-748BA6CA9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581150"/>
            <a:ext cx="3598614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NZ" altLang="en-US" sz="2500" b="1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Scotland? </a:t>
            </a:r>
          </a:p>
        </p:txBody>
      </p:sp>
      <p:sp>
        <p:nvSpPr>
          <p:cNvPr id="4100" name="TextBox 5">
            <a:extLst>
              <a:ext uri="{FF2B5EF4-FFF2-40B4-BE49-F238E27FC236}">
                <a16:creationId xmlns:a16="http://schemas.microsoft.com/office/drawing/2014/main" id="{24FCECB1-30BA-4C24-B1E0-58BC6C6DA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266950"/>
            <a:ext cx="389039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NZ"/>
            </a:defPPr>
            <a:lvl1pPr marL="457200" indent="-45720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 sz="2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endParaRPr lang="en-GB" altLang="en-US" dirty="0"/>
          </a:p>
          <a:p>
            <a:r>
              <a:rPr lang="en-GB" altLang="en-US" dirty="0"/>
              <a:t>Democracy, language, culture, small, etc</a:t>
            </a:r>
          </a:p>
          <a:p>
            <a:r>
              <a:rPr lang="en-GB" altLang="en-US" dirty="0"/>
              <a:t>Devolution</a:t>
            </a:r>
          </a:p>
          <a:p>
            <a:pPr marL="0" indent="0">
              <a:buNone/>
            </a:pPr>
            <a:endParaRPr lang="en-GB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31DAF7-1A18-498A-AF7D-D09FB865C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CBB49A1-85B8-4261-A7ED-4807838E5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1915" y="1662654"/>
            <a:ext cx="4412085" cy="29279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C42BD2-E38E-4DA7-93C6-7C2304C7DFDA}"/>
              </a:ext>
            </a:extLst>
          </p:cNvPr>
          <p:cNvSpPr txBox="1"/>
          <p:nvPr/>
        </p:nvSpPr>
        <p:spPr>
          <a:xfrm>
            <a:off x="5497797" y="4585141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Source: Trip Advisor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>
            <a:extLst>
              <a:ext uri="{FF2B5EF4-FFF2-40B4-BE49-F238E27FC236}">
                <a16:creationId xmlns:a16="http://schemas.microsoft.com/office/drawing/2014/main" id="{C4B3A500-C8A9-4EAF-B4E5-68461B907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635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2">
            <a:extLst>
              <a:ext uri="{FF2B5EF4-FFF2-40B4-BE49-F238E27FC236}">
                <a16:creationId xmlns:a16="http://schemas.microsoft.com/office/drawing/2014/main" id="{F3349FB9-2BB2-44AD-B536-318C267BE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515" y="1438211"/>
            <a:ext cx="806926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NZ" altLang="en-US" sz="2500" b="1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Devolution</a:t>
            </a:r>
          </a:p>
        </p:txBody>
      </p:sp>
      <p:sp>
        <p:nvSpPr>
          <p:cNvPr id="4100" name="TextBox 5">
            <a:extLst>
              <a:ext uri="{FF2B5EF4-FFF2-40B4-BE49-F238E27FC236}">
                <a16:creationId xmlns:a16="http://schemas.microsoft.com/office/drawing/2014/main" id="{38F0A586-B810-4FB2-9C06-8D6650937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188" y="2096325"/>
            <a:ext cx="3349543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Referendum 1997 (devolution)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Scotland Act 1998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Parliament 1999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Scotland Act 2012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Referendum 2014 (independence)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Scotland Act 2016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4EA5E9-A421-4039-A852-4388853BE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152" y="3828748"/>
            <a:ext cx="3097163" cy="1020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AAFD86-AF2C-4733-9D25-66D202323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4697" y="2257425"/>
            <a:ext cx="5343525" cy="2600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23E2F1-E0A6-4726-B459-4D100DBC49F3}"/>
              </a:ext>
            </a:extLst>
          </p:cNvPr>
          <p:cNvSpPr txBox="1"/>
          <p:nvPr/>
        </p:nvSpPr>
        <p:spPr>
          <a:xfrm>
            <a:off x="4573587" y="1990312"/>
            <a:ext cx="1820738" cy="379591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NZ" sz="2800" baseline="300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Devolved</a:t>
            </a:r>
            <a:endParaRPr lang="en-US" sz="2800" baseline="30000" dirty="0">
              <a:solidFill>
                <a:srgbClr val="5858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91D207-0393-4239-B895-41D3A438CAB5}"/>
              </a:ext>
            </a:extLst>
          </p:cNvPr>
          <p:cNvSpPr txBox="1"/>
          <p:nvPr/>
        </p:nvSpPr>
        <p:spPr>
          <a:xfrm>
            <a:off x="7144505" y="1990312"/>
            <a:ext cx="1451272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aseline="300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Reserved</a:t>
            </a:r>
            <a:endParaRPr lang="en-US" sz="2800" baseline="30000" dirty="0">
              <a:solidFill>
                <a:srgbClr val="5858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46B9C2-C765-4559-B8DD-5FDC7F90639C}"/>
              </a:ext>
            </a:extLst>
          </p:cNvPr>
          <p:cNvSpPr/>
          <p:nvPr/>
        </p:nvSpPr>
        <p:spPr>
          <a:xfrm>
            <a:off x="3830744" y="1950697"/>
            <a:ext cx="2594539" cy="26148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E45D60-3364-4027-A011-629A8E3040AD}"/>
              </a:ext>
            </a:extLst>
          </p:cNvPr>
          <p:cNvSpPr/>
          <p:nvPr/>
        </p:nvSpPr>
        <p:spPr>
          <a:xfrm>
            <a:off x="6516216" y="1945680"/>
            <a:ext cx="2549096" cy="271516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B8D1448-19A9-45C9-A20A-A24A4B2FC52D}"/>
              </a:ext>
            </a:extLst>
          </p:cNvPr>
          <p:cNvSpPr/>
          <p:nvPr/>
        </p:nvSpPr>
        <p:spPr>
          <a:xfrm>
            <a:off x="3419872" y="4217260"/>
            <a:ext cx="2736304" cy="235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3496E48-7A50-4634-B51B-889B7C2BCA5D}"/>
              </a:ext>
            </a:extLst>
          </p:cNvPr>
          <p:cNvSpPr/>
          <p:nvPr/>
        </p:nvSpPr>
        <p:spPr>
          <a:xfrm>
            <a:off x="3419872" y="3040978"/>
            <a:ext cx="2736304" cy="2206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EF076C4-71B5-4E3D-9BF1-15F6EF32EA92}"/>
              </a:ext>
            </a:extLst>
          </p:cNvPr>
          <p:cNvSpPr/>
          <p:nvPr/>
        </p:nvSpPr>
        <p:spPr>
          <a:xfrm>
            <a:off x="3419872" y="2641045"/>
            <a:ext cx="2736304" cy="235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0B6A1E1-BD0F-479A-8720-1C1B63E9B37B}"/>
              </a:ext>
            </a:extLst>
          </p:cNvPr>
          <p:cNvSpPr/>
          <p:nvPr/>
        </p:nvSpPr>
        <p:spPr>
          <a:xfrm>
            <a:off x="3419872" y="3249754"/>
            <a:ext cx="2736304" cy="235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D2BC904-0E5C-4775-AE3D-4ED22F923F2F}"/>
              </a:ext>
            </a:extLst>
          </p:cNvPr>
          <p:cNvSpPr/>
          <p:nvPr/>
        </p:nvSpPr>
        <p:spPr>
          <a:xfrm>
            <a:off x="3419872" y="3467318"/>
            <a:ext cx="2736304" cy="235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C13C10E-7EC1-40D6-94F5-4A66BD7D3CE5}"/>
              </a:ext>
            </a:extLst>
          </p:cNvPr>
          <p:cNvSpPr/>
          <p:nvPr/>
        </p:nvSpPr>
        <p:spPr>
          <a:xfrm>
            <a:off x="3419872" y="3649884"/>
            <a:ext cx="2736304" cy="235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792C156-73A2-477E-A124-3E1A32A0C450}"/>
              </a:ext>
            </a:extLst>
          </p:cNvPr>
          <p:cNvSpPr/>
          <p:nvPr/>
        </p:nvSpPr>
        <p:spPr>
          <a:xfrm>
            <a:off x="3419872" y="2833712"/>
            <a:ext cx="2736304" cy="23522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98" y="1320916"/>
            <a:ext cx="8069262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NZ" altLang="en-US" sz="2400" b="1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attributes of the Scottish (and UK) approach:</a:t>
            </a:r>
          </a:p>
          <a:p>
            <a:pPr eaLnBrk="1" hangingPunct="1">
              <a:lnSpc>
                <a:spcPts val="25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ts val="25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Independent needs analysis and monitoring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14054E-A9F9-42EA-9BC9-3BC289526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99" y="2523071"/>
            <a:ext cx="5665278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National Infrastructure Commission (UK)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Executive Agency of HM Treasury (operational independence)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 functions</a:t>
            </a:r>
          </a:p>
          <a:p>
            <a:pPr marL="1028700" lvl="1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GB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National infrastructure assessment every 3 years</a:t>
            </a:r>
          </a:p>
          <a:p>
            <a:pPr marL="1028700" lvl="1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GB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 depth studies</a:t>
            </a:r>
          </a:p>
          <a:p>
            <a:pPr marL="1028700" lvl="1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GB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Monitoring progress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Government doesn’t have to follow recommendations, but if not, it has to say why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59" y="2605476"/>
            <a:ext cx="3097163" cy="224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4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E115D3-5B12-4131-8828-60E7BB7FD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735384"/>
            <a:ext cx="79994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01D7A3-F70D-4EE6-B6A5-3F2148481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1202155"/>
            <a:ext cx="5869732" cy="3918793"/>
          </a:xfrm>
          <a:prstGeom prst="rect">
            <a:avLst/>
          </a:prstGeom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353934"/>
            <a:ext cx="3022749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NZ" altLang="en-US" sz="24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Leadership, growth and engagement through national spatial planning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E6D03B-B1B9-47AF-8ED2-70825A942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19" y="2870596"/>
            <a:ext cx="302274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National Planning Framework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Spatial expression of Economic Development Strategy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Guided by successful Scotland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Guides local government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Presumption in favour of sustainable development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Strategic engagement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8F38092-564F-45BB-BF2E-D13539D93E72}"/>
              </a:ext>
            </a:extLst>
          </p:cNvPr>
          <p:cNvSpPr/>
          <p:nvPr/>
        </p:nvSpPr>
        <p:spPr>
          <a:xfrm>
            <a:off x="6084168" y="1635646"/>
            <a:ext cx="648072" cy="11521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52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3" y="1674333"/>
            <a:ext cx="5401419" cy="3166349"/>
          </a:xfrm>
          <a:prstGeom prst="rect">
            <a:avLst/>
          </a:prstGeom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581150"/>
            <a:ext cx="8069262" cy="41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Centralised, independent environmental regulation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997D51-BD21-467E-8459-5CA9A09BD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306" y="2156044"/>
            <a:ext cx="374262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One specialist agency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Non-departmental, independent board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Purpose (2014):</a:t>
            </a:r>
          </a:p>
          <a:p>
            <a:pPr lvl="1" indent="0" eaLnBrk="1" hangingPunct="1">
              <a:spcBef>
                <a:spcPct val="0"/>
              </a:spcBef>
              <a:buNone/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“protect and improve the environment in ways that, as far as possible, also help create health and well-being and sustainable economic growth.”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Expertise + independence + clear mandate = strategic focus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Transformation in environmental regulation </a:t>
            </a:r>
          </a:p>
        </p:txBody>
      </p:sp>
    </p:spTree>
    <p:extLst>
      <p:ext uri="{BB962C8B-B14F-4D97-AF65-F5344CB8AC3E}">
        <p14:creationId xmlns:p14="http://schemas.microsoft.com/office/powerpoint/2010/main" val="166526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581150"/>
            <a:ext cx="806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Specialised procurement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DC8D1-0F99-42D2-B2B1-545C843FF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174850"/>
            <a:ext cx="7999413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Infrastructure and Projects Authority (UK)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Integration, collaboration, procurement advice, project delivery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National Infrastructure Delivery Plan, Construction Pipeline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Scottish Futures Trust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Value for money, collaboration, procurement advice, project delivery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£100m - £150m savings per annum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Attracting private finance (PPPs)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Good procurement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7789" y="1339274"/>
            <a:ext cx="264795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236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581150"/>
            <a:ext cx="806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Combined project delivery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DC8D1-0F99-42D2-B2B1-545C843FF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174850"/>
            <a:ext cx="799941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Hub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Scottish Futures Trust initiative to support community infrastructure delivery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Central + local government + private sector partnership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5 regions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Schools, health facilities, community halls, playgrounds, police and fire…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Bulk, bundled, standardised and sequenced procurement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PPPs (DBFM) and private finance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en-GB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9862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581150"/>
            <a:ext cx="806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Consolidated water service delivery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DC8D1-0F99-42D2-B2B1-545C843FF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174850"/>
            <a:ext cx="349034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Scottish Water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Single integrated wastewater and drinking water provider for all of Scotland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Est. 2002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40 per cent reduction in operating costs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20 per cent saving capital programme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4" y="2214671"/>
            <a:ext cx="5077644" cy="263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29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1FD7AA-569A-45F9-8EC9-E9E7B5E16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4162235"/>
            <a:ext cx="2978347" cy="9812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"/>
            <a:ext cx="8229600" cy="857250"/>
          </a:xfrm>
        </p:spPr>
        <p:txBody>
          <a:bodyPr/>
          <a:lstStyle/>
          <a:p>
            <a:pPr algn="l"/>
            <a:r>
              <a:rPr lang="en-NZ" sz="2500" b="1" dirty="0">
                <a:solidFill>
                  <a:srgbClr val="58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International Best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71550"/>
            <a:ext cx="8077200" cy="3886200"/>
          </a:xfrm>
        </p:spPr>
        <p:txBody>
          <a:bodyPr>
            <a:normAutofit fontScale="40000" lnSpcReduction="20000"/>
          </a:bodyPr>
          <a:lstStyle/>
          <a:p>
            <a:r>
              <a:rPr lang="en-NZ" dirty="0"/>
              <a:t>In the last ten years Infrastructure New Zealand has lead six highly successful delegations to comparator nations including:</a:t>
            </a:r>
          </a:p>
          <a:p>
            <a:pPr marL="0" indent="0">
              <a:buNone/>
            </a:pPr>
            <a:endParaRPr lang="en-NZ" dirty="0"/>
          </a:p>
          <a:p>
            <a:r>
              <a:rPr lang="en-NZ" b="1" dirty="0"/>
              <a:t>Denmark</a:t>
            </a:r>
            <a:r>
              <a:rPr lang="en-NZ" dirty="0"/>
              <a:t>: </a:t>
            </a:r>
          </a:p>
          <a:p>
            <a:pPr lvl="1"/>
            <a:r>
              <a:rPr lang="en-NZ" dirty="0"/>
              <a:t>infrastructure investment for strategic advantage</a:t>
            </a:r>
          </a:p>
          <a:p>
            <a:r>
              <a:rPr lang="en-NZ" b="1" dirty="0"/>
              <a:t>Sweden</a:t>
            </a:r>
            <a:r>
              <a:rPr lang="en-NZ" dirty="0"/>
              <a:t>:</a:t>
            </a:r>
          </a:p>
          <a:p>
            <a:pPr lvl="1"/>
            <a:r>
              <a:rPr lang="en-NZ" dirty="0"/>
              <a:t>Successful transition to road pricing</a:t>
            </a:r>
          </a:p>
          <a:p>
            <a:r>
              <a:rPr lang="en-NZ" b="1" dirty="0"/>
              <a:t>Ireland</a:t>
            </a:r>
            <a:r>
              <a:rPr lang="en-NZ" dirty="0"/>
              <a:t>:</a:t>
            </a:r>
          </a:p>
          <a:p>
            <a:pPr lvl="1"/>
            <a:r>
              <a:rPr lang="en-NZ" dirty="0"/>
              <a:t>Successful use of PPPs to deliver inter regional motorways</a:t>
            </a:r>
          </a:p>
          <a:p>
            <a:r>
              <a:rPr lang="en-NZ" b="1" dirty="0"/>
              <a:t>UK:</a:t>
            </a:r>
          </a:p>
          <a:p>
            <a:pPr lvl="1"/>
            <a:r>
              <a:rPr lang="en-NZ" dirty="0"/>
              <a:t>Shift to national infrastructure planning</a:t>
            </a:r>
          </a:p>
          <a:p>
            <a:pPr lvl="1"/>
            <a:r>
              <a:rPr lang="en-NZ" dirty="0"/>
              <a:t>Value creation and capture through successful integration of transport and development</a:t>
            </a:r>
          </a:p>
          <a:p>
            <a:pPr lvl="1"/>
            <a:r>
              <a:rPr lang="en-NZ" dirty="0"/>
              <a:t>City Deals</a:t>
            </a:r>
          </a:p>
          <a:p>
            <a:r>
              <a:rPr lang="en-NZ" b="1" dirty="0"/>
              <a:t>Australia:</a:t>
            </a:r>
          </a:p>
          <a:p>
            <a:pPr lvl="1"/>
            <a:r>
              <a:rPr lang="en-NZ" dirty="0"/>
              <a:t> Efficient and publicly accepted capital recycling model and privately funded development and infrastructure</a:t>
            </a:r>
          </a:p>
          <a:p>
            <a:r>
              <a:rPr lang="en-NZ" b="1" dirty="0"/>
              <a:t>Canada</a:t>
            </a:r>
            <a:r>
              <a:rPr lang="en-NZ" dirty="0"/>
              <a:t>:</a:t>
            </a:r>
          </a:p>
          <a:p>
            <a:pPr lvl="1"/>
            <a:r>
              <a:rPr lang="en-NZ" dirty="0"/>
              <a:t>Successful implementation of P3 pipeline through high calibre procurement agencies</a:t>
            </a:r>
          </a:p>
          <a:p>
            <a:pPr lvl="1"/>
            <a:endParaRPr lang="en-NZ" dirty="0"/>
          </a:p>
          <a:p>
            <a:r>
              <a:rPr lang="en-NZ" b="1" dirty="0"/>
              <a:t>Heading to USA in 2018</a:t>
            </a:r>
          </a:p>
          <a:p>
            <a:pPr lvl="1"/>
            <a:r>
              <a:rPr lang="en-NZ" dirty="0"/>
              <a:t>Urban growth (Houston sprawl vs Portland compact city); dynamic tolling in Dallas;</a:t>
            </a:r>
          </a:p>
          <a:p>
            <a:pPr marL="457200" lvl="1" indent="0">
              <a:buNone/>
            </a:pPr>
            <a:r>
              <a:rPr lang="en-NZ" dirty="0"/>
              <a:t>        Municipal Utility District model; and Satellite Cities</a:t>
            </a:r>
          </a:p>
        </p:txBody>
      </p:sp>
    </p:spTree>
    <p:extLst>
      <p:ext uri="{BB962C8B-B14F-4D97-AF65-F5344CB8AC3E}">
        <p14:creationId xmlns:p14="http://schemas.microsoft.com/office/powerpoint/2010/main" val="1857260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68" y="1666266"/>
            <a:ext cx="3539630" cy="84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Independent regulation of the water industry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DC8D1-0F99-42D2-B2B1-545C843FF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2533463"/>
            <a:ext cx="79994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Ofwat</a:t>
            </a: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(England and Wales)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Water Industry Commission for Scotland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Price and quality regulation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Support competition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6163" y="1203598"/>
            <a:ext cx="5035817" cy="364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608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581150"/>
            <a:ext cx="806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Local government alignment with national strategic direction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DC8D1-0F99-42D2-B2B1-545C843FF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174850"/>
            <a:ext cx="7999413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“Carrots” used to encourage council investment in economic development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City Deal (UK and Scotland)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Central allocations to local for economic investment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Payment upon project delivery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8 in Scotland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Tax increment financing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Local debt paid off with central transfers using increased (business) rates income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6 in Scotland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Growth Accelerator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Central allocations to local for achieving economic outcomes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GB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2 in Scotland</a:t>
            </a:r>
          </a:p>
        </p:txBody>
      </p:sp>
    </p:spTree>
    <p:extLst>
      <p:ext uri="{BB962C8B-B14F-4D97-AF65-F5344CB8AC3E}">
        <p14:creationId xmlns:p14="http://schemas.microsoft.com/office/powerpoint/2010/main" val="27002686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964F4660-A902-4564-A03D-9EBC9667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>
            <a:extLst>
              <a:ext uri="{FF2B5EF4-FFF2-40B4-BE49-F238E27FC236}">
                <a16:creationId xmlns:a16="http://schemas.microsoft.com/office/drawing/2014/main" id="{2D50DE85-E502-4B84-BEE9-1553BFF3A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1359860"/>
            <a:ext cx="806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GB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Lessons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2B80-55EA-44C1-A7BE-F7D00B108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28748"/>
            <a:ext cx="3097163" cy="10204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5DC8D1-0F99-42D2-B2B1-545C843FF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1851670"/>
            <a:ext cx="799941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NZ should take a close look at:</a:t>
            </a:r>
            <a:b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endParaRPr lang="en-NZ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national body charged with identifying infrastructure needs.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Replacing the effects-based RMA system with a plan-led approach.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 independent centre of expertise for project delivery. 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hub model for water and tourism infrastructure.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Consolidating wastewater and water supply delivery at a “regional” level.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sell down of Auckland’s </a:t>
            </a:r>
            <a:r>
              <a:rPr lang="en-NZ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Watercare</a:t>
            </a: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to fund Auckland growth.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Shifting to independent regulation for water and the environment.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NZ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“Carrots” </a:t>
            </a:r>
            <a:r>
              <a:rPr lang="en-NZ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align councils with central government strategic direction.</a:t>
            </a:r>
          </a:p>
        </p:txBody>
      </p:sp>
    </p:spTree>
    <p:extLst>
      <p:ext uri="{BB962C8B-B14F-4D97-AF65-F5344CB8AC3E}">
        <p14:creationId xmlns:p14="http://schemas.microsoft.com/office/powerpoint/2010/main" val="1770014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>
            <a:extLst>
              <a:ext uri="{FF2B5EF4-FFF2-40B4-BE49-F238E27FC236}">
                <a16:creationId xmlns:a16="http://schemas.microsoft.com/office/drawing/2014/main" id="{A568D1B2-731A-4257-B37B-F91614B43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9140825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C617C67-D121-4A73-B83F-14952F42B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" y="3435846"/>
            <a:ext cx="9144000" cy="13226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41DE24-DD79-4401-93A4-10D04120CA35}"/>
              </a:ext>
            </a:extLst>
          </p:cNvPr>
          <p:cNvSpPr txBox="1"/>
          <p:nvPr/>
        </p:nvSpPr>
        <p:spPr>
          <a:xfrm>
            <a:off x="3635896" y="3866350"/>
            <a:ext cx="3746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b="1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en-US" sz="2400" b="1" dirty="0">
              <a:solidFill>
                <a:srgbClr val="5858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4495800" cy="857250"/>
          </a:xfrm>
        </p:spPr>
        <p:txBody>
          <a:bodyPr>
            <a:noAutofit/>
          </a:bodyPr>
          <a:lstStyle/>
          <a:p>
            <a:pPr algn="l"/>
            <a:r>
              <a:rPr lang="en-NZ" sz="2500" b="1" dirty="0">
                <a:solidFill>
                  <a:srgbClr val="58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Infrastructure for Strategic Advantage: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428750"/>
            <a:ext cx="3962399" cy="3409129"/>
          </a:xfrm>
        </p:spPr>
        <p:txBody>
          <a:bodyPr>
            <a:normAutofit fontScale="92500"/>
          </a:bodyPr>
          <a:lstStyle/>
          <a:p>
            <a:pPr marL="127397" indent="-126206"/>
            <a:r>
              <a:rPr lang="en-NZ" sz="1800" dirty="0"/>
              <a:t>Connectivity strategic importance</a:t>
            </a:r>
          </a:p>
          <a:p>
            <a:pPr marL="127397" indent="-126206"/>
            <a:r>
              <a:rPr lang="en-NZ" sz="1800" dirty="0"/>
              <a:t>Great Belt Bridge opened 1998</a:t>
            </a:r>
          </a:p>
          <a:p>
            <a:pPr marL="127397" indent="-126206"/>
            <a:r>
              <a:rPr lang="en-NZ" sz="1800" dirty="0"/>
              <a:t>Oresund 2000</a:t>
            </a:r>
          </a:p>
          <a:p>
            <a:pPr marL="127397" indent="-126206"/>
            <a:r>
              <a:rPr lang="en-NZ" sz="1800" dirty="0"/>
              <a:t>SOE delivery model - 30 year concession</a:t>
            </a:r>
          </a:p>
          <a:p>
            <a:pPr marL="127397" indent="-126206"/>
            <a:r>
              <a:rPr lang="en-NZ" sz="1800" dirty="0"/>
              <a:t>Tolled DKK250 ($NZ60) to match ferry</a:t>
            </a:r>
          </a:p>
          <a:p>
            <a:pPr marL="127397" indent="-126206"/>
            <a:r>
              <a:rPr lang="en-NZ" sz="1800" dirty="0"/>
              <a:t>Fully funded by tolls but debt backed with govt guarantee</a:t>
            </a:r>
          </a:p>
          <a:p>
            <a:pPr marL="127397" indent="-126206"/>
            <a:r>
              <a:rPr lang="en-NZ" sz="1800" dirty="0"/>
              <a:t>Extensive assessment of environmental impact</a:t>
            </a:r>
          </a:p>
          <a:p>
            <a:pPr marL="127397" indent="-126206"/>
            <a:r>
              <a:rPr lang="en-NZ" sz="1800" dirty="0"/>
              <a:t>Now constructing Germany Copenhagen link by 2018</a:t>
            </a:r>
          </a:p>
          <a:p>
            <a:pPr marL="127397" indent="-126206"/>
            <a:endParaRPr lang="en-NZ" sz="1500" dirty="0"/>
          </a:p>
        </p:txBody>
      </p:sp>
      <p:pic>
        <p:nvPicPr>
          <p:cNvPr id="4098" name="Picture 2" descr="greatbelt24u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6478" y="3367136"/>
            <a:ext cx="2599038" cy="173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6478" y="845772"/>
            <a:ext cx="3018234" cy="2436019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</p:pic>
      <p:pic>
        <p:nvPicPr>
          <p:cNvPr id="8" name="Picture 2" descr="http://upload.wikimedia.org/wikipedia/commons/c/c6/Oresundsbroen_HC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1074" y="2432198"/>
            <a:ext cx="1562100" cy="2251472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9" name="Oval 8"/>
          <p:cNvSpPr/>
          <p:nvPr/>
        </p:nvSpPr>
        <p:spPr>
          <a:xfrm>
            <a:off x="6641703" y="2026618"/>
            <a:ext cx="34289" cy="3428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sz="1350"/>
          </a:p>
        </p:txBody>
      </p:sp>
      <p:sp>
        <p:nvSpPr>
          <p:cNvPr id="10" name="Line Callout 1 (Accent Bar) 9"/>
          <p:cNvSpPr/>
          <p:nvPr/>
        </p:nvSpPr>
        <p:spPr>
          <a:xfrm>
            <a:off x="5831613" y="2162168"/>
            <a:ext cx="708829" cy="101261"/>
          </a:xfrm>
          <a:prstGeom prst="accentCallout1">
            <a:avLst>
              <a:gd name="adj1" fmla="val 61078"/>
              <a:gd name="adj2" fmla="val 93793"/>
              <a:gd name="adj3" fmla="val -85033"/>
              <a:gd name="adj4" fmla="val 112169"/>
            </a:avLst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NZ" sz="600" dirty="0">
                <a:solidFill>
                  <a:schemeClr val="tx1"/>
                </a:solidFill>
              </a:rPr>
              <a:t>Copenhagen</a:t>
            </a:r>
          </a:p>
        </p:txBody>
      </p:sp>
      <p:sp>
        <p:nvSpPr>
          <p:cNvPr id="11" name="Line Callout 1 (Accent Bar) 10"/>
          <p:cNvSpPr/>
          <p:nvPr/>
        </p:nvSpPr>
        <p:spPr>
          <a:xfrm>
            <a:off x="5055277" y="2297183"/>
            <a:ext cx="708829" cy="202523"/>
          </a:xfrm>
          <a:prstGeom prst="accentCallout1">
            <a:avLst>
              <a:gd name="adj1" fmla="val 61078"/>
              <a:gd name="adj2" fmla="val 93793"/>
              <a:gd name="adj3" fmla="val 37250"/>
              <a:gd name="adj4" fmla="val 117544"/>
            </a:avLst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NZ" sz="600" dirty="0">
                <a:solidFill>
                  <a:schemeClr val="tx1"/>
                </a:solidFill>
              </a:rPr>
              <a:t>Great Belt Bridge</a:t>
            </a:r>
          </a:p>
        </p:txBody>
      </p:sp>
      <p:sp>
        <p:nvSpPr>
          <p:cNvPr id="12" name="Line Callout 1 (Accent Bar) 11"/>
          <p:cNvSpPr/>
          <p:nvPr/>
        </p:nvSpPr>
        <p:spPr>
          <a:xfrm>
            <a:off x="6945486" y="2094660"/>
            <a:ext cx="472553" cy="135015"/>
          </a:xfrm>
          <a:prstGeom prst="accentCallout1">
            <a:avLst>
              <a:gd name="adj1" fmla="val 48535"/>
              <a:gd name="adj2" fmla="val 4208"/>
              <a:gd name="adj3" fmla="val 21572"/>
              <a:gd name="adj4" fmla="val -12353"/>
            </a:avLst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NZ" sz="600" dirty="0">
                <a:solidFill>
                  <a:schemeClr val="tx1"/>
                </a:solidFill>
              </a:rPr>
              <a:t>Oresund </a:t>
            </a:r>
          </a:p>
        </p:txBody>
      </p:sp>
      <p:sp>
        <p:nvSpPr>
          <p:cNvPr id="13" name="Freeform 12"/>
          <p:cNvSpPr/>
          <p:nvPr/>
        </p:nvSpPr>
        <p:spPr>
          <a:xfrm>
            <a:off x="6086601" y="2870997"/>
            <a:ext cx="82550" cy="127000"/>
          </a:xfrm>
          <a:custGeom>
            <a:avLst/>
            <a:gdLst>
              <a:gd name="connsiteX0" fmla="*/ 110066 w 110066"/>
              <a:gd name="connsiteY0" fmla="*/ 0 h 169333"/>
              <a:gd name="connsiteX1" fmla="*/ 0 w 110066"/>
              <a:gd name="connsiteY1" fmla="*/ 169333 h 169333"/>
              <a:gd name="connsiteX2" fmla="*/ 16933 w 110066"/>
              <a:gd name="connsiteY2" fmla="*/ 169333 h 16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066" h="169333">
                <a:moveTo>
                  <a:pt x="110066" y="0"/>
                </a:moveTo>
                <a:lnTo>
                  <a:pt x="0" y="169333"/>
                </a:lnTo>
                <a:lnTo>
                  <a:pt x="16933" y="169333"/>
                </a:lnTo>
              </a:path>
            </a:pathLst>
          </a:custGeom>
          <a:solidFill>
            <a:srgbClr val="FF6600"/>
          </a:solidFill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Z" sz="1350"/>
          </a:p>
        </p:txBody>
      </p:sp>
      <p:sp>
        <p:nvSpPr>
          <p:cNvPr id="14" name="Line Callout 1 (Accent Bar) 13"/>
          <p:cNvSpPr/>
          <p:nvPr/>
        </p:nvSpPr>
        <p:spPr>
          <a:xfrm>
            <a:off x="6202905" y="2925804"/>
            <a:ext cx="776336" cy="303784"/>
          </a:xfrm>
          <a:prstGeom prst="accentCallout1">
            <a:avLst>
              <a:gd name="adj1" fmla="val 48535"/>
              <a:gd name="adj2" fmla="val 4208"/>
              <a:gd name="adj3" fmla="val 13211"/>
              <a:gd name="adj4" fmla="val -11535"/>
            </a:avLst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NZ" sz="600" dirty="0" err="1">
                <a:solidFill>
                  <a:schemeClr val="tx1"/>
                </a:solidFill>
              </a:rPr>
              <a:t>Fehmarnbelt</a:t>
            </a:r>
            <a:r>
              <a:rPr lang="en-NZ" sz="600" dirty="0">
                <a:solidFill>
                  <a:schemeClr val="tx1"/>
                </a:solidFill>
              </a:rPr>
              <a:t> </a:t>
            </a:r>
            <a:br>
              <a:rPr lang="en-NZ" sz="600" dirty="0">
                <a:solidFill>
                  <a:schemeClr val="tx1"/>
                </a:solidFill>
              </a:rPr>
            </a:br>
            <a:r>
              <a:rPr lang="en-NZ" sz="600" dirty="0">
                <a:solidFill>
                  <a:schemeClr val="tx1"/>
                </a:solidFill>
              </a:rPr>
              <a:t>Tunnel?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56538" y="4862468"/>
            <a:ext cx="151892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350" dirty="0">
                <a:solidFill>
                  <a:schemeClr val="bg1"/>
                </a:solidFill>
              </a:rPr>
              <a:t>Great Belt Bridge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42956" y="2391475"/>
            <a:ext cx="8438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350" dirty="0">
                <a:solidFill>
                  <a:schemeClr val="bg1"/>
                </a:solidFill>
              </a:rPr>
              <a:t>Oresund</a:t>
            </a:r>
          </a:p>
        </p:txBody>
      </p:sp>
    </p:spTree>
    <p:extLst>
      <p:ext uri="{BB962C8B-B14F-4D97-AF65-F5344CB8AC3E}">
        <p14:creationId xmlns:p14="http://schemas.microsoft.com/office/powerpoint/2010/main" val="242321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53A8E4-8552-4B3B-8588-9C0A0712F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4162235"/>
            <a:ext cx="2978347" cy="98126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0500" y="133350"/>
            <a:ext cx="8763000" cy="857250"/>
          </a:xfrm>
        </p:spPr>
        <p:txBody>
          <a:bodyPr>
            <a:noAutofit/>
          </a:bodyPr>
          <a:lstStyle/>
          <a:p>
            <a:pPr algn="l"/>
            <a:r>
              <a:rPr lang="en-NZ" sz="2500" b="1" dirty="0">
                <a:solidFill>
                  <a:srgbClr val="58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Sweden: Successful implementation of road pricing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52600" y="1065769"/>
            <a:ext cx="5410200" cy="40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404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1" y="595766"/>
            <a:ext cx="6858000" cy="25396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1" y="3135370"/>
            <a:ext cx="6858000" cy="1729884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78732" y="-72628"/>
            <a:ext cx="6972301" cy="857250"/>
          </a:xfrm>
        </p:spPr>
        <p:txBody>
          <a:bodyPr/>
          <a:lstStyle/>
          <a:p>
            <a:pPr algn="l"/>
            <a:r>
              <a:rPr lang="en-NZ" sz="2500" b="1" dirty="0">
                <a:solidFill>
                  <a:srgbClr val="58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UK: Vision, Value Creation, Private Capital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2205" y="4544212"/>
            <a:ext cx="683656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350" dirty="0">
                <a:solidFill>
                  <a:schemeClr val="bg1"/>
                </a:solidFill>
              </a:rPr>
              <a:t>High Speed 2 - £50 billion interregional connection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2500313" y="2593765"/>
            <a:ext cx="54435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NZ" sz="1350" dirty="0">
                <a:solidFill>
                  <a:schemeClr val="bg1"/>
                </a:solidFill>
              </a:rPr>
              <a:t>“Nine Elms The greatest transformational story at the heart of the world's greatest city...”</a:t>
            </a:r>
          </a:p>
        </p:txBody>
      </p:sp>
    </p:spTree>
    <p:extLst>
      <p:ext uri="{BB962C8B-B14F-4D97-AF65-F5344CB8AC3E}">
        <p14:creationId xmlns:p14="http://schemas.microsoft.com/office/powerpoint/2010/main" val="68544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599" y="177626"/>
            <a:ext cx="3087002" cy="1251124"/>
          </a:xfrm>
        </p:spPr>
        <p:txBody>
          <a:bodyPr>
            <a:normAutofit/>
          </a:bodyPr>
          <a:lstStyle/>
          <a:p>
            <a:pPr algn="l"/>
            <a:r>
              <a:rPr lang="en-NZ" sz="2500" b="1" dirty="0">
                <a:solidFill>
                  <a:srgbClr val="58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Partnership &amp;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255" y="1643449"/>
            <a:ext cx="2855183" cy="2889854"/>
          </a:xfrm>
        </p:spPr>
        <p:txBody>
          <a:bodyPr>
            <a:normAutofit lnSpcReduction="10000"/>
          </a:bodyPr>
          <a:lstStyle/>
          <a:p>
            <a:r>
              <a:rPr lang="en-NZ" sz="2100" dirty="0"/>
              <a:t>Public, public, private </a:t>
            </a:r>
            <a:r>
              <a:rPr lang="en-NZ" sz="2700" dirty="0"/>
              <a:t>partnership</a:t>
            </a:r>
          </a:p>
          <a:p>
            <a:r>
              <a:rPr lang="en-NZ" sz="2100" dirty="0"/>
              <a:t>Central government </a:t>
            </a:r>
            <a:r>
              <a:rPr lang="en-NZ" sz="2700" dirty="0"/>
              <a:t>incentives</a:t>
            </a:r>
          </a:p>
          <a:p>
            <a:r>
              <a:rPr lang="en-NZ" sz="2100" dirty="0"/>
              <a:t>BBC media centre relocation</a:t>
            </a:r>
          </a:p>
          <a:p>
            <a:r>
              <a:rPr lang="en-NZ" sz="2100" dirty="0"/>
              <a:t>“Earn Back” scheme</a:t>
            </a:r>
          </a:p>
          <a:p>
            <a:r>
              <a:rPr lang="en-NZ" sz="2100" dirty="0"/>
              <a:t>City Deals</a:t>
            </a:r>
          </a:p>
          <a:p>
            <a:endParaRPr lang="en-NZ" sz="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557" y="115842"/>
            <a:ext cx="5169640" cy="448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98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956" y="104624"/>
            <a:ext cx="8598243" cy="857250"/>
          </a:xfrm>
        </p:spPr>
        <p:txBody>
          <a:bodyPr>
            <a:normAutofit/>
          </a:bodyPr>
          <a:lstStyle/>
          <a:p>
            <a:pPr algn="l"/>
            <a:r>
              <a:rPr lang="en-NZ" sz="2500" b="1" dirty="0">
                <a:solidFill>
                  <a:srgbClr val="58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Australia: Ambitious planning Funding and delivery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957" y="2101002"/>
            <a:ext cx="7834184" cy="2721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0958" y="961873"/>
            <a:ext cx="7251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NZ" dirty="0"/>
              <a:t>2,500 </a:t>
            </a:r>
            <a:r>
              <a:rPr lang="en-NZ" dirty="0" err="1"/>
              <a:t>sqm</a:t>
            </a:r>
            <a:r>
              <a:rPr lang="en-NZ" dirty="0"/>
              <a:t> floorplates: Sydney vs Singapore, Hong Kong, London</a:t>
            </a:r>
            <a:br>
              <a:rPr lang="en-NZ" dirty="0"/>
            </a:br>
            <a:endParaRPr lang="en-NZ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NZ" dirty="0"/>
              <a:t>Global reference point of design excellence and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668035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-5196"/>
            <a:ext cx="9141291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1182930"/>
            <a:ext cx="5105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Partnerships BC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Infrastructure Ontario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PPP Canada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Publicly owned governed by independent boards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Specialist capability providing leadership, expertise and consistency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Culture of partnership to spread knowledge transfer and drive continuous improvement.</a:t>
            </a:r>
            <a:b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N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04800" y="1047750"/>
            <a:ext cx="8756072" cy="0"/>
          </a:xfrm>
          <a:prstGeom prst="line">
            <a:avLst/>
          </a:prstGeom>
          <a:ln w="25400">
            <a:solidFill>
              <a:srgbClr val="585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2400" y="31750"/>
            <a:ext cx="7162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GB" sz="2500" b="1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Canada: Exemplar of specialist procurement agencies</a:t>
            </a:r>
            <a:endParaRPr lang="en-NZ" sz="2500" b="1" dirty="0">
              <a:solidFill>
                <a:srgbClr val="5858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221847"/>
            <a:ext cx="3548062" cy="34692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86600" y="133350"/>
            <a:ext cx="1752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4184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350"/>
            <a:ext cx="9144000" cy="51716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5484468" cy="857250"/>
          </a:xfrm>
        </p:spPr>
        <p:txBody>
          <a:bodyPr>
            <a:normAutofit fontScale="90000"/>
          </a:bodyPr>
          <a:lstStyle/>
          <a:p>
            <a:r>
              <a:rPr lang="en-NZ" dirty="0">
                <a:solidFill>
                  <a:schemeClr val="bg1"/>
                </a:solidFill>
              </a:rPr>
              <a:t>Lessons for New Zealand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7116"/>
            <a:ext cx="6600825" cy="3827890"/>
          </a:xfrm>
        </p:spPr>
        <p:txBody>
          <a:bodyPr>
            <a:normAutofit fontScale="92500" lnSpcReduction="10000"/>
          </a:bodyPr>
          <a:lstStyle/>
          <a:p>
            <a:r>
              <a:rPr lang="en-NZ" sz="2700" dirty="0">
                <a:solidFill>
                  <a:schemeClr val="bg1"/>
                </a:solidFill>
              </a:rPr>
              <a:t>Outcomes not inputs</a:t>
            </a:r>
          </a:p>
          <a:p>
            <a:r>
              <a:rPr lang="en-NZ" sz="2700" dirty="0">
                <a:solidFill>
                  <a:schemeClr val="bg1"/>
                </a:solidFill>
              </a:rPr>
              <a:t>Integration</a:t>
            </a:r>
          </a:p>
          <a:p>
            <a:r>
              <a:rPr lang="en-NZ" sz="2700" dirty="0">
                <a:solidFill>
                  <a:schemeClr val="bg1"/>
                </a:solidFill>
              </a:rPr>
              <a:t>Partnership, collaboration</a:t>
            </a:r>
          </a:p>
          <a:p>
            <a:r>
              <a:rPr lang="en-NZ" sz="2700" dirty="0">
                <a:solidFill>
                  <a:schemeClr val="bg1"/>
                </a:solidFill>
              </a:rPr>
              <a:t>Private Capital</a:t>
            </a:r>
          </a:p>
          <a:p>
            <a:r>
              <a:rPr lang="en-NZ" sz="2700" dirty="0">
                <a:solidFill>
                  <a:schemeClr val="bg1"/>
                </a:solidFill>
              </a:rPr>
              <a:t>Scale</a:t>
            </a:r>
          </a:p>
          <a:p>
            <a:r>
              <a:rPr lang="en-NZ" sz="2700" dirty="0">
                <a:solidFill>
                  <a:schemeClr val="bg1"/>
                </a:solidFill>
              </a:rPr>
              <a:t>Independent delivery agencie</a:t>
            </a:r>
            <a:r>
              <a:rPr lang="en-NZ" dirty="0">
                <a:solidFill>
                  <a:schemeClr val="bg1"/>
                </a:solidFill>
              </a:rPr>
              <a:t>s</a:t>
            </a:r>
          </a:p>
          <a:p>
            <a:r>
              <a:rPr lang="en-NZ" sz="3600" dirty="0">
                <a:solidFill>
                  <a:schemeClr val="bg1"/>
                </a:solidFill>
              </a:rPr>
              <a:t>Lift our vision and be ambitious for New Zealand</a:t>
            </a:r>
          </a:p>
          <a:p>
            <a:endParaRPr lang="en-N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4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K Delegation Powerpoint Template FINAL [Compatibility Mode]" id="{B7A2220D-3CDA-47A7-9721-328394BE277B}" vid="{4291BEFD-04BD-4312-96F0-1C26E15E2DF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UK Delegation Powerpoint Template FINAL</Template>
  <TotalTime>1738</TotalTime>
  <Words>832</Words>
  <Application>Microsoft Office PowerPoint</Application>
  <PresentationFormat>On-screen Show (16:9)</PresentationFormat>
  <Paragraphs>172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PowerPoint Presentation</vt:lpstr>
      <vt:lpstr>International Best Practice</vt:lpstr>
      <vt:lpstr>Infrastructure for Strategic Advantage:</vt:lpstr>
      <vt:lpstr>Sweden: Successful implementation of road pricing</vt:lpstr>
      <vt:lpstr>UK: Vision, Value Creation, Private Capital</vt:lpstr>
      <vt:lpstr>Partnership &amp; Collaboration</vt:lpstr>
      <vt:lpstr>Australia: Ambitious planning Funding and delivery</vt:lpstr>
      <vt:lpstr>PowerPoint Presentation</vt:lpstr>
      <vt:lpstr>Lessons for New Zealand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selwood</dc:creator>
  <cp:lastModifiedBy>Hamish Glenn</cp:lastModifiedBy>
  <cp:revision>51</cp:revision>
  <dcterms:created xsi:type="dcterms:W3CDTF">2017-06-06T04:08:42Z</dcterms:created>
  <dcterms:modified xsi:type="dcterms:W3CDTF">2017-06-08T02:03:39Z</dcterms:modified>
</cp:coreProperties>
</file>