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  <p:sldMasterId id="2147483658" r:id="rId5"/>
  </p:sldMasterIdLst>
  <p:notesMasterIdLst>
    <p:notesMasterId r:id="rId21"/>
  </p:notesMasterIdLst>
  <p:sldIdLst>
    <p:sldId id="257" r:id="rId6"/>
    <p:sldId id="265" r:id="rId7"/>
    <p:sldId id="267" r:id="rId8"/>
    <p:sldId id="262" r:id="rId9"/>
    <p:sldId id="274" r:id="rId10"/>
    <p:sldId id="277" r:id="rId11"/>
    <p:sldId id="266" r:id="rId12"/>
    <p:sldId id="269" r:id="rId13"/>
    <p:sldId id="279" r:id="rId14"/>
    <p:sldId id="270" r:id="rId15"/>
    <p:sldId id="275" r:id="rId16"/>
    <p:sldId id="278" r:id="rId17"/>
    <p:sldId id="271" r:id="rId18"/>
    <p:sldId id="264" r:id="rId19"/>
    <p:sldId id="27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026"/>
    <a:srgbClr val="5F6062"/>
    <a:srgbClr val="0092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>
      <p:cViewPr varScale="1">
        <p:scale>
          <a:sx n="91" d="100"/>
          <a:sy n="91" d="100"/>
        </p:scale>
        <p:origin x="62" y="139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'[Population by Council 2013.xlsx]Sheet1'!$B$1</c:f>
              <c:strCache>
                <c:ptCount val="1"/>
                <c:pt idx="0">
                  <c:v>Population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'[Population by Council 2013.xlsx]Sheet1'!$A$2:$A$68</c:f>
              <c:strCache>
                <c:ptCount val="67"/>
                <c:pt idx="0">
                  <c:v>Auckland</c:v>
                </c:pt>
                <c:pt idx="1">
                  <c:v>Christchurch City</c:v>
                </c:pt>
                <c:pt idx="2">
                  <c:v>Wellington City</c:v>
                </c:pt>
                <c:pt idx="3">
                  <c:v>Hamilton City</c:v>
                </c:pt>
                <c:pt idx="4">
                  <c:v>Dunedin City</c:v>
                </c:pt>
                <c:pt idx="5">
                  <c:v>Tauranga City</c:v>
                </c:pt>
                <c:pt idx="6">
                  <c:v>Lower Hutt City</c:v>
                </c:pt>
                <c:pt idx="7">
                  <c:v>Palmerston North City</c:v>
                </c:pt>
                <c:pt idx="8">
                  <c:v>Whangarei District</c:v>
                </c:pt>
                <c:pt idx="9">
                  <c:v>New Plymouth District</c:v>
                </c:pt>
                <c:pt idx="10">
                  <c:v>Hastings District</c:v>
                </c:pt>
                <c:pt idx="11">
                  <c:v>Rotorua District</c:v>
                </c:pt>
                <c:pt idx="12">
                  <c:v>Waikato District</c:v>
                </c:pt>
                <c:pt idx="13">
                  <c:v>Napier City</c:v>
                </c:pt>
                <c:pt idx="14">
                  <c:v>Far North District</c:v>
                </c:pt>
                <c:pt idx="15">
                  <c:v>Porirua City</c:v>
                </c:pt>
                <c:pt idx="16">
                  <c:v>Invercargill City</c:v>
                </c:pt>
                <c:pt idx="17">
                  <c:v>Waimakariri District</c:v>
                </c:pt>
                <c:pt idx="18">
                  <c:v>Kapiti Coast District</c:v>
                </c:pt>
                <c:pt idx="19">
                  <c:v>Tasman District</c:v>
                </c:pt>
                <c:pt idx="20">
                  <c:v>Waipa District</c:v>
                </c:pt>
                <c:pt idx="21">
                  <c:v>Nelson City</c:v>
                </c:pt>
                <c:pt idx="22">
                  <c:v>Selwyn District</c:v>
                </c:pt>
                <c:pt idx="23">
                  <c:v>Timaru District</c:v>
                </c:pt>
                <c:pt idx="24">
                  <c:v>Western Bay of Plenty District</c:v>
                </c:pt>
                <c:pt idx="25">
                  <c:v>Gisborne District</c:v>
                </c:pt>
                <c:pt idx="26">
                  <c:v>Marlborough District</c:v>
                </c:pt>
                <c:pt idx="27">
                  <c:v>Wanganui District</c:v>
                </c:pt>
                <c:pt idx="28">
                  <c:v>Upper Hutt City</c:v>
                </c:pt>
                <c:pt idx="29">
                  <c:v>Taupo District</c:v>
                </c:pt>
                <c:pt idx="30">
                  <c:v>Whakatane District</c:v>
                </c:pt>
                <c:pt idx="31">
                  <c:v>Matamata-Piako District</c:v>
                </c:pt>
                <c:pt idx="32">
                  <c:v>Ashburton District</c:v>
                </c:pt>
                <c:pt idx="33">
                  <c:v>Horowhenua District</c:v>
                </c:pt>
                <c:pt idx="34">
                  <c:v>Southland District</c:v>
                </c:pt>
                <c:pt idx="35">
                  <c:v>Queenstown-Lakes District</c:v>
                </c:pt>
                <c:pt idx="36">
                  <c:v>Manawatu District</c:v>
                </c:pt>
                <c:pt idx="37">
                  <c:v>South Taranaki District</c:v>
                </c:pt>
                <c:pt idx="38">
                  <c:v>Thames-Coromandel District</c:v>
                </c:pt>
                <c:pt idx="39">
                  <c:v>Masterton District</c:v>
                </c:pt>
                <c:pt idx="40">
                  <c:v>South Waikato District</c:v>
                </c:pt>
                <c:pt idx="41">
                  <c:v>Waitaki District</c:v>
                </c:pt>
                <c:pt idx="42">
                  <c:v>Kaipara District</c:v>
                </c:pt>
                <c:pt idx="43">
                  <c:v>Central Otago District</c:v>
                </c:pt>
                <c:pt idx="44">
                  <c:v>Hauraki District</c:v>
                </c:pt>
                <c:pt idx="45">
                  <c:v>Clutha District</c:v>
                </c:pt>
                <c:pt idx="46">
                  <c:v>Tararua District</c:v>
                </c:pt>
                <c:pt idx="47">
                  <c:v>Rangitikei District</c:v>
                </c:pt>
                <c:pt idx="48">
                  <c:v>Grey District</c:v>
                </c:pt>
                <c:pt idx="49">
                  <c:v>Central Hawke's Bay District</c:v>
                </c:pt>
                <c:pt idx="50">
                  <c:v>Gore District</c:v>
                </c:pt>
                <c:pt idx="51">
                  <c:v>Ruapehu District</c:v>
                </c:pt>
                <c:pt idx="52">
                  <c:v>Hurunui District</c:v>
                </c:pt>
                <c:pt idx="53">
                  <c:v>Buller District</c:v>
                </c:pt>
                <c:pt idx="54">
                  <c:v>South Wairarapa District</c:v>
                </c:pt>
                <c:pt idx="55">
                  <c:v>Otorohanga District</c:v>
                </c:pt>
                <c:pt idx="56">
                  <c:v>Stratford District</c:v>
                </c:pt>
                <c:pt idx="57">
                  <c:v>Waitomo District</c:v>
                </c:pt>
                <c:pt idx="58">
                  <c:v>Opotiki District</c:v>
                </c:pt>
                <c:pt idx="59">
                  <c:v>Westland District</c:v>
                </c:pt>
                <c:pt idx="60">
                  <c:v>Carterton District</c:v>
                </c:pt>
                <c:pt idx="61">
                  <c:v>Wairoa District</c:v>
                </c:pt>
                <c:pt idx="62">
                  <c:v>Waimate District</c:v>
                </c:pt>
                <c:pt idx="63">
                  <c:v>Kawerau District</c:v>
                </c:pt>
                <c:pt idx="64">
                  <c:v>Mackenzie District</c:v>
                </c:pt>
                <c:pt idx="65">
                  <c:v>Kaikoura District</c:v>
                </c:pt>
                <c:pt idx="66">
                  <c:v>Chatham Islands Territory</c:v>
                </c:pt>
              </c:strCache>
            </c:strRef>
          </c:cat>
          <c:val>
            <c:numRef>
              <c:f>'[Population by Council 2013.xlsx]Sheet1'!$B$2:$B$68</c:f>
              <c:numCache>
                <c:formatCode>#,##0</c:formatCode>
                <c:ptCount val="67"/>
                <c:pt idx="0">
                  <c:v>1415550</c:v>
                </c:pt>
                <c:pt idx="1">
                  <c:v>341469</c:v>
                </c:pt>
                <c:pt idx="2">
                  <c:v>190956</c:v>
                </c:pt>
                <c:pt idx="3">
                  <c:v>141615</c:v>
                </c:pt>
                <c:pt idx="4">
                  <c:v>120246</c:v>
                </c:pt>
                <c:pt idx="5">
                  <c:v>114789</c:v>
                </c:pt>
                <c:pt idx="6">
                  <c:v>98238</c:v>
                </c:pt>
                <c:pt idx="7">
                  <c:v>80079</c:v>
                </c:pt>
                <c:pt idx="8">
                  <c:v>76995</c:v>
                </c:pt>
                <c:pt idx="9">
                  <c:v>74187</c:v>
                </c:pt>
                <c:pt idx="10">
                  <c:v>73245</c:v>
                </c:pt>
                <c:pt idx="11">
                  <c:v>65280</c:v>
                </c:pt>
                <c:pt idx="12">
                  <c:v>63378</c:v>
                </c:pt>
                <c:pt idx="13">
                  <c:v>57240</c:v>
                </c:pt>
                <c:pt idx="14">
                  <c:v>55734</c:v>
                </c:pt>
                <c:pt idx="15">
                  <c:v>51717</c:v>
                </c:pt>
                <c:pt idx="16">
                  <c:v>51696</c:v>
                </c:pt>
                <c:pt idx="17">
                  <c:v>49989</c:v>
                </c:pt>
                <c:pt idx="18">
                  <c:v>49104</c:v>
                </c:pt>
                <c:pt idx="19">
                  <c:v>47154</c:v>
                </c:pt>
                <c:pt idx="20">
                  <c:v>46668</c:v>
                </c:pt>
                <c:pt idx="21">
                  <c:v>46437</c:v>
                </c:pt>
                <c:pt idx="22">
                  <c:v>44595</c:v>
                </c:pt>
                <c:pt idx="23">
                  <c:v>43929</c:v>
                </c:pt>
                <c:pt idx="24">
                  <c:v>43692</c:v>
                </c:pt>
                <c:pt idx="25">
                  <c:v>43653</c:v>
                </c:pt>
                <c:pt idx="26">
                  <c:v>43416</c:v>
                </c:pt>
                <c:pt idx="27">
                  <c:v>42150</c:v>
                </c:pt>
                <c:pt idx="28">
                  <c:v>40179</c:v>
                </c:pt>
                <c:pt idx="29">
                  <c:v>32907</c:v>
                </c:pt>
                <c:pt idx="30">
                  <c:v>32691</c:v>
                </c:pt>
                <c:pt idx="31">
                  <c:v>31536</c:v>
                </c:pt>
                <c:pt idx="32">
                  <c:v>31041</c:v>
                </c:pt>
                <c:pt idx="33">
                  <c:v>30096</c:v>
                </c:pt>
                <c:pt idx="34">
                  <c:v>29613</c:v>
                </c:pt>
                <c:pt idx="35">
                  <c:v>28224</c:v>
                </c:pt>
                <c:pt idx="36">
                  <c:v>27459</c:v>
                </c:pt>
                <c:pt idx="37">
                  <c:v>26577</c:v>
                </c:pt>
                <c:pt idx="38">
                  <c:v>26178</c:v>
                </c:pt>
                <c:pt idx="39">
                  <c:v>23352</c:v>
                </c:pt>
                <c:pt idx="40">
                  <c:v>22071</c:v>
                </c:pt>
                <c:pt idx="41">
                  <c:v>20826</c:v>
                </c:pt>
                <c:pt idx="42">
                  <c:v>18963</c:v>
                </c:pt>
                <c:pt idx="43">
                  <c:v>17895</c:v>
                </c:pt>
                <c:pt idx="44">
                  <c:v>17811</c:v>
                </c:pt>
                <c:pt idx="45">
                  <c:v>16890</c:v>
                </c:pt>
                <c:pt idx="46">
                  <c:v>16854</c:v>
                </c:pt>
                <c:pt idx="47">
                  <c:v>14019</c:v>
                </c:pt>
                <c:pt idx="48">
                  <c:v>13371</c:v>
                </c:pt>
                <c:pt idx="49">
                  <c:v>12720</c:v>
                </c:pt>
                <c:pt idx="50">
                  <c:v>12033</c:v>
                </c:pt>
                <c:pt idx="51">
                  <c:v>11844</c:v>
                </c:pt>
                <c:pt idx="52">
                  <c:v>11529</c:v>
                </c:pt>
                <c:pt idx="53">
                  <c:v>10473</c:v>
                </c:pt>
                <c:pt idx="54">
                  <c:v>9528</c:v>
                </c:pt>
                <c:pt idx="55">
                  <c:v>9141</c:v>
                </c:pt>
                <c:pt idx="56">
                  <c:v>8988</c:v>
                </c:pt>
                <c:pt idx="57">
                  <c:v>8907</c:v>
                </c:pt>
                <c:pt idx="58">
                  <c:v>8436</c:v>
                </c:pt>
                <c:pt idx="59">
                  <c:v>8304</c:v>
                </c:pt>
                <c:pt idx="60">
                  <c:v>8235</c:v>
                </c:pt>
                <c:pt idx="61">
                  <c:v>7890</c:v>
                </c:pt>
                <c:pt idx="62">
                  <c:v>7536</c:v>
                </c:pt>
                <c:pt idx="63">
                  <c:v>6363</c:v>
                </c:pt>
                <c:pt idx="64">
                  <c:v>4158</c:v>
                </c:pt>
                <c:pt idx="65">
                  <c:v>3555</c:v>
                </c:pt>
                <c:pt idx="66">
                  <c:v>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B27-469E-A42B-CA2BED7A52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23448904"/>
        <c:axId val="523451200"/>
      </c:barChart>
      <c:catAx>
        <c:axId val="523448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3451200"/>
        <c:crossesAt val="0"/>
        <c:auto val="1"/>
        <c:lblAlgn val="ctr"/>
        <c:lblOffset val="100"/>
        <c:noMultiLvlLbl val="0"/>
      </c:catAx>
      <c:valAx>
        <c:axId val="5234512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/>
                  <a:t>Population</a:t>
                </a:r>
              </a:p>
            </c:rich>
          </c:tx>
          <c:layout>
            <c:manualLayout>
              <c:xMode val="edge"/>
              <c:yMode val="edge"/>
              <c:x val="1.1614402920464477E-3"/>
              <c:y val="0.2560990290201840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23448904"/>
        <c:crosses val="autoZero"/>
        <c:crossBetween val="between"/>
        <c:majorUnit val="100000"/>
        <c:minorUnit val="100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058360165052792"/>
          <c:y val="1.1544585295632372E-2"/>
          <c:w val="0.87351351796636534"/>
          <c:h val="0.97691082940873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'Table 4'!$A$6</c:f>
              <c:strCache>
                <c:ptCount val="1"/>
                <c:pt idx="0">
                  <c:v>Taranaki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581D-4417-9C05-0DA3169FB9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'Table 4'!$B$5:$R$5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'Table 4'!$B$6:$R$6</c:f>
              <c:numCache>
                <c:formatCode>_-* #,##0_-;\-* #,##0_-;_-* "-"??_-;_-@_-</c:formatCode>
                <c:ptCount val="1"/>
                <c:pt idx="0">
                  <c:v>71297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81D-4417-9C05-0DA3169FB951}"/>
            </c:ext>
          </c:extLst>
        </c:ser>
        <c:ser>
          <c:idx val="1"/>
          <c:order val="1"/>
          <c:tx>
            <c:strRef>
              <c:f>'Table 4'!$A$7</c:f>
              <c:strCache>
                <c:ptCount val="1"/>
                <c:pt idx="0">
                  <c:v>Wellington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'Table 4'!$B$5:$R$5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'Table 4'!$B$7:$R$7</c:f>
              <c:numCache>
                <c:formatCode>_-* #,##0_-;\-* #,##0_-;_-* "-"??_-;_-@_-</c:formatCode>
                <c:ptCount val="1"/>
                <c:pt idx="0">
                  <c:v>67888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81D-4417-9C05-0DA3169FB951}"/>
            </c:ext>
          </c:extLst>
        </c:ser>
        <c:ser>
          <c:idx val="2"/>
          <c:order val="2"/>
          <c:tx>
            <c:strRef>
              <c:f>'Table 4'!$A$8</c:f>
              <c:strCache>
                <c:ptCount val="1"/>
                <c:pt idx="0">
                  <c:v>Auckland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'Table 4'!$B$5:$R$5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'Table 4'!$B$8:$R$8</c:f>
              <c:numCache>
                <c:formatCode>_-* #,##0_-;\-* #,##0_-;_-* "-"??_-;_-@_-</c:formatCode>
                <c:ptCount val="1"/>
                <c:pt idx="0">
                  <c:v>58717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81D-4417-9C05-0DA3169FB951}"/>
            </c:ext>
          </c:extLst>
        </c:ser>
        <c:ser>
          <c:idx val="3"/>
          <c:order val="3"/>
          <c:tx>
            <c:strRef>
              <c:f>'Table 4'!$A$9</c:f>
              <c:strCache>
                <c:ptCount val="1"/>
                <c:pt idx="0">
                  <c:v>Marlborough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'Table 4'!$B$5:$R$5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'Table 4'!$B$9:$R$9</c:f>
              <c:numCache>
                <c:formatCode>_-* #,##0_-;\-* #,##0_-;_-* "-"??_-;_-@_-</c:formatCode>
                <c:ptCount val="1"/>
                <c:pt idx="0">
                  <c:v>57046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81D-4417-9C05-0DA3169FB951}"/>
            </c:ext>
          </c:extLst>
        </c:ser>
        <c:ser>
          <c:idx val="4"/>
          <c:order val="4"/>
          <c:tx>
            <c:strRef>
              <c:f>'Table 4'!$A$10</c:f>
              <c:strCache>
                <c:ptCount val="1"/>
                <c:pt idx="0">
                  <c:v>Canterbury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-540000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81D-4417-9C05-0DA3169FB95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'Table 4'!$B$5:$R$5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'Table 4'!$B$10:$R$10</c:f>
              <c:numCache>
                <c:formatCode>_-* #,##0_-;\-* #,##0_-;_-* "-"??_-;_-@_-</c:formatCode>
                <c:ptCount val="1"/>
                <c:pt idx="0">
                  <c:v>55727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81D-4417-9C05-0DA3169FB951}"/>
            </c:ext>
          </c:extLst>
        </c:ser>
        <c:ser>
          <c:idx val="5"/>
          <c:order val="5"/>
          <c:tx>
            <c:strRef>
              <c:f>'Table 4'!$A$11</c:f>
              <c:strCache>
                <c:ptCount val="1"/>
                <c:pt idx="0">
                  <c:v>New Zealand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'Table 4'!$B$5:$R$5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'Table 4'!$B$11:$R$11</c:f>
              <c:numCache>
                <c:formatCode>_-* #,##0_-;\-* #,##0_-;_-* "-"??_-;_-@_-</c:formatCode>
                <c:ptCount val="1"/>
                <c:pt idx="0">
                  <c:v>54178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81D-4417-9C05-0DA3169FB951}"/>
            </c:ext>
          </c:extLst>
        </c:ser>
        <c:ser>
          <c:idx val="6"/>
          <c:order val="6"/>
          <c:tx>
            <c:strRef>
              <c:f>'Table 4'!$A$12</c:f>
              <c:strCache>
                <c:ptCount val="1"/>
                <c:pt idx="0">
                  <c:v>Southland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'Table 4'!$B$5:$R$5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'Table 4'!$B$12:$R$12</c:f>
              <c:numCache>
                <c:formatCode>_-* #,##0_-;\-* #,##0_-;_-* "-"??_-;_-@_-</c:formatCode>
                <c:ptCount val="1"/>
                <c:pt idx="0">
                  <c:v>52497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81D-4417-9C05-0DA3169FB951}"/>
            </c:ext>
          </c:extLst>
        </c:ser>
        <c:ser>
          <c:idx val="7"/>
          <c:order val="7"/>
          <c:tx>
            <c:strRef>
              <c:f>'Table 4'!$A$13</c:f>
              <c:strCache>
                <c:ptCount val="1"/>
                <c:pt idx="0">
                  <c:v>Otago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'Table 4'!$B$5:$R$5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'Table 4'!$B$13:$R$13</c:f>
              <c:numCache>
                <c:formatCode>_-* #,##0_-;\-* #,##0_-;_-* "-"??_-;_-@_-</c:formatCode>
                <c:ptCount val="1"/>
                <c:pt idx="0">
                  <c:v>49407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81D-4417-9C05-0DA3169FB951}"/>
            </c:ext>
          </c:extLst>
        </c:ser>
        <c:ser>
          <c:idx val="8"/>
          <c:order val="8"/>
          <c:tx>
            <c:strRef>
              <c:f>'Table 4'!$A$14</c:f>
              <c:strCache>
                <c:ptCount val="1"/>
                <c:pt idx="0">
                  <c:v>West Coast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'Table 4'!$B$5:$R$5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'Table 4'!$B$14:$R$14</c:f>
              <c:numCache>
                <c:formatCode>_-* #,##0_-;\-* #,##0_-;_-* "-"??_-;_-@_-</c:formatCode>
                <c:ptCount val="1"/>
                <c:pt idx="0">
                  <c:v>48156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81D-4417-9C05-0DA3169FB951}"/>
            </c:ext>
          </c:extLst>
        </c:ser>
        <c:ser>
          <c:idx val="9"/>
          <c:order val="9"/>
          <c:tx>
            <c:strRef>
              <c:f>'Table 4'!$A$15</c:f>
              <c:strCache>
                <c:ptCount val="1"/>
                <c:pt idx="0">
                  <c:v>Waikato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'Table 4'!$B$5:$R$5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'Table 4'!$B$15:$R$15</c:f>
              <c:numCache>
                <c:formatCode>_-* #,##0_-;\-* #,##0_-;_-* "-"??_-;_-@_-</c:formatCode>
                <c:ptCount val="1"/>
                <c:pt idx="0">
                  <c:v>47119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581D-4417-9C05-0DA3169FB951}"/>
            </c:ext>
          </c:extLst>
        </c:ser>
        <c:ser>
          <c:idx val="10"/>
          <c:order val="10"/>
          <c:tx>
            <c:strRef>
              <c:f>'Table 4'!$A$16</c:f>
              <c:strCache>
                <c:ptCount val="1"/>
                <c:pt idx="0">
                  <c:v>Bay of Plenty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'Table 4'!$B$5:$R$5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'Table 4'!$B$16:$R$16</c:f>
              <c:numCache>
                <c:formatCode>_-* #,##0_-;\-* #,##0_-;_-* "-"??_-;_-@_-</c:formatCode>
                <c:ptCount val="1"/>
                <c:pt idx="0">
                  <c:v>44997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81D-4417-9C05-0DA3169FB951}"/>
            </c:ext>
          </c:extLst>
        </c:ser>
        <c:ser>
          <c:idx val="11"/>
          <c:order val="11"/>
          <c:tx>
            <c:strRef>
              <c:f>'Table 4'!$A$17</c:f>
              <c:strCache>
                <c:ptCount val="1"/>
                <c:pt idx="0">
                  <c:v>Tasman / Nelson</c:v>
                </c:pt>
              </c:strCache>
            </c:strRef>
          </c:tx>
          <c:spPr>
            <a:solidFill>
              <a:schemeClr val="accent6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'Table 4'!$B$5:$R$5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'Table 4'!$B$17:$R$17</c:f>
              <c:numCache>
                <c:formatCode>_-* #,##0_-;\-* #,##0_-;_-* "-"??_-;_-@_-</c:formatCode>
                <c:ptCount val="1"/>
                <c:pt idx="0">
                  <c:v>43954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81D-4417-9C05-0DA3169FB951}"/>
            </c:ext>
          </c:extLst>
        </c:ser>
        <c:ser>
          <c:idx val="12"/>
          <c:order val="12"/>
          <c:tx>
            <c:strRef>
              <c:f>'Table 4'!$A$18</c:f>
              <c:strCache>
                <c:ptCount val="1"/>
                <c:pt idx="0">
                  <c:v>Hawke's Bay</c:v>
                </c:pt>
              </c:strCache>
            </c:strRef>
          </c:tx>
          <c:spPr>
            <a:solidFill>
              <a:schemeClr val="accent1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'Table 4'!$B$5:$R$5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'Table 4'!$B$18:$R$18</c:f>
              <c:numCache>
                <c:formatCode>_-* #,##0_-;\-* #,##0_-;_-* "-"??_-;_-@_-</c:formatCode>
                <c:ptCount val="1"/>
                <c:pt idx="0">
                  <c:v>42366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581D-4417-9C05-0DA3169FB951}"/>
            </c:ext>
          </c:extLst>
        </c:ser>
        <c:ser>
          <c:idx val="13"/>
          <c:order val="13"/>
          <c:tx>
            <c:strRef>
              <c:f>'Table 4'!$A$19</c:f>
              <c:strCache>
                <c:ptCount val="1"/>
                <c:pt idx="0">
                  <c:v>Manawatu-Wanganui</c:v>
                </c:pt>
              </c:strCache>
            </c:strRef>
          </c:tx>
          <c:spPr>
            <a:solidFill>
              <a:schemeClr val="accent2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'Table 4'!$B$5:$R$5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'Table 4'!$B$19:$R$19</c:f>
              <c:numCache>
                <c:formatCode>_-* #,##0_-;\-* #,##0_-;_-* "-"??_-;_-@_-</c:formatCode>
                <c:ptCount val="1"/>
                <c:pt idx="0">
                  <c:v>40645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581D-4417-9C05-0DA3169FB951}"/>
            </c:ext>
          </c:extLst>
        </c:ser>
        <c:ser>
          <c:idx val="14"/>
          <c:order val="14"/>
          <c:tx>
            <c:strRef>
              <c:f>'Table 4'!$A$20</c:f>
              <c:strCache>
                <c:ptCount val="1"/>
                <c:pt idx="0">
                  <c:v>Gisborne</c:v>
                </c:pt>
              </c:strCache>
            </c:strRef>
          </c:tx>
          <c:spPr>
            <a:solidFill>
              <a:schemeClr val="accent3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'Table 4'!$B$5:$R$5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'Table 4'!$B$20:$R$20</c:f>
              <c:numCache>
                <c:formatCode>_-* #,##0_-;\-* #,##0_-;_-* "-"??_-;_-@_-</c:formatCode>
                <c:ptCount val="1"/>
                <c:pt idx="0">
                  <c:v>36955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581D-4417-9C05-0DA3169FB951}"/>
            </c:ext>
          </c:extLst>
        </c:ser>
        <c:ser>
          <c:idx val="15"/>
          <c:order val="15"/>
          <c:tx>
            <c:strRef>
              <c:f>'Table 4'!$A$21</c:f>
              <c:strCache>
                <c:ptCount val="1"/>
                <c:pt idx="0">
                  <c:v>Northland</c:v>
                </c:pt>
              </c:strCache>
            </c:strRef>
          </c:tx>
          <c:spPr>
            <a:solidFill>
              <a:schemeClr val="accent4">
                <a:lumMod val="80000"/>
                <a:lumOff val="2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'Table 4'!$B$5:$R$5</c:f>
              <c:numCache>
                <c:formatCode>General</c:formatCode>
                <c:ptCount val="1"/>
                <c:pt idx="0">
                  <c:v>2016</c:v>
                </c:pt>
              </c:numCache>
            </c:numRef>
          </c:cat>
          <c:val>
            <c:numRef>
              <c:f>'Table 4'!$B$21:$R$21</c:f>
              <c:numCache>
                <c:formatCode>_-* #,##0_-;\-* #,##0_-;_-* "-"??_-;_-@_-</c:formatCode>
                <c:ptCount val="1"/>
                <c:pt idx="0">
                  <c:v>36531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581D-4417-9C05-0DA3169FB95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628687360"/>
        <c:axId val="628686376"/>
      </c:barChart>
      <c:catAx>
        <c:axId val="62868736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28686376"/>
        <c:crosses val="autoZero"/>
        <c:auto val="1"/>
        <c:lblAlgn val="ctr"/>
        <c:lblOffset val="100"/>
        <c:noMultiLvlLbl val="0"/>
      </c:catAx>
      <c:valAx>
        <c:axId val="628686376"/>
        <c:scaling>
          <c:orientation val="minMax"/>
          <c:max val="90000"/>
        </c:scaling>
        <c:delete val="0"/>
        <c:axPos val="l"/>
        <c:numFmt formatCode="_-* #,##0_-;\-* #,##0_-;_-* &quot;-&quot;??_-;_-@_-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286873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NZ" sz="1800" b="1"/>
              <a:t>Central and Local Government Taxation </a:t>
            </a:r>
          </a:p>
          <a:p>
            <a:pPr>
              <a:defRPr sz="1800" b="1"/>
            </a:pPr>
            <a:r>
              <a:rPr lang="en-NZ" sz="1800" b="1"/>
              <a:t>1993 to 2015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'[Copy of LG CG comparisons.xlsx]Sheet2'!$Q$12</c:f>
              <c:strCache>
                <c:ptCount val="1"/>
                <c:pt idx="0">
                  <c:v>Local Government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'[Copy of LG CG comparisons.xlsx]Sheet2'!$P$13:$P$35</c:f>
              <c:strCache>
                <c:ptCount val="23"/>
                <c:pt idx="0">
                  <c:v>1993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  <c:pt idx="10">
                  <c:v>2003</c:v>
                </c:pt>
                <c:pt idx="11">
                  <c:v>2004</c:v>
                </c:pt>
                <c:pt idx="12">
                  <c:v>2005</c:v>
                </c:pt>
                <c:pt idx="13">
                  <c:v>2006</c:v>
                </c:pt>
                <c:pt idx="14">
                  <c:v>2007</c:v>
                </c:pt>
                <c:pt idx="15">
                  <c:v>2008</c:v>
                </c:pt>
                <c:pt idx="16">
                  <c:v>2009</c:v>
                </c:pt>
                <c:pt idx="17">
                  <c:v>2010</c:v>
                </c:pt>
                <c:pt idx="18">
                  <c:v>2011</c:v>
                </c:pt>
                <c:pt idx="19">
                  <c:v>2012</c:v>
                </c:pt>
                <c:pt idx="20">
                  <c:v>2013</c:v>
                </c:pt>
                <c:pt idx="21">
                  <c:v>2014</c:v>
                </c:pt>
                <c:pt idx="22">
                  <c:v>2015</c:v>
                </c:pt>
              </c:strCache>
            </c:strRef>
          </c:cat>
          <c:val>
            <c:numRef>
              <c:f>'[Copy of LG CG comparisons.xlsx]Sheet2'!$Q$13:$Q$35</c:f>
              <c:numCache>
                <c:formatCode>#,##0</c:formatCode>
                <c:ptCount val="23"/>
                <c:pt idx="0">
                  <c:v>1599</c:v>
                </c:pt>
                <c:pt idx="1">
                  <c:v>1663</c:v>
                </c:pt>
                <c:pt idx="2">
                  <c:v>1720</c:v>
                </c:pt>
                <c:pt idx="3">
                  <c:v>1770</c:v>
                </c:pt>
                <c:pt idx="4">
                  <c:v>1882</c:v>
                </c:pt>
                <c:pt idx="5">
                  <c:v>1921</c:v>
                </c:pt>
                <c:pt idx="6">
                  <c:v>1992</c:v>
                </c:pt>
                <c:pt idx="7">
                  <c:v>2102</c:v>
                </c:pt>
                <c:pt idx="8">
                  <c:v>2199</c:v>
                </c:pt>
                <c:pt idx="9">
                  <c:v>2304</c:v>
                </c:pt>
                <c:pt idx="10">
                  <c:v>2444</c:v>
                </c:pt>
                <c:pt idx="11">
                  <c:v>2625</c:v>
                </c:pt>
                <c:pt idx="12">
                  <c:v>2784</c:v>
                </c:pt>
                <c:pt idx="13">
                  <c:v>3024</c:v>
                </c:pt>
                <c:pt idx="14">
                  <c:v>3319</c:v>
                </c:pt>
                <c:pt idx="15">
                  <c:v>3585</c:v>
                </c:pt>
                <c:pt idx="16">
                  <c:v>3912</c:v>
                </c:pt>
                <c:pt idx="17">
                  <c:v>4143</c:v>
                </c:pt>
                <c:pt idx="18">
                  <c:v>4350</c:v>
                </c:pt>
                <c:pt idx="19">
                  <c:v>4511</c:v>
                </c:pt>
                <c:pt idx="20">
                  <c:v>4602</c:v>
                </c:pt>
                <c:pt idx="21">
                  <c:v>4764</c:v>
                </c:pt>
                <c:pt idx="22">
                  <c:v>5006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022-4421-83CC-A5699A367073}"/>
            </c:ext>
          </c:extLst>
        </c:ser>
        <c:ser>
          <c:idx val="1"/>
          <c:order val="1"/>
          <c:tx>
            <c:strRef>
              <c:f>'[Copy of LG CG comparisons.xlsx]Sheet2'!$R$12</c:f>
              <c:strCache>
                <c:ptCount val="1"/>
                <c:pt idx="0">
                  <c:v>Central Government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'[Copy of LG CG comparisons.xlsx]Sheet2'!$P$13:$P$35</c:f>
              <c:strCache>
                <c:ptCount val="23"/>
                <c:pt idx="0">
                  <c:v>1993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  <c:pt idx="10">
                  <c:v>2003</c:v>
                </c:pt>
                <c:pt idx="11">
                  <c:v>2004</c:v>
                </c:pt>
                <c:pt idx="12">
                  <c:v>2005</c:v>
                </c:pt>
                <c:pt idx="13">
                  <c:v>2006</c:v>
                </c:pt>
                <c:pt idx="14">
                  <c:v>2007</c:v>
                </c:pt>
                <c:pt idx="15">
                  <c:v>2008</c:v>
                </c:pt>
                <c:pt idx="16">
                  <c:v>2009</c:v>
                </c:pt>
                <c:pt idx="17">
                  <c:v>2010</c:v>
                </c:pt>
                <c:pt idx="18">
                  <c:v>2011</c:v>
                </c:pt>
                <c:pt idx="19">
                  <c:v>2012</c:v>
                </c:pt>
                <c:pt idx="20">
                  <c:v>2013</c:v>
                </c:pt>
                <c:pt idx="21">
                  <c:v>2014</c:v>
                </c:pt>
                <c:pt idx="22">
                  <c:v>2015</c:v>
                </c:pt>
              </c:strCache>
            </c:strRef>
          </c:cat>
          <c:val>
            <c:numRef>
              <c:f>'[Copy of LG CG comparisons.xlsx]Sheet2'!$R$13:$R$35</c:f>
              <c:numCache>
                <c:formatCode>_-* #,##0_-;\-* #,##0_-;_-* "-"??_-;_-@_-</c:formatCode>
                <c:ptCount val="23"/>
                <c:pt idx="0">
                  <c:v>25980</c:v>
                </c:pt>
                <c:pt idx="1">
                  <c:v>26542</c:v>
                </c:pt>
                <c:pt idx="2">
                  <c:v>29026</c:v>
                </c:pt>
                <c:pt idx="3">
                  <c:v>30973</c:v>
                </c:pt>
                <c:pt idx="4">
                  <c:v>30737</c:v>
                </c:pt>
                <c:pt idx="5">
                  <c:v>31779</c:v>
                </c:pt>
                <c:pt idx="6">
                  <c:v>30875</c:v>
                </c:pt>
                <c:pt idx="7">
                  <c:v>32598</c:v>
                </c:pt>
                <c:pt idx="8">
                  <c:v>35345</c:v>
                </c:pt>
                <c:pt idx="9">
                  <c:v>36809</c:v>
                </c:pt>
                <c:pt idx="10">
                  <c:v>40518</c:v>
                </c:pt>
                <c:pt idx="11">
                  <c:v>43358</c:v>
                </c:pt>
                <c:pt idx="12">
                  <c:v>47468</c:v>
                </c:pt>
                <c:pt idx="13">
                  <c:v>50973</c:v>
                </c:pt>
                <c:pt idx="14">
                  <c:v>53477</c:v>
                </c:pt>
                <c:pt idx="15">
                  <c:v>56747</c:v>
                </c:pt>
                <c:pt idx="16">
                  <c:v>54681</c:v>
                </c:pt>
                <c:pt idx="17">
                  <c:v>50744</c:v>
                </c:pt>
                <c:pt idx="18">
                  <c:v>51557</c:v>
                </c:pt>
                <c:pt idx="19">
                  <c:v>55081</c:v>
                </c:pt>
                <c:pt idx="20">
                  <c:v>58651</c:v>
                </c:pt>
                <c:pt idx="21">
                  <c:v>61563</c:v>
                </c:pt>
                <c:pt idx="22">
                  <c:v>66636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022-4421-83CC-A5699A3670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99283248"/>
        <c:axId val="599279968"/>
      </c:lineChart>
      <c:catAx>
        <c:axId val="599283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9279968"/>
        <c:crossesAt val="0"/>
        <c:auto val="1"/>
        <c:lblAlgn val="ctr"/>
        <c:lblOffset val="100"/>
        <c:noMultiLvlLbl val="0"/>
      </c:catAx>
      <c:valAx>
        <c:axId val="599279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600"/>
                  <a:t>$M</a:t>
                </a:r>
              </a:p>
            </c:rich>
          </c:tx>
          <c:layout>
            <c:manualLayout>
              <c:xMode val="edge"/>
              <c:yMode val="edge"/>
              <c:x val="4.2395338871729846E-3"/>
              <c:y val="0.4971390093092296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6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9283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0.34195</cdr:x>
      <cdr:y>0.2994</cdr:y>
    </cdr:from>
    <cdr:to>
      <cdr:x>0.67122</cdr:x>
      <cdr:y>0.44197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3432A47-119D-4E11-8937-3BA4AF937100}"/>
            </a:ext>
          </a:extLst>
        </cdr:cNvPr>
        <cdr:cNvSpPr txBox="1"/>
      </cdr:nvSpPr>
      <cdr:spPr>
        <a:xfrm xmlns:a="http://schemas.openxmlformats.org/drawingml/2006/main">
          <a:off x="3739158" y="1512168"/>
          <a:ext cx="3600400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NZ" sz="2400" dirty="0">
              <a:solidFill>
                <a:srgbClr val="F68026"/>
              </a:solidFill>
            </a:rPr>
            <a:t>Where’s the logic in this?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4878A4-455A-4963-BDFA-BA7BB1410DF7}" type="datetimeFigureOut">
              <a:rPr lang="en-NZ" smtClean="0"/>
              <a:t>24/10/2017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76A8EF-492E-46B1-9EE0-10D495FDFC92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61292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EBA6265-97DA-41A6-A0CA-83F81E93004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-1"/>
            <a:ext cx="12190646" cy="68592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44575"/>
            <a:ext cx="5791200" cy="2133600"/>
          </a:xfrm>
        </p:spPr>
        <p:txBody>
          <a:bodyPr>
            <a:normAutofit/>
          </a:bodyPr>
          <a:lstStyle>
            <a:lvl1pPr algn="l">
              <a:defRPr sz="5000" b="1">
                <a:solidFill>
                  <a:srgbClr val="F68026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5949280"/>
            <a:ext cx="2844800" cy="365125"/>
          </a:xfrm>
        </p:spPr>
        <p:txBody>
          <a:bodyPr/>
          <a:lstStyle>
            <a:lvl1pPr>
              <a:defRPr sz="900">
                <a:solidFill>
                  <a:srgbClr val="F68026"/>
                </a:solidFill>
              </a:defRPr>
            </a:lvl1pPr>
          </a:lstStyle>
          <a:p>
            <a:fld id="{2B0B39FD-150C-43C8-ACA5-D7712B5EB82C}" type="datetime4">
              <a:rPr lang="en-US" smtClean="0"/>
              <a:t>October 24, 2017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84001-C52B-4928-A827-218612355171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24/10/2017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5229D-5AB3-40B4-8902-58AA8765709D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791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84001-C52B-4928-A827-218612355171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24/10/2017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5229D-5AB3-40B4-8902-58AA8765709D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080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84001-C52B-4928-A827-218612355171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24/10/2017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5229D-5AB3-40B4-8902-58AA8765709D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1358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84001-C52B-4928-A827-218612355171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24/10/2017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5229D-5AB3-40B4-8902-58AA8765709D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98883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84001-C52B-4928-A827-218612355171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24/10/2017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5229D-5AB3-40B4-8902-58AA8765709D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5206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84001-C52B-4928-A827-218612355171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24/10/2017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5229D-5AB3-40B4-8902-58AA8765709D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026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84001-C52B-4928-A827-218612355171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24/10/2017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5229D-5AB3-40B4-8902-58AA8765709D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7573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84001-C52B-4928-A827-218612355171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24/10/2017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5229D-5AB3-40B4-8902-58AA8765709D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481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84001-C52B-4928-A827-218612355171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24/10/2017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5229D-5AB3-40B4-8902-58AA8765709D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923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0A5802E-29AE-4C43-82B4-312E9BC1A3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-1"/>
            <a:ext cx="12190646" cy="685927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 b="1">
                <a:solidFill>
                  <a:srgbClr val="F68026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133055"/>
          </a:xfrm>
        </p:spPr>
        <p:txBody>
          <a:bodyPr/>
          <a:lstStyle>
            <a:lvl1pPr>
              <a:defRPr sz="3600">
                <a:solidFill>
                  <a:srgbClr val="F68026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133055"/>
          </a:xfrm>
        </p:spPr>
        <p:txBody>
          <a:bodyPr/>
          <a:lstStyle>
            <a:lvl1pPr>
              <a:defRPr sz="3600">
                <a:solidFill>
                  <a:srgbClr val="F68026"/>
                </a:solidFill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5934322"/>
            <a:ext cx="2844800" cy="365125"/>
          </a:xfrm>
        </p:spPr>
        <p:txBody>
          <a:bodyPr/>
          <a:lstStyle>
            <a:lvl1pPr>
              <a:defRPr sz="900">
                <a:solidFill>
                  <a:srgbClr val="F68026"/>
                </a:solidFill>
              </a:defRPr>
            </a:lvl1pPr>
          </a:lstStyle>
          <a:p>
            <a:fld id="{C128375D-3969-4337-AB0D-B601A0D67653}" type="datetime4">
              <a:rPr lang="en-US" smtClean="0"/>
              <a:t>October 24, 2017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84001-C52B-4928-A827-218612355171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24/10/2017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5229D-5AB3-40B4-8902-58AA8765709D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604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11802-0360-4625-9DDF-0926D849991A}" type="datetimeFigureOut">
              <a:rPr lang="en-N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87AB31-5E9B-4C4C-88C2-7C1E0020377E}" type="slidenum">
              <a:rPr lang="en-NZ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525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"/>
          <p:cNvGrpSpPr>
            <a:grpSpLocks/>
          </p:cNvGrpSpPr>
          <p:nvPr userDrawn="1"/>
        </p:nvGrpSpPr>
        <p:grpSpPr bwMode="auto">
          <a:xfrm>
            <a:off x="702733" y="604838"/>
            <a:ext cx="8415867" cy="2325132"/>
            <a:chOff x="615950" y="495300"/>
            <a:chExt cx="6311900" cy="2325328"/>
          </a:xfrm>
        </p:grpSpPr>
        <p:sp>
          <p:nvSpPr>
            <p:cNvPr id="5" name="TextBox 4"/>
            <p:cNvSpPr txBox="1">
              <a:spLocks noChangeArrowheads="1"/>
            </p:cNvSpPr>
            <p:nvPr userDrawn="1"/>
          </p:nvSpPr>
          <p:spPr bwMode="auto">
            <a:xfrm>
              <a:off x="615950" y="495300"/>
              <a:ext cx="6311900" cy="1938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NZ" sz="6000">
                  <a:solidFill>
                    <a:srgbClr val="FFFFFF"/>
                  </a:solidFill>
                  <a:latin typeface="Eurostile ExtendedTwo" pitchFamily="34" charset="0"/>
                </a:rPr>
                <a:t>Building </a:t>
              </a:r>
              <a:br>
                <a:rPr lang="en-NZ" sz="6000">
                  <a:solidFill>
                    <a:srgbClr val="FFFFFF"/>
                  </a:solidFill>
                  <a:latin typeface="Eurostile ExtendedTwo" pitchFamily="34" charset="0"/>
                </a:rPr>
              </a:br>
              <a:r>
                <a:rPr lang="en-NZ" sz="6000">
                  <a:solidFill>
                    <a:srgbClr val="FFFFFF"/>
                  </a:solidFill>
                  <a:latin typeface="Eurostile ExtendedTwo" pitchFamily="34" charset="0"/>
                </a:rPr>
                <a:t>Nations</a:t>
              </a:r>
            </a:p>
          </p:txBody>
        </p:sp>
        <p:sp>
          <p:nvSpPr>
            <p:cNvPr id="6" name="TextBox 5"/>
            <p:cNvSpPr txBox="1">
              <a:spLocks noChangeArrowheads="1"/>
            </p:cNvSpPr>
            <p:nvPr userDrawn="1"/>
          </p:nvSpPr>
          <p:spPr bwMode="auto">
            <a:xfrm>
              <a:off x="615950" y="2451265"/>
              <a:ext cx="3778250" cy="369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defRPr/>
              </a:pPr>
              <a:r>
                <a:rPr lang="en-NZ">
                  <a:solidFill>
                    <a:srgbClr val="FFFFFF"/>
                  </a:solidFill>
                </a:rPr>
                <a:t>Infrastructure Policy Priorities for New Zealand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32149481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Eurostile ExtendedTwo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Arial Narrow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825893"/>
          </a:xfrm>
        </p:spPr>
        <p:txBody>
          <a:bodyPr/>
          <a:lstStyle>
            <a:lvl1pPr>
              <a:defRPr sz="2400">
                <a:latin typeface="+mn-lt"/>
              </a:defRPr>
            </a:lvl1pPr>
            <a:lvl2pPr>
              <a:defRPr sz="2000">
                <a:latin typeface="+mn-lt"/>
              </a:defRPr>
            </a:lvl2pPr>
            <a:lvl3pPr>
              <a:defRPr sz="1800">
                <a:latin typeface="+mn-lt"/>
              </a:defRPr>
            </a:lvl3pPr>
            <a:lvl4pPr>
              <a:defRPr sz="1600">
                <a:latin typeface="+mn-lt"/>
              </a:defRPr>
            </a:lvl4pPr>
            <a:lvl5pPr>
              <a:defRPr sz="1600">
                <a:latin typeface="+mn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Z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Arial Narrow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825893"/>
          </a:xfrm>
        </p:spPr>
        <p:txBody>
          <a:bodyPr/>
          <a:lstStyle>
            <a:lvl1pPr>
              <a:defRPr sz="2400">
                <a:latin typeface="+mj-lt"/>
              </a:defRPr>
            </a:lvl1pPr>
            <a:lvl2pPr>
              <a:defRPr sz="2000">
                <a:latin typeface="+mj-lt"/>
              </a:defRPr>
            </a:lvl2pPr>
            <a:lvl3pPr>
              <a:defRPr sz="1800">
                <a:latin typeface="+mj-lt"/>
              </a:defRPr>
            </a:lvl3pPr>
            <a:lvl4pPr>
              <a:defRPr sz="1600">
                <a:latin typeface="+mj-lt"/>
              </a:defRPr>
            </a:lvl4pPr>
            <a:lvl5pPr>
              <a:defRPr sz="1600">
                <a:latin typeface="+mj-lt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606695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2"/>
            <a:ext cx="10972800" cy="4329129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3984768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84001-C52B-4928-A827-218612355171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24/10/2017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5229D-5AB3-40B4-8902-58AA8765709D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637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84001-C52B-4928-A827-218612355171}" type="datetimeFigureOut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24/10/2017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35229D-5AB3-40B4-8902-58AA8765709D}" type="slidenum">
              <a:rPr lang="en-N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N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6358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266999-16F2-47A5-A952-F9D12F48E245}" type="datetime4">
              <a:rPr lang="en-US" smtClean="0"/>
              <a:t>October 24, 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48284001-C52B-4928-A827-218612355171}" type="datetimeFigureOut">
              <a:rPr lang="en-NZ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24/10/2017</a:t>
            </a:fld>
            <a:endParaRPr lang="en-NZ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NZ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E435229D-5AB3-40B4-8902-58AA8765709D}" type="slidenum">
              <a:rPr lang="en-NZ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NZ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4852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1531B7-8FC3-45C2-927D-208CF8A116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400" y="1304340"/>
            <a:ext cx="5791200" cy="2133600"/>
          </a:xfrm>
        </p:spPr>
        <p:txBody>
          <a:bodyPr>
            <a:noAutofit/>
          </a:bodyPr>
          <a:lstStyle/>
          <a:p>
            <a:r>
              <a:rPr lang="en-NZ" sz="6000" dirty="0"/>
              <a:t>Integrating Governance Planning and Delivery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B64EF3-D2C4-4D77-9341-E71425FA6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1B8F1-5E1C-4F44-8AF8-94CBB304AD8D}" type="datetime4">
              <a:rPr lang="en-US" smtClean="0"/>
              <a:t>October 24, 2017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5571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3078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E4A809D5-3600-46D4-A466-67F2349A54FB}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93776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The foot bridge across the Waiongana stream in Waitara has been closed due to sewage leak.">
            <a:extLst>
              <a:ext uri="{FF2B5EF4-FFF2-40B4-BE49-F238E27FC236}">
                <a16:creationId xmlns:a16="http://schemas.microsoft.com/office/drawing/2014/main" id="{8D4E40C1-077F-4857-9B2D-B694E9C73B9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04" r="24285"/>
          <a:stretch/>
        </p:blipFill>
        <p:spPr bwMode="auto"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49B1DE7-1C26-4817-9B0F-EC758AC17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65125"/>
            <a:ext cx="5120114" cy="16927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r>
              <a:rPr lang="en-US" dirty="0">
                <a:latin typeface="+mj-lt"/>
              </a:rPr>
              <a:t>What about the environment?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7700E2-B7BB-40E7-97B6-613E4ACBCE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55321" y="2575034"/>
            <a:ext cx="5120113" cy="2942198"/>
          </a:xfrm>
        </p:spPr>
        <p:txBody>
          <a:bodyPr vert="horz" lIns="91440" tIns="45720" rIns="91440" bIns="45720" rtlCol="0">
            <a:normAutofit/>
          </a:bodyPr>
          <a:lstStyle/>
          <a:p>
            <a:pPr indent="-228600">
              <a:lnSpc>
                <a:spcPct val="90000"/>
              </a:lnSpc>
            </a:pPr>
            <a:r>
              <a:rPr lang="en-US" sz="2800" dirty="0">
                <a:solidFill>
                  <a:schemeClr val="tx1"/>
                </a:solidFill>
              </a:rPr>
              <a:t>“…this report concludes that the environmental outcomes of the RMA have not met expectations…”</a:t>
            </a:r>
          </a:p>
          <a:p>
            <a:pPr indent="-228600">
              <a:lnSpc>
                <a:spcPct val="90000"/>
              </a:lnSpc>
            </a:pPr>
            <a:r>
              <a:rPr lang="en-US" sz="2800" dirty="0">
                <a:solidFill>
                  <a:schemeClr val="tx1"/>
                </a:solidFill>
              </a:rPr>
              <a:t>“…it has largely failed to achieve the goal of sustainable management to date.”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B5B6A38-94D1-4FC6-8771-810C70B64882}"/>
              </a:ext>
            </a:extLst>
          </p:cNvPr>
          <p:cNvSpPr txBox="1"/>
          <p:nvPr/>
        </p:nvSpPr>
        <p:spPr>
          <a:xfrm>
            <a:off x="655320" y="5685869"/>
            <a:ext cx="544068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Evaluating the Environmental outcomes of the RMA</a:t>
            </a:r>
          </a:p>
          <a:p>
            <a:endParaRPr lang="en-NZ" sz="1400" dirty="0"/>
          </a:p>
          <a:p>
            <a:r>
              <a:rPr lang="en-NZ" sz="1400" dirty="0"/>
              <a:t>A report by the Environmental Defence Society,  June 2016</a:t>
            </a:r>
          </a:p>
        </p:txBody>
      </p:sp>
    </p:spTree>
    <p:extLst>
      <p:ext uri="{BB962C8B-B14F-4D97-AF65-F5344CB8AC3E}">
        <p14:creationId xmlns:p14="http://schemas.microsoft.com/office/powerpoint/2010/main" val="3687541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A47F3-6CE6-47A2-AA23-C37A81238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646" y="0"/>
            <a:ext cx="10972800" cy="1143000"/>
          </a:xfrm>
        </p:spPr>
        <p:txBody>
          <a:bodyPr/>
          <a:lstStyle/>
          <a:p>
            <a:r>
              <a:rPr lang="en-NZ" dirty="0"/>
              <a:t>Who Leads Regional Development?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DB86AD1D-A412-4EAB-9551-7A2AE7172E4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9289847"/>
              </p:ext>
            </p:extLst>
          </p:nvPr>
        </p:nvGraphicFramePr>
        <p:xfrm>
          <a:off x="679646" y="1340768"/>
          <a:ext cx="9051949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0F50F2FB-66D2-4E80-972A-BA2EDC9801D0}"/>
              </a:ext>
            </a:extLst>
          </p:cNvPr>
          <p:cNvSpPr txBox="1"/>
          <p:nvPr/>
        </p:nvSpPr>
        <p:spPr>
          <a:xfrm>
            <a:off x="3359696" y="1268760"/>
            <a:ext cx="50405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2000" dirty="0"/>
              <a:t>Regional GDP per Capita 2016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FEDA271-C0AD-4996-AE1C-260FE37705BE}"/>
              </a:ext>
            </a:extLst>
          </p:cNvPr>
          <p:cNvSpPr txBox="1"/>
          <p:nvPr/>
        </p:nvSpPr>
        <p:spPr>
          <a:xfrm>
            <a:off x="9707120" y="1916832"/>
            <a:ext cx="237626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>
                <a:solidFill>
                  <a:srgbClr val="F68026"/>
                </a:solidFill>
              </a:rPr>
              <a:t>The Government?</a:t>
            </a:r>
          </a:p>
          <a:p>
            <a:endParaRPr lang="en-NZ" sz="2400" dirty="0">
              <a:solidFill>
                <a:srgbClr val="F68026"/>
              </a:solidFill>
            </a:endParaRPr>
          </a:p>
          <a:p>
            <a:r>
              <a:rPr lang="en-NZ" sz="2400" dirty="0">
                <a:solidFill>
                  <a:srgbClr val="F68026"/>
                </a:solidFill>
              </a:rPr>
              <a:t>Regional Councils?</a:t>
            </a:r>
          </a:p>
          <a:p>
            <a:endParaRPr lang="en-NZ" sz="2400" dirty="0">
              <a:solidFill>
                <a:srgbClr val="F68026"/>
              </a:solidFill>
            </a:endParaRPr>
          </a:p>
          <a:p>
            <a:r>
              <a:rPr lang="en-NZ" sz="2400" dirty="0">
                <a:solidFill>
                  <a:srgbClr val="F68026"/>
                </a:solidFill>
              </a:rPr>
              <a:t>District Councils?</a:t>
            </a:r>
          </a:p>
        </p:txBody>
      </p:sp>
    </p:spTree>
    <p:extLst>
      <p:ext uri="{BB962C8B-B14F-4D97-AF65-F5344CB8AC3E}">
        <p14:creationId xmlns:p14="http://schemas.microsoft.com/office/powerpoint/2010/main" val="19253989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9F046-5F40-4BCD-9B70-FF0A6EB33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368" y="116632"/>
            <a:ext cx="10972800" cy="1143000"/>
          </a:xfrm>
        </p:spPr>
        <p:txBody>
          <a:bodyPr>
            <a:normAutofit/>
          </a:bodyPr>
          <a:lstStyle/>
          <a:p>
            <a:r>
              <a:rPr lang="en-NZ" sz="3200" dirty="0"/>
              <a:t>Very weak incentive to lead growth…</a:t>
            </a:r>
            <a:br>
              <a:rPr lang="en-NZ" sz="3200" dirty="0"/>
            </a:br>
            <a:r>
              <a:rPr lang="en-NZ" sz="3200" dirty="0"/>
              <a:t>Especially when the taxes primarily go to central government!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D28B2BA2-7437-4F10-B9E4-51B94E4335F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7822476"/>
              </p:ext>
            </p:extLst>
          </p:nvPr>
        </p:nvGraphicFramePr>
        <p:xfrm>
          <a:off x="479376" y="1556792"/>
          <a:ext cx="8986837" cy="508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69978D6-1EE5-42F2-8EE8-758DCAE33125}"/>
              </a:ext>
            </a:extLst>
          </p:cNvPr>
          <p:cNvSpPr txBox="1"/>
          <p:nvPr/>
        </p:nvSpPr>
        <p:spPr>
          <a:xfrm>
            <a:off x="9624392" y="2644170"/>
            <a:ext cx="22322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2400" dirty="0"/>
              <a:t>There has to be a case for sharing the growth dividend</a:t>
            </a:r>
          </a:p>
        </p:txBody>
      </p:sp>
    </p:spTree>
    <p:extLst>
      <p:ext uri="{BB962C8B-B14F-4D97-AF65-F5344CB8AC3E}">
        <p14:creationId xmlns:p14="http://schemas.microsoft.com/office/powerpoint/2010/main" val="2920647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>
          <a:xfrm>
            <a:off x="407368" y="161826"/>
            <a:ext cx="109728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NZ" altLang="en-US" dirty="0"/>
              <a:t>Good Structure: Form should follow function</a:t>
            </a:r>
          </a:p>
        </p:txBody>
      </p:sp>
      <p:sp>
        <p:nvSpPr>
          <p:cNvPr id="5" name="Rectangle 4"/>
          <p:cNvSpPr/>
          <p:nvPr/>
        </p:nvSpPr>
        <p:spPr>
          <a:xfrm>
            <a:off x="1789482" y="1895911"/>
            <a:ext cx="7343775" cy="4249737"/>
          </a:xfrm>
          <a:prstGeom prst="rect">
            <a:avLst/>
          </a:prstGeom>
          <a:noFill/>
          <a:ln>
            <a:solidFill>
              <a:srgbClr val="F680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NZ">
              <a:solidFill>
                <a:prstClr val="white"/>
              </a:solidFill>
            </a:endParaRPr>
          </a:p>
        </p:txBody>
      </p:sp>
      <p:cxnSp>
        <p:nvCxnSpPr>
          <p:cNvPr id="7" name="Straight Connector 6"/>
          <p:cNvCxnSpPr>
            <a:stCxn id="5" idx="0"/>
            <a:endCxn id="5" idx="2"/>
          </p:cNvCxnSpPr>
          <p:nvPr/>
        </p:nvCxnSpPr>
        <p:spPr>
          <a:xfrm>
            <a:off x="5461369" y="1895911"/>
            <a:ext cx="0" cy="4249737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>
            <a:stCxn id="5" idx="1"/>
            <a:endCxn id="5" idx="3"/>
          </p:cNvCxnSpPr>
          <p:nvPr/>
        </p:nvCxnSpPr>
        <p:spPr>
          <a:xfrm>
            <a:off x="1789482" y="4021573"/>
            <a:ext cx="7343775" cy="0"/>
          </a:xfrm>
          <a:prstGeom prst="line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758" name="TextBox 23"/>
          <p:cNvSpPr txBox="1">
            <a:spLocks noChangeArrowheads="1"/>
          </p:cNvSpPr>
          <p:nvPr/>
        </p:nvSpPr>
        <p:spPr bwMode="auto">
          <a:xfrm>
            <a:off x="3850036" y="1271682"/>
            <a:ext cx="31686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en-NZ" altLang="en-US" dirty="0">
                <a:solidFill>
                  <a:srgbClr val="F68026"/>
                </a:solidFill>
              </a:rPr>
              <a:t>Democratic</a:t>
            </a:r>
          </a:p>
        </p:txBody>
      </p:sp>
      <p:sp>
        <p:nvSpPr>
          <p:cNvPr id="74759" name="TextBox 24"/>
          <p:cNvSpPr txBox="1">
            <a:spLocks noChangeArrowheads="1"/>
          </p:cNvSpPr>
          <p:nvPr/>
        </p:nvSpPr>
        <p:spPr bwMode="auto">
          <a:xfrm rot="-5400000">
            <a:off x="7854526" y="3672035"/>
            <a:ext cx="31686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en-NZ" altLang="en-US" dirty="0">
                <a:solidFill>
                  <a:srgbClr val="F68026"/>
                </a:solidFill>
              </a:rPr>
              <a:t>National</a:t>
            </a:r>
          </a:p>
        </p:txBody>
      </p:sp>
      <p:sp>
        <p:nvSpPr>
          <p:cNvPr id="74760" name="TextBox 25"/>
          <p:cNvSpPr txBox="1">
            <a:spLocks noChangeArrowheads="1"/>
          </p:cNvSpPr>
          <p:nvPr/>
        </p:nvSpPr>
        <p:spPr bwMode="auto">
          <a:xfrm rot="-5400000">
            <a:off x="-99644" y="3728393"/>
            <a:ext cx="316706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en-NZ" altLang="en-US" dirty="0">
                <a:solidFill>
                  <a:srgbClr val="F68026"/>
                </a:solidFill>
              </a:rPr>
              <a:t>Neighbourhood</a:t>
            </a:r>
          </a:p>
        </p:txBody>
      </p:sp>
      <p:sp>
        <p:nvSpPr>
          <p:cNvPr id="74761" name="TextBox 26"/>
          <p:cNvSpPr txBox="1">
            <a:spLocks noChangeArrowheads="1"/>
          </p:cNvSpPr>
          <p:nvPr/>
        </p:nvSpPr>
        <p:spPr bwMode="auto">
          <a:xfrm>
            <a:off x="3732582" y="6145648"/>
            <a:ext cx="31686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en-NZ" altLang="en-US" dirty="0">
                <a:solidFill>
                  <a:srgbClr val="F68026"/>
                </a:solidFill>
              </a:rPr>
              <a:t>Corporate</a:t>
            </a:r>
          </a:p>
        </p:txBody>
      </p:sp>
      <p:sp>
        <p:nvSpPr>
          <p:cNvPr id="74762" name="Rectangle 27"/>
          <p:cNvSpPr>
            <a:spLocks noChangeArrowheads="1"/>
          </p:cNvSpPr>
          <p:nvPr/>
        </p:nvSpPr>
        <p:spPr bwMode="auto">
          <a:xfrm>
            <a:off x="1854569" y="3429436"/>
            <a:ext cx="20923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1800">
                <a:solidFill>
                  <a:srgbClr val="000000"/>
                </a:solidFill>
              </a:rPr>
              <a:t>Community Services</a:t>
            </a:r>
          </a:p>
        </p:txBody>
      </p:sp>
      <p:sp>
        <p:nvSpPr>
          <p:cNvPr id="74763" name="Rectangle 28"/>
          <p:cNvSpPr>
            <a:spLocks noChangeArrowheads="1"/>
          </p:cNvSpPr>
          <p:nvPr/>
        </p:nvSpPr>
        <p:spPr bwMode="auto">
          <a:xfrm>
            <a:off x="6129707" y="2081648"/>
            <a:ext cx="1905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1800">
                <a:solidFill>
                  <a:srgbClr val="000000"/>
                </a:solidFill>
              </a:rPr>
              <a:t>Spatial Planning – infrastructure &amp; land use	</a:t>
            </a:r>
          </a:p>
        </p:txBody>
      </p:sp>
      <p:sp>
        <p:nvSpPr>
          <p:cNvPr id="74764" name="Rectangle 30"/>
          <p:cNvSpPr>
            <a:spLocks noChangeArrowheads="1"/>
          </p:cNvSpPr>
          <p:nvPr/>
        </p:nvSpPr>
        <p:spPr bwMode="auto">
          <a:xfrm>
            <a:off x="6129707" y="3067486"/>
            <a:ext cx="25812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1800">
                <a:solidFill>
                  <a:srgbClr val="000000"/>
                </a:solidFill>
              </a:rPr>
              <a:t>Environmental Protection</a:t>
            </a:r>
          </a:p>
        </p:txBody>
      </p:sp>
      <p:sp>
        <p:nvSpPr>
          <p:cNvPr id="74765" name="Rectangle 32"/>
          <p:cNvSpPr>
            <a:spLocks noChangeArrowheads="1"/>
          </p:cNvSpPr>
          <p:nvPr/>
        </p:nvSpPr>
        <p:spPr bwMode="auto">
          <a:xfrm>
            <a:off x="1903782" y="2019736"/>
            <a:ext cx="27511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2800">
                <a:solidFill>
                  <a:srgbClr val="000000"/>
                </a:solidFill>
              </a:rPr>
              <a:t>Community Voice</a:t>
            </a:r>
          </a:p>
        </p:txBody>
      </p:sp>
      <p:sp>
        <p:nvSpPr>
          <p:cNvPr id="74766" name="Rectangle 33"/>
          <p:cNvSpPr>
            <a:spLocks noChangeArrowheads="1"/>
          </p:cNvSpPr>
          <p:nvPr/>
        </p:nvSpPr>
        <p:spPr bwMode="auto">
          <a:xfrm>
            <a:off x="2530844" y="4310498"/>
            <a:ext cx="23749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1800">
                <a:solidFill>
                  <a:srgbClr val="000000"/>
                </a:solidFill>
              </a:rPr>
              <a:t>Libraries</a:t>
            </a:r>
          </a:p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1800">
                <a:solidFill>
                  <a:srgbClr val="000000"/>
                </a:solidFill>
              </a:rPr>
              <a:t>Sports Parks &amp; Gardens</a:t>
            </a:r>
          </a:p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1800">
                <a:solidFill>
                  <a:srgbClr val="000000"/>
                </a:solidFill>
              </a:rPr>
              <a:t>Community Halls</a:t>
            </a:r>
          </a:p>
        </p:txBody>
      </p:sp>
      <p:sp>
        <p:nvSpPr>
          <p:cNvPr id="74767" name="Rectangle 34"/>
          <p:cNvSpPr>
            <a:spLocks noChangeArrowheads="1"/>
          </p:cNvSpPr>
          <p:nvPr/>
        </p:nvSpPr>
        <p:spPr bwMode="auto">
          <a:xfrm>
            <a:off x="6634532" y="4216836"/>
            <a:ext cx="11858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1800">
                <a:solidFill>
                  <a:srgbClr val="000000"/>
                </a:solidFill>
              </a:rPr>
              <a:t>Regulation</a:t>
            </a:r>
          </a:p>
        </p:txBody>
      </p:sp>
      <p:sp>
        <p:nvSpPr>
          <p:cNvPr id="74768" name="Rectangle 35"/>
          <p:cNvSpPr>
            <a:spLocks noChangeArrowheads="1"/>
          </p:cNvSpPr>
          <p:nvPr/>
        </p:nvSpPr>
        <p:spPr bwMode="auto">
          <a:xfrm>
            <a:off x="5693144" y="5375746"/>
            <a:ext cx="20970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1800">
                <a:solidFill>
                  <a:srgbClr val="000000"/>
                </a:solidFill>
              </a:rPr>
              <a:t>Water infrastructure</a:t>
            </a:r>
          </a:p>
        </p:txBody>
      </p:sp>
      <p:sp>
        <p:nvSpPr>
          <p:cNvPr id="74769" name="Rectangle 36"/>
          <p:cNvSpPr>
            <a:spLocks noChangeArrowheads="1"/>
          </p:cNvSpPr>
          <p:nvPr/>
        </p:nvSpPr>
        <p:spPr bwMode="auto">
          <a:xfrm>
            <a:off x="5634407" y="4721696"/>
            <a:ext cx="24241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1800" dirty="0">
                <a:solidFill>
                  <a:srgbClr val="000000"/>
                </a:solidFill>
              </a:rPr>
              <a:t>Transport Infrastructure</a:t>
            </a:r>
          </a:p>
        </p:txBody>
      </p:sp>
      <p:sp>
        <p:nvSpPr>
          <p:cNvPr id="74770" name="Rectangle 37"/>
          <p:cNvSpPr>
            <a:spLocks noChangeArrowheads="1"/>
          </p:cNvSpPr>
          <p:nvPr/>
        </p:nvSpPr>
        <p:spPr bwMode="auto">
          <a:xfrm>
            <a:off x="5712194" y="5723409"/>
            <a:ext cx="668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1800">
                <a:solidFill>
                  <a:srgbClr val="000000"/>
                </a:solidFill>
              </a:rPr>
              <a:t>Ports</a:t>
            </a:r>
          </a:p>
        </p:txBody>
      </p:sp>
      <p:sp>
        <p:nvSpPr>
          <p:cNvPr id="74771" name="Rectangle 38"/>
          <p:cNvSpPr>
            <a:spLocks noChangeArrowheads="1"/>
          </p:cNvSpPr>
          <p:nvPr/>
        </p:nvSpPr>
        <p:spPr bwMode="auto">
          <a:xfrm>
            <a:off x="6131294" y="3418323"/>
            <a:ext cx="24098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1800">
                <a:solidFill>
                  <a:srgbClr val="000000"/>
                </a:solidFill>
              </a:rPr>
              <a:t>Economic Development</a:t>
            </a:r>
          </a:p>
        </p:txBody>
      </p:sp>
      <p:sp>
        <p:nvSpPr>
          <p:cNvPr id="74772" name="Rectangle 40"/>
          <p:cNvSpPr>
            <a:spLocks noChangeArrowheads="1"/>
          </p:cNvSpPr>
          <p:nvPr/>
        </p:nvSpPr>
        <p:spPr bwMode="auto">
          <a:xfrm>
            <a:off x="4262807" y="5296336"/>
            <a:ext cx="7604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1800" dirty="0">
                <a:solidFill>
                  <a:srgbClr val="000000"/>
                </a:solidFill>
              </a:rPr>
              <a:t>Stadia</a:t>
            </a:r>
          </a:p>
        </p:txBody>
      </p:sp>
      <p:sp>
        <p:nvSpPr>
          <p:cNvPr id="74773" name="Rectangle 41"/>
          <p:cNvSpPr>
            <a:spLocks noChangeArrowheads="1"/>
          </p:cNvSpPr>
          <p:nvPr/>
        </p:nvSpPr>
        <p:spPr bwMode="auto">
          <a:xfrm>
            <a:off x="2359396" y="2541062"/>
            <a:ext cx="27701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1800" dirty="0">
                <a:solidFill>
                  <a:srgbClr val="000000"/>
                </a:solidFill>
              </a:rPr>
              <a:t>Local Arts, Culture &amp; Events</a:t>
            </a:r>
          </a:p>
        </p:txBody>
      </p:sp>
      <p:sp>
        <p:nvSpPr>
          <p:cNvPr id="74774" name="TextBox 45"/>
          <p:cNvSpPr txBox="1">
            <a:spLocks noChangeArrowheads="1"/>
          </p:cNvSpPr>
          <p:nvPr/>
        </p:nvSpPr>
        <p:spPr bwMode="auto">
          <a:xfrm rot="-5400000">
            <a:off x="3992138" y="3692674"/>
            <a:ext cx="316865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eaLnBrk="1" hangingPunct="1">
              <a:spcBef>
                <a:spcPct val="0"/>
              </a:spcBef>
              <a:buFontTx/>
              <a:buNone/>
            </a:pPr>
            <a:r>
              <a:rPr lang="en-NZ" altLang="en-US" dirty="0">
                <a:solidFill>
                  <a:srgbClr val="F68026"/>
                </a:solidFill>
              </a:rPr>
              <a:t>Regional</a:t>
            </a:r>
          </a:p>
        </p:txBody>
      </p:sp>
      <p:sp>
        <p:nvSpPr>
          <p:cNvPr id="74775" name="Rectangle 46"/>
          <p:cNvSpPr>
            <a:spLocks noChangeArrowheads="1"/>
          </p:cNvSpPr>
          <p:nvPr/>
        </p:nvSpPr>
        <p:spPr bwMode="auto">
          <a:xfrm>
            <a:off x="4521569" y="5672573"/>
            <a:ext cx="939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1800">
                <a:solidFill>
                  <a:srgbClr val="000000"/>
                </a:solidFill>
              </a:rPr>
              <a:t>Rubbish</a:t>
            </a:r>
          </a:p>
        </p:txBody>
      </p:sp>
      <p:sp>
        <p:nvSpPr>
          <p:cNvPr id="74776" name="Rectangle 47"/>
          <p:cNvSpPr>
            <a:spLocks noChangeArrowheads="1"/>
          </p:cNvSpPr>
          <p:nvPr/>
        </p:nvSpPr>
        <p:spPr bwMode="auto">
          <a:xfrm>
            <a:off x="5677269" y="5040784"/>
            <a:ext cx="1308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1800">
                <a:solidFill>
                  <a:srgbClr val="000000"/>
                </a:solidFill>
              </a:rPr>
              <a:t>Power Lines</a:t>
            </a:r>
          </a:p>
        </p:txBody>
      </p:sp>
      <p:sp>
        <p:nvSpPr>
          <p:cNvPr id="74777" name="TextBox 2"/>
          <p:cNvSpPr txBox="1">
            <a:spLocks noChangeArrowheads="1"/>
          </p:cNvSpPr>
          <p:nvPr/>
        </p:nvSpPr>
        <p:spPr bwMode="auto">
          <a:xfrm>
            <a:off x="2866674" y="3836113"/>
            <a:ext cx="2193926" cy="3693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NZ" altLang="en-US" sz="1800" dirty="0">
                <a:latin typeface="Corbel" panose="020B0503020204020204" pitchFamily="34" charset="0"/>
              </a:rPr>
              <a:t>Community Councils</a:t>
            </a:r>
          </a:p>
        </p:txBody>
      </p:sp>
      <p:sp>
        <p:nvSpPr>
          <p:cNvPr id="74778" name="TextBox 29"/>
          <p:cNvSpPr txBox="1">
            <a:spLocks noChangeArrowheads="1"/>
          </p:cNvSpPr>
          <p:nvPr/>
        </p:nvSpPr>
        <p:spPr bwMode="auto">
          <a:xfrm>
            <a:off x="6490069" y="3840598"/>
            <a:ext cx="1762125" cy="3683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NZ" altLang="en-US" sz="1800">
                <a:latin typeface="Corbel" panose="020B0503020204020204" pitchFamily="34" charset="0"/>
              </a:rPr>
              <a:t>Regional Council</a:t>
            </a:r>
          </a:p>
        </p:txBody>
      </p:sp>
      <p:sp>
        <p:nvSpPr>
          <p:cNvPr id="27" name="Rectangle 40"/>
          <p:cNvSpPr>
            <a:spLocks noChangeArrowheads="1"/>
          </p:cNvSpPr>
          <p:nvPr/>
        </p:nvSpPr>
        <p:spPr bwMode="auto">
          <a:xfrm>
            <a:off x="2853964" y="3005097"/>
            <a:ext cx="15429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914400" eaLnBrk="1" hangingPunct="1">
              <a:spcBef>
                <a:spcPct val="0"/>
              </a:spcBef>
              <a:buFontTx/>
              <a:buNone/>
            </a:pPr>
            <a:r>
              <a:rPr lang="en-NZ" altLang="en-US" sz="1800" dirty="0">
                <a:solidFill>
                  <a:srgbClr val="000000"/>
                </a:solidFill>
              </a:rPr>
              <a:t>Social Services</a:t>
            </a:r>
          </a:p>
        </p:txBody>
      </p:sp>
    </p:spTree>
    <p:extLst>
      <p:ext uri="{BB962C8B-B14F-4D97-AF65-F5344CB8AC3E}">
        <p14:creationId xmlns:p14="http://schemas.microsoft.com/office/powerpoint/2010/main" val="13288803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12" name="Group 3096"/>
          <p:cNvGrpSpPr>
            <a:grpSpLocks/>
          </p:cNvGrpSpPr>
          <p:nvPr/>
        </p:nvGrpSpPr>
        <p:grpSpPr bwMode="auto">
          <a:xfrm>
            <a:off x="443853" y="5732553"/>
            <a:ext cx="2576514" cy="1022349"/>
            <a:chOff x="-244929" y="3481787"/>
            <a:chExt cx="2576850" cy="722950"/>
          </a:xfrm>
        </p:grpSpPr>
        <p:sp>
          <p:nvSpPr>
            <p:cNvPr id="47" name="TextBox 46"/>
            <p:cNvSpPr txBox="1"/>
            <p:nvPr/>
          </p:nvSpPr>
          <p:spPr>
            <a:xfrm>
              <a:off x="-244929" y="3481787"/>
              <a:ext cx="2576850" cy="722950"/>
            </a:xfrm>
            <a:prstGeom prst="rect">
              <a:avLst/>
            </a:prstGeom>
            <a:noFill/>
            <a:ln>
              <a:solidFill>
                <a:schemeClr val="bg2">
                  <a:lumMod val="25000"/>
                </a:schemeClr>
              </a:solidFill>
            </a:ln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NZ" sz="1200" dirty="0">
                  <a:solidFill>
                    <a:prstClr val="black"/>
                  </a:solidFill>
                  <a:latin typeface="Calibri" panose="020F0502020204030204" pitchFamily="34" charset="0"/>
                </a:rPr>
                <a:t>Give effect to</a:t>
              </a:r>
            </a:p>
            <a:p>
              <a:pPr eaLnBrk="0" hangingPunct="0">
                <a:defRPr/>
              </a:pPr>
              <a:r>
                <a:rPr lang="en-NZ" sz="1200" dirty="0">
                  <a:solidFill>
                    <a:prstClr val="black"/>
                  </a:solidFill>
                  <a:latin typeface="Calibri" panose="020F0502020204030204" pitchFamily="34" charset="0"/>
                </a:rPr>
                <a:t>Consistent with</a:t>
              </a:r>
            </a:p>
            <a:p>
              <a:pPr eaLnBrk="0" hangingPunct="0">
                <a:defRPr/>
              </a:pPr>
              <a:r>
                <a:rPr lang="en-NZ" sz="1200" dirty="0">
                  <a:solidFill>
                    <a:prstClr val="black"/>
                  </a:solidFill>
                  <a:latin typeface="Calibri" panose="020F0502020204030204" pitchFamily="34" charset="0"/>
                </a:rPr>
                <a:t>Funding</a:t>
              </a:r>
            </a:p>
            <a:p>
              <a:pPr eaLnBrk="0" hangingPunct="0">
                <a:defRPr/>
              </a:pPr>
              <a:r>
                <a:rPr lang="en-NZ" sz="1200" dirty="0">
                  <a:solidFill>
                    <a:prstClr val="black"/>
                  </a:solidFill>
                  <a:latin typeface="Calibri" panose="020F0502020204030204" pitchFamily="34" charset="0"/>
                </a:rPr>
                <a:t>New Planning Act process</a:t>
              </a:r>
            </a:p>
            <a:p>
              <a:pPr eaLnBrk="0" hangingPunct="0">
                <a:defRPr/>
              </a:pPr>
              <a:r>
                <a:rPr lang="en-NZ" sz="1200" dirty="0">
                  <a:solidFill>
                    <a:prstClr val="black"/>
                  </a:solidFill>
                  <a:latin typeface="Calibri" panose="020F0502020204030204" pitchFamily="34" charset="0"/>
                </a:rPr>
                <a:t>New Environment Act process</a:t>
              </a:r>
            </a:p>
          </p:txBody>
        </p:sp>
        <p:cxnSp>
          <p:nvCxnSpPr>
            <p:cNvPr id="57" name="Straight Arrow Connector 56"/>
            <p:cNvCxnSpPr/>
            <p:nvPr/>
          </p:nvCxnSpPr>
          <p:spPr>
            <a:xfrm>
              <a:off x="1780981" y="3560410"/>
              <a:ext cx="466786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Arrow Connector 72"/>
            <p:cNvCxnSpPr/>
            <p:nvPr/>
          </p:nvCxnSpPr>
          <p:spPr>
            <a:xfrm>
              <a:off x="1780981" y="3818606"/>
              <a:ext cx="466786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Rounded Rectangle 71"/>
            <p:cNvSpPr/>
            <p:nvPr/>
          </p:nvSpPr>
          <p:spPr>
            <a:xfrm>
              <a:off x="1780981" y="3911781"/>
              <a:ext cx="466786" cy="103279"/>
            </a:xfrm>
            <a:prstGeom prst="roundRect">
              <a:avLst/>
            </a:prstGeom>
            <a:solidFill>
              <a:srgbClr val="F680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NZ">
                <a:solidFill>
                  <a:prstClr val="white"/>
                </a:solidFill>
              </a:endParaRPr>
            </a:p>
          </p:txBody>
        </p:sp>
        <p:sp>
          <p:nvSpPr>
            <p:cNvPr id="75" name="Rounded Rectangle 74"/>
            <p:cNvSpPr/>
            <p:nvPr/>
          </p:nvSpPr>
          <p:spPr>
            <a:xfrm>
              <a:off x="1782552" y="4053227"/>
              <a:ext cx="468373" cy="104401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en-NZ">
                <a:solidFill>
                  <a:prstClr val="white"/>
                </a:solidFill>
              </a:endParaRPr>
            </a:p>
          </p:txBody>
        </p:sp>
      </p:grpSp>
      <p:sp>
        <p:nvSpPr>
          <p:cNvPr id="4119" name="TextBox 3097"/>
          <p:cNvSpPr txBox="1">
            <a:spLocks noChangeArrowheads="1"/>
          </p:cNvSpPr>
          <p:nvPr/>
        </p:nvSpPr>
        <p:spPr bwMode="auto">
          <a:xfrm>
            <a:off x="356929" y="5420465"/>
            <a:ext cx="665838" cy="369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NZ" altLang="en-US" sz="1800" dirty="0">
                <a:solidFill>
                  <a:srgbClr val="000000"/>
                </a:solidFill>
              </a:rPr>
              <a:t>Key:</a:t>
            </a:r>
          </a:p>
        </p:txBody>
      </p:sp>
      <p:grpSp>
        <p:nvGrpSpPr>
          <p:cNvPr id="65" name="Group 64"/>
          <p:cNvGrpSpPr/>
          <p:nvPr/>
        </p:nvGrpSpPr>
        <p:grpSpPr>
          <a:xfrm>
            <a:off x="5536924" y="127549"/>
            <a:ext cx="6535740" cy="6701876"/>
            <a:chOff x="5483861" y="127549"/>
            <a:chExt cx="6535740" cy="6701876"/>
          </a:xfrm>
        </p:grpSpPr>
        <p:sp>
          <p:nvSpPr>
            <p:cNvPr id="46" name="Rounded Rectangle 45"/>
            <p:cNvSpPr/>
            <p:nvPr/>
          </p:nvSpPr>
          <p:spPr bwMode="auto">
            <a:xfrm>
              <a:off x="9916163" y="127549"/>
              <a:ext cx="1979614" cy="1619250"/>
            </a:xfrm>
            <a:prstGeom prst="roundRect">
              <a:avLst/>
            </a:prstGeom>
            <a:noFill/>
            <a:ln>
              <a:solidFill>
                <a:srgbClr val="F680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0" rIns="72000" bIns="72000">
              <a:normAutofit/>
            </a:bodyPr>
            <a:lstStyle/>
            <a:p>
              <a:pPr algn="ctr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11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Council Long Term Plan</a:t>
              </a:r>
              <a:br>
                <a:rPr lang="en-NZ" sz="11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</a:br>
              <a:endParaRPr lang="en-NZ" sz="11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Ten year prioritised capex and </a:t>
              </a:r>
              <a:r>
                <a:rPr lang="en-NZ" sz="1100" dirty="0" err="1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opex</a:t>
              </a:r>
              <a:r>
                <a:rPr lang="en-NZ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 programme by sector across the Council</a:t>
              </a: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NZ" sz="1100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Gives effect to the regional spatial plan</a:t>
              </a: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NZ" sz="1100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Frames the annual budget process</a:t>
              </a: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NZ" sz="1100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79" name="Rounded Rectangle 178"/>
            <p:cNvSpPr/>
            <p:nvPr/>
          </p:nvSpPr>
          <p:spPr bwMode="auto">
            <a:xfrm>
              <a:off x="7854000" y="127549"/>
              <a:ext cx="1979613" cy="1619250"/>
            </a:xfrm>
            <a:prstGeom prst="roundRect">
              <a:avLst/>
            </a:prstGeom>
            <a:noFill/>
            <a:ln>
              <a:solidFill>
                <a:srgbClr val="F680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44000" tIns="36000" rIns="72000" bIns="72000"/>
            <a:lstStyle/>
            <a:p>
              <a:pPr algn="ctr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11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Unitary Plan:</a:t>
              </a:r>
              <a:br>
                <a:rPr lang="en-NZ" sz="11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</a:br>
              <a:endParaRPr lang="en-NZ" sz="11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  <a:p>
              <a:pPr marL="171450" indent="-171450" eaLnBrk="0" hangingPunct="0">
                <a:buFont typeface="Arial" panose="020B0604020202020204" pitchFamily="34" charset="0"/>
                <a:buChar char="•"/>
                <a:defRPr/>
              </a:pPr>
              <a:r>
                <a:rPr lang="en-NZ" sz="11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Maps what can be built and where</a:t>
              </a:r>
            </a:p>
            <a:p>
              <a:pPr marL="171450" indent="-171450" eaLnBrk="0" hangingPunct="0">
                <a:buFont typeface="Arial" panose="020B0604020202020204" pitchFamily="34" charset="0"/>
                <a:buChar char="•"/>
                <a:defRPr/>
              </a:pPr>
              <a:r>
                <a:rPr lang="en-NZ" sz="11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Protects utility corridors and designations</a:t>
              </a:r>
            </a:p>
            <a:p>
              <a:pPr marL="171450" indent="-171450" eaLnBrk="0" hangingPunct="0">
                <a:buFont typeface="Arial" panose="020B0604020202020204" pitchFamily="34" charset="0"/>
                <a:buChar char="•"/>
                <a:defRPr/>
              </a:pPr>
              <a:r>
                <a:rPr lang="en-NZ" sz="11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Ensures growth &amp; infrastructure are aligned</a:t>
              </a:r>
            </a:p>
            <a:p>
              <a:pPr marL="171450" indent="-171450" eaLnBrk="0" hangingPunct="0">
                <a:buFont typeface="Arial" panose="020B0604020202020204" pitchFamily="34" charset="0"/>
                <a:buChar char="•"/>
                <a:defRPr/>
              </a:pPr>
              <a:endParaRPr lang="en-NZ" sz="1100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  <a:p>
              <a:pPr marL="171450" indent="-171450" eaLnBrk="0" hangingPunct="0">
                <a:buFont typeface="Arial" panose="020B0604020202020204" pitchFamily="34" charset="0"/>
                <a:buChar char="•"/>
                <a:defRPr/>
              </a:pPr>
              <a:endParaRPr lang="en-NZ" sz="1100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NZ" sz="1100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</p:txBody>
        </p:sp>
        <p:grpSp>
          <p:nvGrpSpPr>
            <p:cNvPr id="53" name="Group 52"/>
            <p:cNvGrpSpPr/>
            <p:nvPr/>
          </p:nvGrpSpPr>
          <p:grpSpPr>
            <a:xfrm>
              <a:off x="5483861" y="2146300"/>
              <a:ext cx="6535740" cy="4683125"/>
              <a:chOff x="5483861" y="2146300"/>
              <a:chExt cx="6535740" cy="4683125"/>
            </a:xfrm>
          </p:grpSpPr>
          <p:cxnSp>
            <p:nvCxnSpPr>
              <p:cNvPr id="54" name="Elbow Connector 53"/>
              <p:cNvCxnSpPr>
                <a:stCxn id="10" idx="3"/>
                <a:endCxn id="320" idx="3"/>
              </p:cNvCxnSpPr>
              <p:nvPr/>
            </p:nvCxnSpPr>
            <p:spPr bwMode="auto">
              <a:xfrm>
                <a:off x="11627488" y="2835275"/>
                <a:ext cx="138113" cy="3759200"/>
              </a:xfrm>
              <a:prstGeom prst="bentConnector3">
                <a:avLst>
                  <a:gd name="adj1" fmla="val 292611"/>
                </a:avLst>
              </a:prstGeom>
              <a:ln w="28575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2" name="Group 51"/>
              <p:cNvGrpSpPr/>
              <p:nvPr/>
            </p:nvGrpSpPr>
            <p:grpSpPr>
              <a:xfrm>
                <a:off x="5483861" y="2146300"/>
                <a:ext cx="6535740" cy="4683125"/>
                <a:chOff x="5483861" y="2146300"/>
                <a:chExt cx="6535740" cy="4683125"/>
              </a:xfrm>
            </p:grpSpPr>
            <p:cxnSp>
              <p:nvCxnSpPr>
                <p:cNvPr id="4" name="Elbow Connector 3"/>
                <p:cNvCxnSpPr/>
                <p:nvPr/>
              </p:nvCxnSpPr>
              <p:spPr bwMode="auto">
                <a:xfrm rot="16200000" flipH="1">
                  <a:off x="8503287" y="250824"/>
                  <a:ext cx="233363" cy="6272215"/>
                </a:xfrm>
                <a:prstGeom prst="bentConnector4">
                  <a:avLst>
                    <a:gd name="adj1" fmla="val -34402"/>
                    <a:gd name="adj2" fmla="val 103644"/>
                  </a:avLst>
                </a:prstGeom>
                <a:ln w="28575">
                  <a:solidFill>
                    <a:srgbClr val="FF0000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Elbow Connector 115"/>
                <p:cNvCxnSpPr/>
                <p:nvPr/>
              </p:nvCxnSpPr>
              <p:spPr bwMode="auto">
                <a:xfrm flipH="1" flipV="1">
                  <a:off x="9211312" y="3511550"/>
                  <a:ext cx="936625" cy="3175"/>
                </a:xfrm>
                <a:prstGeom prst="straightConnector1">
                  <a:avLst/>
                </a:prstGeom>
                <a:ln w="28575">
                  <a:solidFill>
                    <a:srgbClr val="00B050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2" name="Elbow Connector 141"/>
                <p:cNvCxnSpPr>
                  <a:cxnSpLocks/>
                </p:cNvCxnSpPr>
                <p:nvPr/>
              </p:nvCxnSpPr>
              <p:spPr bwMode="auto">
                <a:xfrm rot="5400000" flipH="1" flipV="1">
                  <a:off x="11316437" y="2443957"/>
                  <a:ext cx="703263" cy="107950"/>
                </a:xfrm>
                <a:prstGeom prst="bentConnector4">
                  <a:avLst>
                    <a:gd name="adj1" fmla="val 12137"/>
                    <a:gd name="adj2" fmla="val 311763"/>
                  </a:avLst>
                </a:prstGeom>
                <a:ln w="28575">
                  <a:solidFill>
                    <a:srgbClr val="00B05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" name="Elbow Connector 115"/>
                <p:cNvCxnSpPr/>
                <p:nvPr/>
              </p:nvCxnSpPr>
              <p:spPr bwMode="auto">
                <a:xfrm flipH="1" flipV="1">
                  <a:off x="9220837" y="4027488"/>
                  <a:ext cx="935038" cy="3175"/>
                </a:xfrm>
                <a:prstGeom prst="straightConnector1">
                  <a:avLst/>
                </a:prstGeom>
                <a:ln w="28575">
                  <a:solidFill>
                    <a:srgbClr val="00B050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Elbow Connector 115"/>
                <p:cNvCxnSpPr/>
                <p:nvPr/>
              </p:nvCxnSpPr>
              <p:spPr bwMode="auto">
                <a:xfrm flipH="1" flipV="1">
                  <a:off x="9220837" y="4529138"/>
                  <a:ext cx="935038" cy="3175"/>
                </a:xfrm>
                <a:prstGeom prst="straightConnector1">
                  <a:avLst/>
                </a:prstGeom>
                <a:ln w="28575">
                  <a:solidFill>
                    <a:srgbClr val="00B050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" name="Elbow Connector 115"/>
                <p:cNvCxnSpPr/>
                <p:nvPr/>
              </p:nvCxnSpPr>
              <p:spPr bwMode="auto">
                <a:xfrm flipH="1" flipV="1">
                  <a:off x="9220837" y="5033963"/>
                  <a:ext cx="935038" cy="3175"/>
                </a:xfrm>
                <a:prstGeom prst="straightConnector1">
                  <a:avLst/>
                </a:prstGeom>
                <a:ln w="28575">
                  <a:solidFill>
                    <a:srgbClr val="00B050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Elbow Connector 115"/>
                <p:cNvCxnSpPr/>
                <p:nvPr/>
              </p:nvCxnSpPr>
              <p:spPr bwMode="auto">
                <a:xfrm flipH="1" flipV="1">
                  <a:off x="9220837" y="5591175"/>
                  <a:ext cx="935038" cy="3175"/>
                </a:xfrm>
                <a:prstGeom prst="straightConnector1">
                  <a:avLst/>
                </a:prstGeom>
                <a:ln w="28575">
                  <a:solidFill>
                    <a:srgbClr val="00B050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9" name="Elbow Connector 115"/>
                <p:cNvCxnSpPr/>
                <p:nvPr/>
              </p:nvCxnSpPr>
              <p:spPr bwMode="auto">
                <a:xfrm flipH="1" flipV="1">
                  <a:off x="9220837" y="6067425"/>
                  <a:ext cx="935038" cy="3175"/>
                </a:xfrm>
                <a:prstGeom prst="straightConnector1">
                  <a:avLst/>
                </a:prstGeom>
                <a:ln w="28575">
                  <a:solidFill>
                    <a:srgbClr val="00B050"/>
                  </a:solidFill>
                  <a:headEnd type="none" w="med" len="med"/>
                  <a:tailEnd type="triangl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Rounded Rectangle 16"/>
                <p:cNvSpPr/>
                <p:nvPr/>
              </p:nvSpPr>
              <p:spPr bwMode="auto">
                <a:xfrm>
                  <a:off x="9895525" y="3270250"/>
                  <a:ext cx="1870076" cy="468313"/>
                </a:xfrm>
                <a:prstGeom prst="roundRect">
                  <a:avLst/>
                </a:prstGeom>
                <a:solidFill>
                  <a:srgbClr val="F680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000" tIns="144000" rIns="108000" bIns="108000" anchor="ctr"/>
                <a:lstStyle/>
                <a:p>
                  <a:pPr fontAlgn="auto">
                    <a:lnSpc>
                      <a:spcPct val="75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NZ" sz="1400" dirty="0">
                      <a:solidFill>
                        <a:prstClr val="white"/>
                      </a:solidFill>
                      <a:cs typeface="Arial" panose="020B0604020202020204" pitchFamily="34" charset="0"/>
                    </a:rPr>
                    <a:t>Transport Investment Plan</a:t>
                  </a:r>
                </a:p>
              </p:txBody>
            </p:sp>
            <p:sp>
              <p:nvSpPr>
                <p:cNvPr id="36" name="Rounded Rectangle 35"/>
                <p:cNvSpPr/>
                <p:nvPr/>
              </p:nvSpPr>
              <p:spPr bwMode="auto">
                <a:xfrm>
                  <a:off x="9895525" y="3797300"/>
                  <a:ext cx="1870076" cy="468313"/>
                </a:xfrm>
                <a:prstGeom prst="roundRect">
                  <a:avLst/>
                </a:prstGeom>
                <a:solidFill>
                  <a:srgbClr val="F680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000" tIns="144000" rIns="108000" bIns="108000" anchor="ctr"/>
                <a:lstStyle/>
                <a:p>
                  <a:pPr fontAlgn="auto">
                    <a:lnSpc>
                      <a:spcPct val="75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NZ" sz="1400" dirty="0">
                      <a:solidFill>
                        <a:prstClr val="white"/>
                      </a:solidFill>
                      <a:cs typeface="Arial" panose="020B0604020202020204" pitchFamily="34" charset="0"/>
                    </a:rPr>
                    <a:t>Three Waters Investment Plan</a:t>
                  </a:r>
                </a:p>
              </p:txBody>
            </p:sp>
            <p:sp>
              <p:nvSpPr>
                <p:cNvPr id="37" name="Rounded Rectangle 36"/>
                <p:cNvSpPr/>
                <p:nvPr/>
              </p:nvSpPr>
              <p:spPr bwMode="auto">
                <a:xfrm>
                  <a:off x="9895525" y="4313238"/>
                  <a:ext cx="1870076" cy="468312"/>
                </a:xfrm>
                <a:prstGeom prst="roundRect">
                  <a:avLst/>
                </a:prstGeom>
                <a:solidFill>
                  <a:srgbClr val="F680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tIns="144000" rIns="72000" bIns="108000" anchor="ctr"/>
                <a:lstStyle/>
                <a:p>
                  <a:pPr fontAlgn="auto">
                    <a:lnSpc>
                      <a:spcPct val="75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NZ" sz="1400" dirty="0">
                      <a:solidFill>
                        <a:prstClr val="white"/>
                      </a:solidFill>
                      <a:cs typeface="Arial" panose="020B0604020202020204" pitchFamily="34" charset="0"/>
                    </a:rPr>
                    <a:t>Tourism &amp; Economic Dev Investment Plan</a:t>
                  </a:r>
                </a:p>
              </p:txBody>
            </p:sp>
            <p:sp>
              <p:nvSpPr>
                <p:cNvPr id="38" name="Rounded Rectangle 37"/>
                <p:cNvSpPr/>
                <p:nvPr/>
              </p:nvSpPr>
              <p:spPr bwMode="auto">
                <a:xfrm>
                  <a:off x="9895525" y="4830763"/>
                  <a:ext cx="1870076" cy="468312"/>
                </a:xfrm>
                <a:prstGeom prst="roundRect">
                  <a:avLst/>
                </a:prstGeom>
                <a:solidFill>
                  <a:srgbClr val="F680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000" tIns="144000" rIns="108000" bIns="108000" anchor="ctr"/>
                <a:lstStyle/>
                <a:p>
                  <a:pPr fontAlgn="auto">
                    <a:lnSpc>
                      <a:spcPct val="75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NZ" sz="1400" dirty="0">
                      <a:solidFill>
                        <a:prstClr val="white"/>
                      </a:solidFill>
                      <a:cs typeface="Arial" panose="020B0604020202020204" pitchFamily="34" charset="0"/>
                    </a:rPr>
                    <a:t>Urban Development Investment Plan</a:t>
                  </a:r>
                </a:p>
              </p:txBody>
            </p:sp>
            <p:sp>
              <p:nvSpPr>
                <p:cNvPr id="39" name="Rounded Rectangle 38"/>
                <p:cNvSpPr/>
                <p:nvPr/>
              </p:nvSpPr>
              <p:spPr bwMode="auto">
                <a:xfrm>
                  <a:off x="9895525" y="5348288"/>
                  <a:ext cx="1870076" cy="468312"/>
                </a:xfrm>
                <a:prstGeom prst="roundRect">
                  <a:avLst/>
                </a:prstGeom>
                <a:solidFill>
                  <a:srgbClr val="F680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000" tIns="144000" rIns="108000" bIns="108000" anchor="ctr"/>
                <a:lstStyle/>
                <a:p>
                  <a:pPr fontAlgn="auto">
                    <a:lnSpc>
                      <a:spcPct val="75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NZ" sz="1400" dirty="0">
                      <a:solidFill>
                        <a:prstClr val="white"/>
                      </a:solidFill>
                      <a:cs typeface="Arial" panose="020B0604020202020204" pitchFamily="34" charset="0"/>
                    </a:rPr>
                    <a:t>Property and Investment Plan</a:t>
                  </a:r>
                </a:p>
              </p:txBody>
            </p:sp>
            <p:sp>
              <p:nvSpPr>
                <p:cNvPr id="40" name="Rounded Rectangle 39"/>
                <p:cNvSpPr/>
                <p:nvPr/>
              </p:nvSpPr>
              <p:spPr bwMode="auto">
                <a:xfrm>
                  <a:off x="9895525" y="5865813"/>
                  <a:ext cx="1870076" cy="466725"/>
                </a:xfrm>
                <a:prstGeom prst="roundRect">
                  <a:avLst/>
                </a:prstGeom>
                <a:solidFill>
                  <a:srgbClr val="F680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000" tIns="144000" rIns="108000" bIns="108000" anchor="ctr"/>
                <a:lstStyle/>
                <a:p>
                  <a:pPr fontAlgn="auto">
                    <a:lnSpc>
                      <a:spcPct val="75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NZ" sz="1400" dirty="0">
                      <a:solidFill>
                        <a:prstClr val="white"/>
                      </a:solidFill>
                      <a:cs typeface="Arial" panose="020B0604020202020204" pitchFamily="34" charset="0"/>
                    </a:rPr>
                    <a:t>Regional Facilities Investment Plan</a:t>
                  </a:r>
                </a:p>
              </p:txBody>
            </p:sp>
            <p:sp>
              <p:nvSpPr>
                <p:cNvPr id="320" name="Rounded Rectangle 319"/>
                <p:cNvSpPr/>
                <p:nvPr/>
              </p:nvSpPr>
              <p:spPr bwMode="auto">
                <a:xfrm>
                  <a:off x="9895525" y="6361113"/>
                  <a:ext cx="1870076" cy="468312"/>
                </a:xfrm>
                <a:prstGeom prst="roundRect">
                  <a:avLst/>
                </a:prstGeom>
                <a:solidFill>
                  <a:srgbClr val="F680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000" tIns="144000" rIns="108000" bIns="108000" anchor="ctr"/>
                <a:lstStyle/>
                <a:p>
                  <a:pPr fontAlgn="auto">
                    <a:lnSpc>
                      <a:spcPct val="75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NZ" sz="1400" dirty="0">
                      <a:solidFill>
                        <a:prstClr val="white"/>
                      </a:solidFill>
                      <a:cs typeface="Arial" panose="020B0604020202020204" pitchFamily="34" charset="0"/>
                    </a:rPr>
                    <a:t>Local Board Investment Plans</a:t>
                  </a:r>
                </a:p>
              </p:txBody>
            </p:sp>
            <p:sp>
              <p:nvSpPr>
                <p:cNvPr id="10" name="Rounded Rectangle 9"/>
                <p:cNvSpPr/>
                <p:nvPr/>
              </p:nvSpPr>
              <p:spPr bwMode="auto">
                <a:xfrm>
                  <a:off x="9755825" y="2601913"/>
                  <a:ext cx="1871663" cy="466725"/>
                </a:xfrm>
                <a:prstGeom prst="roundRect">
                  <a:avLst/>
                </a:prstGeom>
                <a:solidFill>
                  <a:srgbClr val="F680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108000" tIns="144000" rIns="108000" bIns="108000" anchor="ctr"/>
                <a:lstStyle/>
                <a:p>
                  <a:pPr fontAlgn="auto">
                    <a:lnSpc>
                      <a:spcPct val="75000"/>
                    </a:lnSpc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NZ" sz="1400" dirty="0">
                      <a:solidFill>
                        <a:prstClr val="white"/>
                      </a:solidFill>
                      <a:cs typeface="Arial" panose="020B0604020202020204" pitchFamily="34" charset="0"/>
                    </a:rPr>
                    <a:t>Long Term Plan</a:t>
                  </a:r>
                </a:p>
              </p:txBody>
            </p:sp>
            <p:cxnSp>
              <p:nvCxnSpPr>
                <p:cNvPr id="34" name="Straight Arrow Connector 33"/>
                <p:cNvCxnSpPr/>
                <p:nvPr/>
              </p:nvCxnSpPr>
              <p:spPr bwMode="auto">
                <a:xfrm flipV="1">
                  <a:off x="11767188" y="4041775"/>
                  <a:ext cx="252413" cy="1588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6" name="Straight Arrow Connector 135"/>
                <p:cNvCxnSpPr/>
                <p:nvPr/>
              </p:nvCxnSpPr>
              <p:spPr bwMode="auto">
                <a:xfrm flipV="1">
                  <a:off x="11767188" y="3627438"/>
                  <a:ext cx="250825" cy="3175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7" name="Straight Arrow Connector 136"/>
                <p:cNvCxnSpPr/>
                <p:nvPr/>
              </p:nvCxnSpPr>
              <p:spPr bwMode="auto">
                <a:xfrm flipV="1">
                  <a:off x="11767188" y="4541838"/>
                  <a:ext cx="252413" cy="1587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9" name="Straight Arrow Connector 138"/>
                <p:cNvCxnSpPr/>
                <p:nvPr/>
              </p:nvCxnSpPr>
              <p:spPr bwMode="auto">
                <a:xfrm flipV="1">
                  <a:off x="11767188" y="5054600"/>
                  <a:ext cx="252413" cy="1588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0" name="Straight Arrow Connector 139"/>
                <p:cNvCxnSpPr/>
                <p:nvPr/>
              </p:nvCxnSpPr>
              <p:spPr bwMode="auto">
                <a:xfrm flipV="1">
                  <a:off x="11767188" y="5565775"/>
                  <a:ext cx="252413" cy="1588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Straight Arrow Connector 142"/>
                <p:cNvCxnSpPr/>
                <p:nvPr/>
              </p:nvCxnSpPr>
              <p:spPr bwMode="auto">
                <a:xfrm flipV="1">
                  <a:off x="11767188" y="6107113"/>
                  <a:ext cx="252413" cy="3175"/>
                </a:xfrm>
                <a:prstGeom prst="straightConnector1">
                  <a:avLst/>
                </a:prstGeom>
                <a:ln w="28575">
                  <a:solidFill>
                    <a:srgbClr val="FF0000"/>
                  </a:solidFill>
                  <a:headEnd type="triangl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144" name="Straight Arrow Connector 143"/>
          <p:cNvCxnSpPr/>
          <p:nvPr/>
        </p:nvCxnSpPr>
        <p:spPr bwMode="auto">
          <a:xfrm>
            <a:off x="2469511" y="6029468"/>
            <a:ext cx="466726" cy="0"/>
          </a:xfrm>
          <a:prstGeom prst="straightConnector1">
            <a:avLst/>
          </a:prstGeom>
          <a:ln w="28575">
            <a:solidFill>
              <a:srgbClr val="00B050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/>
          <p:cNvGrpSpPr/>
          <p:nvPr/>
        </p:nvGrpSpPr>
        <p:grpSpPr>
          <a:xfrm>
            <a:off x="7159349" y="2348880"/>
            <a:ext cx="2136777" cy="3975720"/>
            <a:chOff x="7106286" y="2348880"/>
            <a:chExt cx="2136777" cy="3975720"/>
          </a:xfrm>
          <a:solidFill>
            <a:srgbClr val="F68026"/>
          </a:solidFill>
        </p:grpSpPr>
        <p:cxnSp>
          <p:nvCxnSpPr>
            <p:cNvPr id="126" name="Elbow Connector 3079"/>
            <p:cNvCxnSpPr/>
            <p:nvPr/>
          </p:nvCxnSpPr>
          <p:spPr bwMode="auto">
            <a:xfrm>
              <a:off x="7107874" y="3519488"/>
              <a:ext cx="344487" cy="3175"/>
            </a:xfrm>
            <a:prstGeom prst="straightConnector1">
              <a:avLst/>
            </a:prstGeom>
            <a:grpFill/>
            <a:ln w="28575">
              <a:solidFill>
                <a:srgbClr val="00B050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Elbow Connector 126"/>
            <p:cNvCxnSpPr>
              <a:cxnSpLocks/>
            </p:cNvCxnSpPr>
            <p:nvPr/>
          </p:nvCxnSpPr>
          <p:spPr bwMode="auto">
            <a:xfrm rot="10800000" flipH="1">
              <a:off x="7349772" y="2348880"/>
              <a:ext cx="637381" cy="3710781"/>
            </a:xfrm>
            <a:prstGeom prst="bentConnector4">
              <a:avLst>
                <a:gd name="adj1" fmla="val -35866"/>
                <a:gd name="adj2" fmla="val 96535"/>
              </a:avLst>
            </a:prstGeom>
            <a:grpFill/>
            <a:ln w="28575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/>
            <p:cNvCxnSpPr/>
            <p:nvPr/>
          </p:nvCxnSpPr>
          <p:spPr bwMode="auto">
            <a:xfrm flipH="1">
              <a:off x="7106286" y="4024313"/>
              <a:ext cx="347663" cy="3175"/>
            </a:xfrm>
            <a:prstGeom prst="line">
              <a:avLst/>
            </a:prstGeom>
            <a:grpFill/>
            <a:ln w="28575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 bwMode="auto">
            <a:xfrm flipH="1">
              <a:off x="7106286" y="4548188"/>
              <a:ext cx="347663" cy="3175"/>
            </a:xfrm>
            <a:prstGeom prst="line">
              <a:avLst/>
            </a:prstGeom>
            <a:grpFill/>
            <a:ln w="28575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Straight Connector 130"/>
            <p:cNvCxnSpPr/>
            <p:nvPr/>
          </p:nvCxnSpPr>
          <p:spPr bwMode="auto">
            <a:xfrm flipH="1">
              <a:off x="7115811" y="5053013"/>
              <a:ext cx="347663" cy="3175"/>
            </a:xfrm>
            <a:prstGeom prst="line">
              <a:avLst/>
            </a:prstGeom>
            <a:grpFill/>
            <a:ln w="28575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Straight Connector 131"/>
            <p:cNvCxnSpPr/>
            <p:nvPr/>
          </p:nvCxnSpPr>
          <p:spPr bwMode="auto">
            <a:xfrm flipH="1">
              <a:off x="7115811" y="5567363"/>
              <a:ext cx="347663" cy="3175"/>
            </a:xfrm>
            <a:prstGeom prst="line">
              <a:avLst/>
            </a:prstGeom>
            <a:grpFill/>
            <a:ln w="28575">
              <a:solidFill>
                <a:srgbClr val="00B05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ounded Rectangle 15"/>
            <p:cNvSpPr/>
            <p:nvPr/>
          </p:nvSpPr>
          <p:spPr bwMode="auto">
            <a:xfrm>
              <a:off x="7352350" y="3281363"/>
              <a:ext cx="1871663" cy="46831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44000" rIns="108000" bIns="108000" anchor="ctr"/>
            <a:lstStyle/>
            <a:p>
              <a:pPr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1400" dirty="0">
                  <a:solidFill>
                    <a:prstClr val="white"/>
                  </a:solidFill>
                  <a:cs typeface="Arial" panose="020B0604020202020204" pitchFamily="34" charset="0"/>
                </a:rPr>
                <a:t>Regional Transport Strategy</a:t>
              </a:r>
            </a:p>
          </p:txBody>
        </p:sp>
        <p:sp>
          <p:nvSpPr>
            <p:cNvPr id="29" name="Rounded Rectangle 28"/>
            <p:cNvSpPr/>
            <p:nvPr/>
          </p:nvSpPr>
          <p:spPr bwMode="auto">
            <a:xfrm>
              <a:off x="7371400" y="4305300"/>
              <a:ext cx="1871663" cy="466725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144000" rIns="72000" bIns="108000" anchor="ctr"/>
            <a:lstStyle/>
            <a:p>
              <a:pPr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1400" dirty="0">
                  <a:solidFill>
                    <a:prstClr val="white"/>
                  </a:solidFill>
                  <a:cs typeface="Arial" panose="020B0604020202020204" pitchFamily="34" charset="0"/>
                </a:rPr>
                <a:t>Tourism &amp; Economic Development Strategy</a:t>
              </a:r>
            </a:p>
          </p:txBody>
        </p:sp>
        <p:sp>
          <p:nvSpPr>
            <p:cNvPr id="30" name="Rounded Rectangle 29"/>
            <p:cNvSpPr/>
            <p:nvPr/>
          </p:nvSpPr>
          <p:spPr bwMode="auto">
            <a:xfrm>
              <a:off x="7371400" y="4821238"/>
              <a:ext cx="1871663" cy="46831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44000" rIns="108000" bIns="108000" anchor="ctr"/>
            <a:lstStyle/>
            <a:p>
              <a:pPr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1400" dirty="0">
                  <a:solidFill>
                    <a:prstClr val="white"/>
                  </a:solidFill>
                  <a:cs typeface="Arial" panose="020B0604020202020204" pitchFamily="34" charset="0"/>
                </a:rPr>
                <a:t>Urban Development Strategy</a:t>
              </a:r>
            </a:p>
          </p:txBody>
        </p:sp>
        <p:sp>
          <p:nvSpPr>
            <p:cNvPr id="31" name="Rounded Rectangle 30"/>
            <p:cNvSpPr/>
            <p:nvPr/>
          </p:nvSpPr>
          <p:spPr bwMode="auto">
            <a:xfrm>
              <a:off x="7371400" y="5338763"/>
              <a:ext cx="1871663" cy="46831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44000" rIns="108000" bIns="108000" anchor="ctr"/>
            <a:lstStyle/>
            <a:p>
              <a:pPr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1400" dirty="0">
                  <a:solidFill>
                    <a:prstClr val="white"/>
                  </a:solidFill>
                  <a:cs typeface="Arial" panose="020B0604020202020204" pitchFamily="34" charset="0"/>
                </a:rPr>
                <a:t>Property and Investment Strategy</a:t>
              </a:r>
            </a:p>
          </p:txBody>
        </p:sp>
        <p:sp>
          <p:nvSpPr>
            <p:cNvPr id="32" name="Rounded Rectangle 31"/>
            <p:cNvSpPr/>
            <p:nvPr/>
          </p:nvSpPr>
          <p:spPr bwMode="auto">
            <a:xfrm>
              <a:off x="7371400" y="5856288"/>
              <a:ext cx="1871663" cy="46831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44000" rIns="108000" bIns="108000" anchor="ctr"/>
            <a:lstStyle/>
            <a:p>
              <a:pPr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1400" dirty="0">
                  <a:solidFill>
                    <a:prstClr val="white"/>
                  </a:solidFill>
                  <a:cs typeface="Arial" panose="020B0604020202020204" pitchFamily="34" charset="0"/>
                </a:rPr>
                <a:t>Regional Facilities Strategy</a:t>
              </a:r>
            </a:p>
          </p:txBody>
        </p:sp>
        <p:sp>
          <p:nvSpPr>
            <p:cNvPr id="28" name="Rounded Rectangle 27"/>
            <p:cNvSpPr/>
            <p:nvPr/>
          </p:nvSpPr>
          <p:spPr bwMode="auto">
            <a:xfrm>
              <a:off x="7371400" y="3787775"/>
              <a:ext cx="1871663" cy="468313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44000" rIns="108000" bIns="108000" anchor="ctr"/>
            <a:lstStyle/>
            <a:p>
              <a:pPr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1400" dirty="0">
                  <a:solidFill>
                    <a:prstClr val="white"/>
                  </a:solidFill>
                  <a:cs typeface="Arial" panose="020B0604020202020204" pitchFamily="34" charset="0"/>
                </a:rPr>
                <a:t>Three Waters Strategy</a:t>
              </a: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595160" y="127549"/>
            <a:ext cx="10186991" cy="6701876"/>
            <a:chOff x="1542097" y="127549"/>
            <a:chExt cx="10186991" cy="6701876"/>
          </a:xfrm>
          <a:solidFill>
            <a:srgbClr val="F68026"/>
          </a:solidFill>
        </p:grpSpPr>
        <p:sp>
          <p:nvSpPr>
            <p:cNvPr id="41" name="Rounded Rectangle 40"/>
            <p:cNvSpPr/>
            <p:nvPr/>
          </p:nvSpPr>
          <p:spPr bwMode="auto">
            <a:xfrm>
              <a:off x="1667510" y="127549"/>
              <a:ext cx="1979614" cy="1616075"/>
            </a:xfrm>
            <a:prstGeom prst="roundRect">
              <a:avLst/>
            </a:prstGeom>
            <a:noFill/>
            <a:ln>
              <a:solidFill>
                <a:srgbClr val="F680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0" rIns="36000" bIns="72000"/>
            <a:lstStyle/>
            <a:p>
              <a:pPr algn="ctr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11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National Spatial Plan (NSP):</a:t>
              </a:r>
              <a:br>
                <a:rPr lang="en-NZ" sz="11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</a:br>
              <a:endParaRPr lang="en-NZ" sz="11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12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30 year vision </a:t>
              </a:r>
              <a:br>
                <a:rPr lang="en-NZ" sz="12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</a:br>
              <a:endParaRPr lang="en-NZ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12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National view of regional development priorities</a:t>
              </a: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NZ" sz="1200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12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Prioritises government agency programmes</a:t>
              </a:r>
            </a:p>
          </p:txBody>
        </p:sp>
        <p:sp>
          <p:nvSpPr>
            <p:cNvPr id="44" name="Rounded Rectangle 43"/>
            <p:cNvSpPr/>
            <p:nvPr/>
          </p:nvSpPr>
          <p:spPr bwMode="auto">
            <a:xfrm>
              <a:off x="3729674" y="127549"/>
              <a:ext cx="1979613" cy="1619250"/>
            </a:xfrm>
            <a:prstGeom prst="roundRect">
              <a:avLst/>
            </a:prstGeom>
            <a:noFill/>
            <a:ln>
              <a:solidFill>
                <a:srgbClr val="F680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72000">
              <a:normAutofit lnSpcReduction="10000"/>
            </a:bodyPr>
            <a:lstStyle/>
            <a:p>
              <a:pPr algn="ctr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11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NZ Infrastructure Plan:</a:t>
              </a:r>
              <a:br>
                <a:rPr lang="en-NZ" sz="11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</a:br>
              <a:endParaRPr lang="en-NZ" sz="11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30 year plan by sector</a:t>
              </a: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NZ" sz="1100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Gives effect to NSP</a:t>
              </a: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NZ" sz="1100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10 year forecast</a:t>
              </a: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NZ" sz="1100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5 year budget for projects exceeding $20m</a:t>
              </a: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NZ" sz="1100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Informs regulatory strategy</a:t>
              </a:r>
            </a:p>
          </p:txBody>
        </p:sp>
        <p:sp>
          <p:nvSpPr>
            <p:cNvPr id="45" name="Rounded Rectangle 44"/>
            <p:cNvSpPr/>
            <p:nvPr/>
          </p:nvSpPr>
          <p:spPr bwMode="auto">
            <a:xfrm>
              <a:off x="5791836" y="127549"/>
              <a:ext cx="1979614" cy="1619250"/>
            </a:xfrm>
            <a:prstGeom prst="roundRect">
              <a:avLst/>
            </a:prstGeom>
            <a:noFill/>
            <a:ln>
              <a:solidFill>
                <a:srgbClr val="F680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80000" tIns="0" rIns="72000" bIns="0">
              <a:normAutofit lnSpcReduction="10000"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11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Regional Spatial Plan:</a:t>
              </a:r>
              <a:br>
                <a:rPr lang="en-NZ" sz="1100" b="1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</a:br>
              <a:endParaRPr lang="en-NZ" sz="1100" b="1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30 year land use and resource strategy for the region</a:t>
              </a: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NZ" sz="1100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Spatial expression of the regional development plan</a:t>
              </a: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endParaRPr lang="en-NZ" sz="1100" dirty="0">
                <a:solidFill>
                  <a:prstClr val="black">
                    <a:lumMod val="85000"/>
                    <a:lumOff val="15000"/>
                  </a:prstClr>
                </a:solidFill>
                <a:cs typeface="Arial" panose="020B0604020202020204" pitchFamily="34" charset="0"/>
              </a:endParaRPr>
            </a:p>
            <a:p>
              <a:pPr marL="144000" indent="-144000" fontAlgn="auto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1100" dirty="0">
                  <a:solidFill>
                    <a:prstClr val="black">
                      <a:lumMod val="85000"/>
                      <a:lumOff val="15000"/>
                    </a:prstClr>
                  </a:solidFill>
                  <a:cs typeface="Arial" panose="020B0604020202020204" pitchFamily="34" charset="0"/>
                </a:rPr>
                <a:t>Forecasts investment in region shaping projects </a:t>
              </a:r>
            </a:p>
          </p:txBody>
        </p:sp>
        <p:grpSp>
          <p:nvGrpSpPr>
            <p:cNvPr id="62" name="Group 61"/>
            <p:cNvGrpSpPr/>
            <p:nvPr/>
          </p:nvGrpSpPr>
          <p:grpSpPr>
            <a:xfrm>
              <a:off x="1542097" y="1898650"/>
              <a:ext cx="10186991" cy="4930775"/>
              <a:chOff x="1542097" y="1898650"/>
              <a:chExt cx="10186991" cy="4930775"/>
            </a:xfrm>
            <a:grpFill/>
          </p:grpSpPr>
          <p:cxnSp>
            <p:nvCxnSpPr>
              <p:cNvPr id="335" name="Straight Arrow Connector 334"/>
              <p:cNvCxnSpPr/>
              <p:nvPr/>
            </p:nvCxnSpPr>
            <p:spPr bwMode="auto">
              <a:xfrm flipV="1">
                <a:off x="8227062" y="2386013"/>
                <a:ext cx="0" cy="307975"/>
              </a:xfrm>
              <a:prstGeom prst="straightConnector1">
                <a:avLst/>
              </a:prstGeom>
              <a:grpFill/>
              <a:ln w="28575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67" name="Elbow Connector 3166"/>
              <p:cNvCxnSpPr>
                <a:stCxn id="13" idx="2"/>
                <a:endCxn id="11" idx="0"/>
              </p:cNvCxnSpPr>
              <p:nvPr/>
            </p:nvCxnSpPr>
            <p:spPr bwMode="auto">
              <a:xfrm rot="5400000">
                <a:off x="9474043" y="1280319"/>
                <a:ext cx="219075" cy="2417763"/>
              </a:xfrm>
              <a:prstGeom prst="bentConnector3">
                <a:avLst>
                  <a:gd name="adj1" fmla="val 32608"/>
                </a:avLst>
              </a:prstGeom>
              <a:grpFill/>
              <a:ln w="28575">
                <a:solidFill>
                  <a:srgbClr val="00B05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1" name="Group 60"/>
              <p:cNvGrpSpPr/>
              <p:nvPr/>
            </p:nvGrpSpPr>
            <p:grpSpPr>
              <a:xfrm>
                <a:off x="1542097" y="1898650"/>
                <a:ext cx="10186991" cy="4930775"/>
                <a:chOff x="1542097" y="1898650"/>
                <a:chExt cx="10186991" cy="4930775"/>
              </a:xfrm>
              <a:grpFill/>
            </p:grpSpPr>
            <p:grpSp>
              <p:nvGrpSpPr>
                <p:cNvPr id="60" name="Group 59"/>
                <p:cNvGrpSpPr/>
                <p:nvPr/>
              </p:nvGrpSpPr>
              <p:grpSpPr>
                <a:xfrm>
                  <a:off x="1542097" y="1898650"/>
                  <a:ext cx="10186991" cy="3006725"/>
                  <a:chOff x="1542097" y="1898650"/>
                  <a:chExt cx="10186991" cy="3006725"/>
                </a:xfrm>
                <a:grpFill/>
              </p:grpSpPr>
              <p:cxnSp>
                <p:nvCxnSpPr>
                  <p:cNvPr id="138" name="Elbow Connector 86"/>
                  <p:cNvCxnSpPr/>
                  <p:nvPr/>
                </p:nvCxnSpPr>
                <p:spPr bwMode="auto">
                  <a:xfrm flipH="1" flipV="1">
                    <a:off x="3413760" y="2057400"/>
                    <a:ext cx="3659190" cy="12700"/>
                  </a:xfrm>
                  <a:prstGeom prst="straightConnector1">
                    <a:avLst/>
                  </a:prstGeom>
                  <a:grpFill/>
                  <a:ln w="28575">
                    <a:solidFill>
                      <a:srgbClr val="00B05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11" name="Elbow Connector 3110"/>
                  <p:cNvCxnSpPr/>
                  <p:nvPr/>
                </p:nvCxnSpPr>
                <p:spPr bwMode="auto">
                  <a:xfrm rot="10800000" flipV="1">
                    <a:off x="6272849" y="2241550"/>
                    <a:ext cx="885825" cy="357188"/>
                  </a:xfrm>
                  <a:prstGeom prst="bentConnector3">
                    <a:avLst>
                      <a:gd name="adj1" fmla="val 100000"/>
                    </a:avLst>
                  </a:prstGeom>
                  <a:grpFill/>
                  <a:ln w="28575">
                    <a:solidFill>
                      <a:srgbClr val="00B05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33" name="Group 32"/>
                  <p:cNvGrpSpPr/>
                  <p:nvPr/>
                </p:nvGrpSpPr>
                <p:grpSpPr>
                  <a:xfrm>
                    <a:off x="1542097" y="1898650"/>
                    <a:ext cx="10186991" cy="3006725"/>
                    <a:chOff x="1542097" y="1898650"/>
                    <a:chExt cx="10186991" cy="3006725"/>
                  </a:xfrm>
                  <a:grpFill/>
                </p:grpSpPr>
                <p:sp>
                  <p:nvSpPr>
                    <p:cNvPr id="13" name="Rounded Rectangle 12"/>
                    <p:cNvSpPr/>
                    <p:nvPr/>
                  </p:nvSpPr>
                  <p:spPr bwMode="auto">
                    <a:xfrm>
                      <a:off x="9857425" y="1912938"/>
                      <a:ext cx="1871663" cy="466725"/>
                    </a:xfrm>
                    <a:prstGeom prst="round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108000" tIns="144000" rIns="108000" bIns="108000" anchor="ctr"/>
                    <a:lstStyle/>
                    <a:p>
                      <a:pPr fontAlgn="auto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NZ" sz="1400" dirty="0">
                          <a:solidFill>
                            <a:prstClr val="white"/>
                          </a:solidFill>
                          <a:cs typeface="Arial" panose="020B0604020202020204" pitchFamily="34" charset="0"/>
                        </a:rPr>
                        <a:t>Unitary Plan</a:t>
                      </a:r>
                    </a:p>
                  </p:txBody>
                </p:sp>
                <p:cxnSp>
                  <p:nvCxnSpPr>
                    <p:cNvPr id="141" name="Elbow Connector 86"/>
                    <p:cNvCxnSpPr>
                      <a:stCxn id="13" idx="1"/>
                      <a:endCxn id="9" idx="3"/>
                    </p:cNvCxnSpPr>
                    <p:nvPr/>
                  </p:nvCxnSpPr>
                  <p:spPr bwMode="auto">
                    <a:xfrm flipH="1">
                      <a:off x="8944612" y="2146300"/>
                      <a:ext cx="912813" cy="0"/>
                    </a:xfrm>
                    <a:prstGeom prst="straightConnector1">
                      <a:avLst/>
                    </a:prstGeom>
                    <a:grpFill/>
                    <a:ln w="28575">
                      <a:solidFill>
                        <a:srgbClr val="00B050"/>
                      </a:solidFill>
                      <a:tailEnd type="triangle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9" name="Rounded Rectangle 8"/>
                    <p:cNvSpPr/>
                    <p:nvPr/>
                  </p:nvSpPr>
                  <p:spPr bwMode="auto">
                    <a:xfrm>
                      <a:off x="7072949" y="1912938"/>
                      <a:ext cx="1871663" cy="466725"/>
                    </a:xfrm>
                    <a:prstGeom prst="round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108000" tIns="144000" rIns="108000" bIns="108000" anchor="ctr"/>
                    <a:lstStyle/>
                    <a:p>
                      <a:pPr fontAlgn="auto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NZ" sz="1400" dirty="0">
                          <a:solidFill>
                            <a:prstClr val="white"/>
                          </a:solidFill>
                          <a:cs typeface="Arial" panose="020B0604020202020204" pitchFamily="34" charset="0"/>
                        </a:rPr>
                        <a:t>Regional Spatial Plan</a:t>
                      </a:r>
                    </a:p>
                  </p:txBody>
                </p:sp>
                <p:grpSp>
                  <p:nvGrpSpPr>
                    <p:cNvPr id="27" name="Group 26"/>
                    <p:cNvGrpSpPr/>
                    <p:nvPr/>
                  </p:nvGrpSpPr>
                  <p:grpSpPr>
                    <a:xfrm>
                      <a:off x="1542097" y="1898650"/>
                      <a:ext cx="8002590" cy="3006725"/>
                      <a:chOff x="1542097" y="1898650"/>
                      <a:chExt cx="8002590" cy="3006725"/>
                    </a:xfrm>
                    <a:grpFill/>
                  </p:grpSpPr>
                  <p:cxnSp>
                    <p:nvCxnSpPr>
                      <p:cNvPr id="283" name="Straight Arrow Connector 282"/>
                      <p:cNvCxnSpPr/>
                      <p:nvPr/>
                    </p:nvCxnSpPr>
                    <p:spPr bwMode="auto">
                      <a:xfrm flipH="1">
                        <a:off x="4159886" y="4079875"/>
                        <a:ext cx="7938" cy="357188"/>
                      </a:xfrm>
                      <a:prstGeom prst="straightConnector1">
                        <a:avLst/>
                      </a:prstGeom>
                      <a:grpFill/>
                      <a:ln w="28575">
                        <a:solidFill>
                          <a:srgbClr val="FF000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grpSp>
                    <p:nvGrpSpPr>
                      <p:cNvPr id="6" name="Group 5"/>
                      <p:cNvGrpSpPr/>
                      <p:nvPr/>
                    </p:nvGrpSpPr>
                    <p:grpSpPr>
                      <a:xfrm>
                        <a:off x="1542097" y="1898650"/>
                        <a:ext cx="8002590" cy="3006725"/>
                        <a:chOff x="1542097" y="1898650"/>
                        <a:chExt cx="8002590" cy="3006725"/>
                      </a:xfrm>
                      <a:grpFill/>
                    </p:grpSpPr>
                    <p:sp>
                      <p:nvSpPr>
                        <p:cNvPr id="12" name="Rounded Rectangle 11"/>
                        <p:cNvSpPr/>
                        <p:nvPr/>
                      </p:nvSpPr>
                      <p:spPr bwMode="auto">
                        <a:xfrm>
                          <a:off x="4359911" y="2598738"/>
                          <a:ext cx="2436814" cy="468312"/>
                        </a:xfrm>
                        <a:prstGeom prst="roundRect">
                          <a:avLst/>
                        </a:prstGeom>
                        <a:solidFill>
                          <a:srgbClr val="00B050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lIns="36000" tIns="144000" rIns="36000" bIns="144000" anchor="ctr"/>
                        <a:lstStyle/>
                        <a:p>
                          <a:pPr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r>
                            <a:rPr lang="en-NZ" sz="1400" dirty="0">
                              <a:solidFill>
                                <a:prstClr val="white"/>
                              </a:solidFill>
                              <a:cs typeface="Arial" panose="020B0604020202020204" pitchFamily="34" charset="0"/>
                            </a:rPr>
                            <a:t>National Environmental Policies</a:t>
                          </a:r>
                        </a:p>
                        <a:p>
                          <a:pPr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r>
                            <a:rPr lang="en-NZ" sz="1400" dirty="0">
                              <a:solidFill>
                                <a:prstClr val="white"/>
                              </a:solidFill>
                              <a:cs typeface="Arial" panose="020B0604020202020204" pitchFamily="34" charset="0"/>
                            </a:rPr>
                            <a:t>National Environmental </a:t>
                          </a:r>
                          <a:r>
                            <a:rPr lang="en-NZ" sz="1400" dirty="0" err="1">
                              <a:solidFill>
                                <a:prstClr val="white"/>
                              </a:solidFill>
                              <a:cs typeface="Arial" panose="020B0604020202020204" pitchFamily="34" charset="0"/>
                            </a:rPr>
                            <a:t>Stds</a:t>
                          </a:r>
                          <a:endParaRPr lang="en-NZ" sz="1400" dirty="0">
                            <a:solidFill>
                              <a:prstClr val="white"/>
                            </a:solidFill>
                            <a:cs typeface="Arial" panose="020B0604020202020204" pitchFamily="34" charset="0"/>
                          </a:endParaRPr>
                        </a:p>
                      </p:txBody>
                    </p:sp>
                    <p:cxnSp>
                      <p:nvCxnSpPr>
                        <p:cNvPr id="3144" name="Elbow Connector 3143"/>
                        <p:cNvCxnSpPr>
                          <a:stCxn id="8" idx="2"/>
                          <a:endCxn id="12" idx="0"/>
                        </p:cNvCxnSpPr>
                        <p:nvPr/>
                      </p:nvCxnSpPr>
                      <p:spPr bwMode="auto">
                        <a:xfrm rot="16200000" flipH="1">
                          <a:off x="3913029" y="932656"/>
                          <a:ext cx="231775" cy="3100388"/>
                        </a:xfrm>
                        <a:prstGeom prst="bentConnector3">
                          <a:avLst>
                            <a:gd name="adj1" fmla="val 50000"/>
                          </a:avLst>
                        </a:prstGeom>
                        <a:grpFill/>
                        <a:ln w="28575">
                          <a:solidFill>
                            <a:srgbClr val="00B050"/>
                          </a:solidFill>
                          <a:tailEnd type="triangle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grpSp>
                      <p:nvGrpSpPr>
                        <p:cNvPr id="5" name="Group 4"/>
                        <p:cNvGrpSpPr/>
                        <p:nvPr/>
                      </p:nvGrpSpPr>
                      <p:grpSpPr>
                        <a:xfrm>
                          <a:off x="1542097" y="1898650"/>
                          <a:ext cx="2698752" cy="3006725"/>
                          <a:chOff x="1542097" y="1898650"/>
                          <a:chExt cx="2698752" cy="3006725"/>
                        </a:xfrm>
                        <a:grpFill/>
                      </p:grpSpPr>
                      <p:cxnSp>
                        <p:nvCxnSpPr>
                          <p:cNvPr id="49" name="Elbow Connector 48"/>
                          <p:cNvCxnSpPr>
                            <a:stCxn id="19" idx="1"/>
                          </p:cNvCxnSpPr>
                          <p:nvPr/>
                        </p:nvCxnSpPr>
                        <p:spPr bwMode="auto">
                          <a:xfrm rot="10800000">
                            <a:off x="2289809" y="4313238"/>
                            <a:ext cx="79375" cy="357187"/>
                          </a:xfrm>
                          <a:prstGeom prst="bentConnector2">
                            <a:avLst/>
                          </a:prstGeom>
                          <a:grpFill/>
                          <a:ln w="28575">
                            <a:solidFill>
                              <a:srgbClr val="00B050"/>
                            </a:solidFill>
                            <a:tailEnd type="triangle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64" name="Elbow Connector 63"/>
                          <p:cNvCxnSpPr/>
                          <p:nvPr/>
                        </p:nvCxnSpPr>
                        <p:spPr bwMode="auto">
                          <a:xfrm rot="16200000" flipV="1">
                            <a:off x="1950084" y="3878263"/>
                            <a:ext cx="357187" cy="77788"/>
                          </a:xfrm>
                          <a:prstGeom prst="bentConnector3">
                            <a:avLst>
                              <a:gd name="adj1" fmla="val 4118"/>
                            </a:avLst>
                          </a:prstGeom>
                          <a:grpFill/>
                          <a:ln w="28575">
                            <a:solidFill>
                              <a:srgbClr val="00B050"/>
                            </a:solidFill>
                            <a:tailEnd type="triangle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cxnSp>
                        <p:nvCxnSpPr>
                          <p:cNvPr id="186" name="Elbow Connector 185"/>
                          <p:cNvCxnSpPr/>
                          <p:nvPr/>
                        </p:nvCxnSpPr>
                        <p:spPr bwMode="auto">
                          <a:xfrm rot="16200000" flipV="1">
                            <a:off x="1731009" y="3270250"/>
                            <a:ext cx="384175" cy="85725"/>
                          </a:xfrm>
                          <a:prstGeom prst="bentConnector3">
                            <a:avLst>
                              <a:gd name="adj1" fmla="val 3535"/>
                            </a:avLst>
                          </a:prstGeom>
                          <a:grpFill/>
                          <a:ln w="28575">
                            <a:solidFill>
                              <a:srgbClr val="00B050"/>
                            </a:solidFill>
                            <a:tailEnd type="triangle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8" name="Rounded Rectangle 7"/>
                          <p:cNvSpPr/>
                          <p:nvPr/>
                        </p:nvSpPr>
                        <p:spPr bwMode="auto">
                          <a:xfrm>
                            <a:off x="1542097" y="1898650"/>
                            <a:ext cx="1871663" cy="468313"/>
                          </a:xfrm>
                          <a:prstGeom prst="roundRect">
                            <a:avLst/>
                          </a:pr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lIns="108000" tIns="144000" rIns="108000" bIns="108000" anchor="ctr"/>
                          <a:lstStyle/>
                          <a:p>
                            <a:pPr fontAlgn="auto">
                              <a:lnSpc>
                                <a:spcPct val="75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r>
                              <a:rPr lang="en-NZ" sz="1400" dirty="0">
                                <a:solidFill>
                                  <a:prstClr val="white"/>
                                </a:solidFill>
                                <a:cs typeface="Arial" panose="020B0604020202020204" pitchFamily="34" charset="0"/>
                              </a:rPr>
                              <a:t>National Spatial Plan</a:t>
                            </a:r>
                          </a:p>
                        </p:txBody>
                      </p:sp>
                      <p:sp>
                        <p:nvSpPr>
                          <p:cNvPr id="15" name="Rounded Rectangle 14"/>
                          <p:cNvSpPr/>
                          <p:nvPr/>
                        </p:nvSpPr>
                        <p:spPr bwMode="auto">
                          <a:xfrm>
                            <a:off x="1977072" y="3270250"/>
                            <a:ext cx="1871663" cy="468313"/>
                          </a:xfrm>
                          <a:prstGeom prst="roundRect">
                            <a:avLst/>
                          </a:pr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lIns="108000" tIns="144000" rIns="108000" bIns="108000" anchor="ctr"/>
                          <a:lstStyle/>
                          <a:p>
                            <a:pPr fontAlgn="auto">
                              <a:lnSpc>
                                <a:spcPct val="75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r>
                              <a:rPr lang="en-NZ" sz="1400" dirty="0">
                                <a:solidFill>
                                  <a:prstClr val="white"/>
                                </a:solidFill>
                                <a:cs typeface="Arial" panose="020B0604020202020204" pitchFamily="34" charset="0"/>
                              </a:rPr>
                              <a:t>NZ Transport Plan</a:t>
                            </a:r>
                          </a:p>
                        </p:txBody>
                      </p:sp>
                      <p:sp>
                        <p:nvSpPr>
                          <p:cNvPr id="18" name="Rounded Rectangle 17"/>
                          <p:cNvSpPr/>
                          <p:nvPr/>
                        </p:nvSpPr>
                        <p:spPr bwMode="auto">
                          <a:xfrm>
                            <a:off x="2175509" y="3844925"/>
                            <a:ext cx="1871664" cy="468313"/>
                          </a:xfrm>
                          <a:prstGeom prst="roundRect">
                            <a:avLst/>
                          </a:pr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lIns="108000" tIns="144000" rIns="108000" bIns="108000" anchor="ctr"/>
                          <a:lstStyle/>
                          <a:p>
                            <a:pPr fontAlgn="auto">
                              <a:lnSpc>
                                <a:spcPct val="75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r>
                              <a:rPr lang="en-NZ" sz="1400" dirty="0">
                                <a:solidFill>
                                  <a:prstClr val="white"/>
                                </a:solidFill>
                                <a:cs typeface="Arial" panose="020B0604020202020204" pitchFamily="34" charset="0"/>
                              </a:rPr>
                              <a:t>Government Policy Statement- Transport</a:t>
                            </a:r>
                          </a:p>
                        </p:txBody>
                      </p:sp>
                      <p:sp>
                        <p:nvSpPr>
                          <p:cNvPr id="19" name="Rounded Rectangle 18"/>
                          <p:cNvSpPr/>
                          <p:nvPr/>
                        </p:nvSpPr>
                        <p:spPr bwMode="auto">
                          <a:xfrm>
                            <a:off x="2369185" y="4437063"/>
                            <a:ext cx="1871664" cy="468312"/>
                          </a:xfrm>
                          <a:prstGeom prst="roundRect">
                            <a:avLst/>
                          </a:pr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lIns="108000" tIns="144000" rIns="108000" bIns="108000" anchor="ctr"/>
                          <a:lstStyle/>
                          <a:p>
                            <a:pPr fontAlgn="auto">
                              <a:lnSpc>
                                <a:spcPct val="75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r>
                              <a:rPr lang="en-NZ" sz="1400" dirty="0">
                                <a:solidFill>
                                  <a:prstClr val="white"/>
                                </a:solidFill>
                                <a:cs typeface="Arial" panose="020B0604020202020204" pitchFamily="34" charset="0"/>
                              </a:rPr>
                              <a:t>30 year State Highway Strategy</a:t>
                            </a:r>
                          </a:p>
                        </p:txBody>
                      </p:sp>
                      <p:cxnSp>
                        <p:nvCxnSpPr>
                          <p:cNvPr id="277" name="Elbow Connector 276"/>
                          <p:cNvCxnSpPr/>
                          <p:nvPr/>
                        </p:nvCxnSpPr>
                        <p:spPr bwMode="auto">
                          <a:xfrm rot="16200000" flipV="1">
                            <a:off x="1457959" y="2587626"/>
                            <a:ext cx="528637" cy="87312"/>
                          </a:xfrm>
                          <a:prstGeom prst="bentConnector3">
                            <a:avLst>
                              <a:gd name="adj1" fmla="val 2717"/>
                            </a:avLst>
                          </a:prstGeom>
                          <a:grpFill/>
                          <a:ln w="28575">
                            <a:solidFill>
                              <a:srgbClr val="00B050"/>
                            </a:solidFill>
                            <a:tailEnd type="triangle"/>
                          </a:ln>
                        </p:spPr>
                        <p:style>
                          <a:lnRef idx="1">
                            <a:schemeClr val="accent1"/>
                          </a:lnRef>
                          <a:fillRef idx="0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tx1"/>
                          </a:fontRef>
                        </p:style>
                      </p:cxnSp>
                      <p:sp>
                        <p:nvSpPr>
                          <p:cNvPr id="7" name="Rounded Rectangle 6"/>
                          <p:cNvSpPr/>
                          <p:nvPr/>
                        </p:nvSpPr>
                        <p:spPr bwMode="auto">
                          <a:xfrm>
                            <a:off x="1772284" y="2652713"/>
                            <a:ext cx="1871664" cy="468312"/>
                          </a:xfrm>
                          <a:prstGeom prst="roundRect">
                            <a:avLst/>
                          </a:prstGeom>
                          <a:grpFill/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lIns="108000" tIns="144000" rIns="108000" bIns="108000" anchor="ctr"/>
                          <a:lstStyle/>
                          <a:p>
                            <a:pPr fontAlgn="auto">
                              <a:lnSpc>
                                <a:spcPct val="75000"/>
                              </a:lnSpc>
                              <a:spcBef>
                                <a:spcPts val="0"/>
                              </a:spcBef>
                              <a:spcAft>
                                <a:spcPts val="0"/>
                              </a:spcAft>
                              <a:defRPr/>
                            </a:pPr>
                            <a:r>
                              <a:rPr lang="en-NZ" sz="1400" dirty="0">
                                <a:solidFill>
                                  <a:prstClr val="white"/>
                                </a:solidFill>
                                <a:cs typeface="Arial" panose="020B0604020202020204" pitchFamily="34" charset="0"/>
                              </a:rPr>
                              <a:t>National Infrastructure Plan</a:t>
                            </a:r>
                          </a:p>
                        </p:txBody>
                      </p:sp>
                    </p:grpSp>
                    <p:cxnSp>
                      <p:nvCxnSpPr>
                        <p:cNvPr id="82" name="Elbow Connector 3079"/>
                        <p:cNvCxnSpPr/>
                        <p:nvPr/>
                      </p:nvCxnSpPr>
                      <p:spPr bwMode="auto">
                        <a:xfrm>
                          <a:off x="6772911" y="2895600"/>
                          <a:ext cx="431800" cy="3175"/>
                        </a:xfrm>
                        <a:prstGeom prst="straightConnector1">
                          <a:avLst/>
                        </a:prstGeom>
                        <a:grpFill/>
                        <a:ln w="28575">
                          <a:solidFill>
                            <a:srgbClr val="00B050"/>
                          </a:solidFill>
                          <a:headEnd type="triangle" w="med" len="med"/>
                          <a:tailEnd type="none" w="med" len="med"/>
                        </a:ln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sp>
                      <p:nvSpPr>
                        <p:cNvPr id="11" name="Rounded Rectangle 10"/>
                        <p:cNvSpPr/>
                        <p:nvPr/>
                      </p:nvSpPr>
                      <p:spPr bwMode="auto">
                        <a:xfrm>
                          <a:off x="7204711" y="2598738"/>
                          <a:ext cx="2339976" cy="468312"/>
                        </a:xfrm>
                        <a:prstGeom prst="roundRect">
                          <a:avLst/>
                        </a:prstGeom>
                        <a:solidFill>
                          <a:srgbClr val="00B050"/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lIns="72000" tIns="144000" rIns="108000" bIns="108000" anchor="ctr"/>
                        <a:lstStyle/>
                        <a:p>
                          <a:pPr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r>
                            <a:rPr lang="en-NZ" sz="1400" dirty="0">
                              <a:solidFill>
                                <a:prstClr val="white"/>
                              </a:solidFill>
                              <a:cs typeface="Arial" panose="020B0604020202020204" pitchFamily="34" charset="0"/>
                            </a:rPr>
                            <a:t>Regional Environmental Policies</a:t>
                          </a:r>
                        </a:p>
                      </p:txBody>
                    </p:sp>
                  </p:grpSp>
                </p:grpSp>
              </p:grpSp>
            </p:grpSp>
            <p:grpSp>
              <p:nvGrpSpPr>
                <p:cNvPr id="55" name="Group 54"/>
                <p:cNvGrpSpPr/>
                <p:nvPr/>
              </p:nvGrpSpPr>
              <p:grpSpPr>
                <a:xfrm>
                  <a:off x="3643949" y="2146300"/>
                  <a:ext cx="3429001" cy="4683125"/>
                  <a:chOff x="3643949" y="2146300"/>
                  <a:chExt cx="3429001" cy="4683125"/>
                </a:xfrm>
                <a:grpFill/>
              </p:grpSpPr>
              <p:cxnSp>
                <p:nvCxnSpPr>
                  <p:cNvPr id="108" name="Elbow Connector 107"/>
                  <p:cNvCxnSpPr>
                    <a:stCxn id="18" idx="3"/>
                  </p:cNvCxnSpPr>
                  <p:nvPr/>
                </p:nvCxnSpPr>
                <p:spPr bwMode="auto">
                  <a:xfrm flipV="1">
                    <a:off x="4047173" y="3624263"/>
                    <a:ext cx="496887" cy="455612"/>
                  </a:xfrm>
                  <a:prstGeom prst="bentConnector3">
                    <a:avLst>
                      <a:gd name="adj1" fmla="val 24279"/>
                    </a:avLst>
                  </a:prstGeom>
                  <a:grpFill/>
                  <a:ln w="28575"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48" name="Group 47"/>
                  <p:cNvGrpSpPr/>
                  <p:nvPr/>
                </p:nvGrpSpPr>
                <p:grpSpPr>
                  <a:xfrm>
                    <a:off x="3643949" y="2146300"/>
                    <a:ext cx="3429001" cy="4683125"/>
                    <a:chOff x="3643949" y="2146300"/>
                    <a:chExt cx="3429001" cy="4683125"/>
                  </a:xfrm>
                  <a:grpFill/>
                </p:grpSpPr>
                <p:sp>
                  <p:nvSpPr>
                    <p:cNvPr id="14" name="Rounded Rectangle 13"/>
                    <p:cNvSpPr/>
                    <p:nvPr/>
                  </p:nvSpPr>
                  <p:spPr bwMode="auto">
                    <a:xfrm>
                      <a:off x="4558348" y="3270250"/>
                      <a:ext cx="1871663" cy="468313"/>
                    </a:xfrm>
                    <a:prstGeom prst="round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108000" tIns="144000" rIns="108000" bIns="108000" anchor="ctr"/>
                    <a:lstStyle/>
                    <a:p>
                      <a:pPr fontAlgn="auto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NZ" sz="1400" dirty="0">
                          <a:solidFill>
                            <a:prstClr val="white"/>
                          </a:solidFill>
                          <a:cs typeface="Arial" panose="020B0604020202020204" pitchFamily="34" charset="0"/>
                        </a:rPr>
                        <a:t>National Transport Programme</a:t>
                      </a:r>
                    </a:p>
                  </p:txBody>
                </p:sp>
                <p:sp>
                  <p:nvSpPr>
                    <p:cNvPr id="20" name="Rounded Rectangle 19"/>
                    <p:cNvSpPr/>
                    <p:nvPr/>
                  </p:nvSpPr>
                  <p:spPr bwMode="auto">
                    <a:xfrm>
                      <a:off x="4558348" y="3789363"/>
                      <a:ext cx="1871663" cy="468312"/>
                    </a:xfrm>
                    <a:prstGeom prst="round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108000" tIns="144000" rIns="108000" bIns="108000" anchor="ctr"/>
                    <a:lstStyle/>
                    <a:p>
                      <a:pPr fontAlgn="auto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NZ" sz="1400" dirty="0">
                          <a:solidFill>
                            <a:prstClr val="white"/>
                          </a:solidFill>
                          <a:cs typeface="Arial" panose="020B0604020202020204" pitchFamily="34" charset="0"/>
                        </a:rPr>
                        <a:t>KiwiRail Asset Management Plan</a:t>
                      </a:r>
                    </a:p>
                  </p:txBody>
                </p:sp>
                <p:sp>
                  <p:nvSpPr>
                    <p:cNvPr id="21" name="Rounded Rectangle 20"/>
                    <p:cNvSpPr/>
                    <p:nvPr/>
                  </p:nvSpPr>
                  <p:spPr bwMode="auto">
                    <a:xfrm>
                      <a:off x="4563110" y="4303713"/>
                      <a:ext cx="1871664" cy="468312"/>
                    </a:xfrm>
                    <a:prstGeom prst="round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108000" tIns="144000" rIns="108000" bIns="108000" anchor="ctr"/>
                    <a:lstStyle/>
                    <a:p>
                      <a:pPr fontAlgn="auto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NZ" sz="1400" dirty="0">
                          <a:solidFill>
                            <a:prstClr val="white"/>
                          </a:solidFill>
                          <a:cs typeface="Arial" panose="020B0604020202020204" pitchFamily="34" charset="0"/>
                        </a:rPr>
                        <a:t>Housing NZ Asset Management Plan</a:t>
                      </a:r>
                    </a:p>
                  </p:txBody>
                </p:sp>
                <p:sp>
                  <p:nvSpPr>
                    <p:cNvPr id="22" name="Rounded Rectangle 21"/>
                    <p:cNvSpPr/>
                    <p:nvPr/>
                  </p:nvSpPr>
                  <p:spPr bwMode="auto">
                    <a:xfrm>
                      <a:off x="4567873" y="4818063"/>
                      <a:ext cx="1871663" cy="468312"/>
                    </a:xfrm>
                    <a:prstGeom prst="round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108000" tIns="144000" rIns="108000" bIns="108000" anchor="ctr"/>
                    <a:lstStyle/>
                    <a:p>
                      <a:pPr fontAlgn="auto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NZ" sz="1400" dirty="0">
                          <a:solidFill>
                            <a:prstClr val="white"/>
                          </a:solidFill>
                          <a:cs typeface="Arial" panose="020B0604020202020204" pitchFamily="34" charset="0"/>
                        </a:rPr>
                        <a:t>Education Asset Management Plan</a:t>
                      </a:r>
                    </a:p>
                  </p:txBody>
                </p:sp>
                <p:sp>
                  <p:nvSpPr>
                    <p:cNvPr id="23" name="Rounded Rectangle 22"/>
                    <p:cNvSpPr/>
                    <p:nvPr/>
                  </p:nvSpPr>
                  <p:spPr bwMode="auto">
                    <a:xfrm>
                      <a:off x="4567873" y="5332413"/>
                      <a:ext cx="1871663" cy="468312"/>
                    </a:xfrm>
                    <a:prstGeom prst="round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108000" tIns="144000" rIns="108000" bIns="108000" anchor="ctr"/>
                    <a:lstStyle/>
                    <a:p>
                      <a:pPr fontAlgn="auto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NZ" sz="1400" dirty="0">
                          <a:solidFill>
                            <a:prstClr val="white"/>
                          </a:solidFill>
                          <a:cs typeface="Arial" panose="020B0604020202020204" pitchFamily="34" charset="0"/>
                        </a:rPr>
                        <a:t>Health Board Asset Management Plans</a:t>
                      </a:r>
                    </a:p>
                  </p:txBody>
                </p:sp>
                <p:sp>
                  <p:nvSpPr>
                    <p:cNvPr id="24" name="Rounded Rectangle 23"/>
                    <p:cNvSpPr/>
                    <p:nvPr/>
                  </p:nvSpPr>
                  <p:spPr bwMode="auto">
                    <a:xfrm>
                      <a:off x="4567873" y="5846763"/>
                      <a:ext cx="1871663" cy="468312"/>
                    </a:xfrm>
                    <a:prstGeom prst="round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108000" tIns="144000" rIns="108000" bIns="108000" anchor="ctr"/>
                    <a:lstStyle/>
                    <a:p>
                      <a:pPr fontAlgn="auto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NZ" sz="1400" dirty="0">
                          <a:solidFill>
                            <a:prstClr val="white"/>
                          </a:solidFill>
                          <a:cs typeface="Arial" panose="020B0604020202020204" pitchFamily="34" charset="0"/>
                        </a:rPr>
                        <a:t>Defence Asset Management Plans</a:t>
                      </a:r>
                    </a:p>
                  </p:txBody>
                </p:sp>
                <p:sp>
                  <p:nvSpPr>
                    <p:cNvPr id="25" name="Rounded Rectangle 24"/>
                    <p:cNvSpPr/>
                    <p:nvPr/>
                  </p:nvSpPr>
                  <p:spPr bwMode="auto">
                    <a:xfrm>
                      <a:off x="4575810" y="6361113"/>
                      <a:ext cx="1871664" cy="468312"/>
                    </a:xfrm>
                    <a:prstGeom prst="roundRect">
                      <a:avLst/>
                    </a:prstGeom>
                    <a:grpFill/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108000" tIns="144000" rIns="108000" bIns="108000" anchor="ctr"/>
                    <a:lstStyle/>
                    <a:p>
                      <a:pPr fontAlgn="auto">
                        <a:lnSpc>
                          <a:spcPct val="7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NZ" sz="1400" dirty="0">
                          <a:solidFill>
                            <a:prstClr val="white"/>
                          </a:solidFill>
                          <a:cs typeface="Arial" panose="020B0604020202020204" pitchFamily="34" charset="0"/>
                        </a:rPr>
                        <a:t>Crown Agency Asset Management Plans</a:t>
                      </a:r>
                    </a:p>
                  </p:txBody>
                </p:sp>
                <p:grpSp>
                  <p:nvGrpSpPr>
                    <p:cNvPr id="4167" name="Group 30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643949" y="2886075"/>
                      <a:ext cx="931863" cy="3708400"/>
                      <a:chOff x="2966437" y="956911"/>
                      <a:chExt cx="1314552" cy="3707995"/>
                    </a:xfrm>
                    <a:grpFill/>
                  </p:grpSpPr>
                  <p:cxnSp>
                    <p:nvCxnSpPr>
                      <p:cNvPr id="3080" name="Elbow Connector 3079"/>
                      <p:cNvCxnSpPr/>
                      <p:nvPr/>
                    </p:nvCxnSpPr>
                    <p:spPr>
                      <a:xfrm>
                        <a:off x="3886847" y="1572794"/>
                        <a:ext cx="353832" cy="3175"/>
                      </a:xfrm>
                      <a:prstGeom prst="straightConnector1">
                        <a:avLst/>
                      </a:prstGeom>
                      <a:grpFill/>
                      <a:ln w="28575">
                        <a:solidFill>
                          <a:srgbClr val="00B050"/>
                        </a:solidFill>
                        <a:headEnd type="triangle" w="med" len="med"/>
                        <a:tailEnd type="none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83" name="Elbow Connector 3082"/>
                      <p:cNvCxnSpPr>
                        <a:stCxn id="25" idx="1"/>
                        <a:endCxn id="7" idx="3"/>
                      </p:cNvCxnSpPr>
                      <p:nvPr/>
                    </p:nvCxnSpPr>
                    <p:spPr>
                      <a:xfrm rot="10800000">
                        <a:off x="2966437" y="956911"/>
                        <a:ext cx="1314552" cy="3707995"/>
                      </a:xfrm>
                      <a:prstGeom prst="bentConnector3">
                        <a:avLst>
                          <a:gd name="adj1" fmla="val 29625"/>
                        </a:avLst>
                      </a:prstGeom>
                      <a:grpFill/>
                      <a:ln w="28575">
                        <a:solidFill>
                          <a:srgbClr val="00B050"/>
                        </a:solidFill>
                        <a:tailEnd type="triangle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086" name="Straight Connector 3085"/>
                      <p:cNvCxnSpPr/>
                      <p:nvPr/>
                    </p:nvCxnSpPr>
                    <p:spPr>
                      <a:xfrm flipH="1">
                        <a:off x="3886847" y="2075977"/>
                        <a:ext cx="353832" cy="3175"/>
                      </a:xfrm>
                      <a:prstGeom prst="line">
                        <a:avLst/>
                      </a:prstGeom>
                      <a:grpFill/>
                      <a:ln w="28575">
                        <a:solidFill>
                          <a:srgbClr val="00B050"/>
                        </a:solidFill>
                        <a:headEnd type="none" w="med" len="med"/>
                        <a:tailEnd type="triangle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8" name="Straight Connector 117"/>
                      <p:cNvCxnSpPr/>
                      <p:nvPr/>
                    </p:nvCxnSpPr>
                    <p:spPr>
                      <a:xfrm flipH="1">
                        <a:off x="3886847" y="2599794"/>
                        <a:ext cx="353832" cy="4761"/>
                      </a:xfrm>
                      <a:prstGeom prst="line">
                        <a:avLst/>
                      </a:prstGeom>
                      <a:grpFill/>
                      <a:ln w="28575">
                        <a:solidFill>
                          <a:srgbClr val="00B050"/>
                        </a:solidFill>
                        <a:headEnd type="none" w="med" len="med"/>
                        <a:tailEnd type="triangle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19" name="Straight Connector 118"/>
                      <p:cNvCxnSpPr/>
                      <p:nvPr/>
                    </p:nvCxnSpPr>
                    <p:spPr>
                      <a:xfrm flipH="1">
                        <a:off x="3898045" y="3104564"/>
                        <a:ext cx="353832" cy="3175"/>
                      </a:xfrm>
                      <a:prstGeom prst="line">
                        <a:avLst/>
                      </a:prstGeom>
                      <a:grpFill/>
                      <a:ln w="28575">
                        <a:solidFill>
                          <a:srgbClr val="00B050"/>
                        </a:solidFill>
                        <a:headEnd type="none" w="med" len="med"/>
                        <a:tailEnd type="triangle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0" name="Straight Connector 119"/>
                      <p:cNvCxnSpPr/>
                      <p:nvPr/>
                    </p:nvCxnSpPr>
                    <p:spPr>
                      <a:xfrm flipH="1">
                        <a:off x="3898045" y="3618858"/>
                        <a:ext cx="353832" cy="4761"/>
                      </a:xfrm>
                      <a:prstGeom prst="line">
                        <a:avLst/>
                      </a:prstGeom>
                      <a:grpFill/>
                      <a:ln w="28575">
                        <a:solidFill>
                          <a:srgbClr val="00B050"/>
                        </a:solidFill>
                        <a:headEnd type="none" w="med" len="med"/>
                        <a:tailEnd type="triangle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21" name="Straight Connector 120"/>
                      <p:cNvCxnSpPr/>
                      <p:nvPr/>
                    </p:nvCxnSpPr>
                    <p:spPr>
                      <a:xfrm flipH="1">
                        <a:off x="3886847" y="4166485"/>
                        <a:ext cx="353832" cy="4762"/>
                      </a:xfrm>
                      <a:prstGeom prst="line">
                        <a:avLst/>
                      </a:prstGeom>
                      <a:grpFill/>
                      <a:ln w="28575">
                        <a:solidFill>
                          <a:srgbClr val="00B050"/>
                        </a:solidFill>
                        <a:headEnd type="none" w="med" len="med"/>
                        <a:tailEnd type="triangle" w="med" len="med"/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cxnSp>
                  <p:nvCxnSpPr>
                    <p:cNvPr id="59" name="Elbow Connector 58"/>
                    <p:cNvCxnSpPr>
                      <a:stCxn id="9" idx="1"/>
                      <a:endCxn id="25" idx="3"/>
                    </p:cNvCxnSpPr>
                    <p:nvPr/>
                  </p:nvCxnSpPr>
                  <p:spPr bwMode="auto">
                    <a:xfrm rot="10800000" flipV="1">
                      <a:off x="6447474" y="2146300"/>
                      <a:ext cx="625476" cy="4448175"/>
                    </a:xfrm>
                    <a:prstGeom prst="bentConnector3">
                      <a:avLst>
                        <a:gd name="adj1" fmla="val 24112"/>
                      </a:avLst>
                    </a:prstGeom>
                    <a:grpFill/>
                    <a:ln w="28575">
                      <a:solidFill>
                        <a:srgbClr val="00B050"/>
                      </a:solidFill>
                      <a:prstDash val="sysDash"/>
                      <a:headEnd type="triangl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79" name="Freeform 278"/>
                    <p:cNvSpPr/>
                    <p:nvPr/>
                  </p:nvSpPr>
                  <p:spPr bwMode="auto">
                    <a:xfrm>
                      <a:off x="6412549" y="3511550"/>
                      <a:ext cx="496887" cy="0"/>
                    </a:xfrm>
                    <a:custGeom>
                      <a:avLst/>
                      <a:gdLst>
                        <a:gd name="connsiteX0" fmla="*/ 0 w 496388"/>
                        <a:gd name="connsiteY0" fmla="*/ 0 h 0"/>
                        <a:gd name="connsiteX1" fmla="*/ 496388 w 496388"/>
                        <a:gd name="connsiteY1" fmla="*/ 0 h 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96388">
                          <a:moveTo>
                            <a:pt x="0" y="0"/>
                          </a:moveTo>
                          <a:lnTo>
                            <a:pt x="496388" y="0"/>
                          </a:lnTo>
                        </a:path>
                      </a:pathLst>
                    </a:custGeom>
                    <a:grpFill/>
                    <a:ln w="28575">
                      <a:solidFill>
                        <a:srgbClr val="00B050"/>
                      </a:solidFill>
                      <a:prstDash val="sysDash"/>
                      <a:headEnd type="triangle" w="med" len="med"/>
                      <a:tailEnd type="triangle" w="med" len="me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0" hangingPunct="0">
                        <a:defRPr/>
                      </a:pPr>
                      <a:endParaRPr lang="en-NZ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72" name="Freeform 171"/>
                    <p:cNvSpPr/>
                    <p:nvPr/>
                  </p:nvSpPr>
                  <p:spPr bwMode="auto">
                    <a:xfrm>
                      <a:off x="6412549" y="4064000"/>
                      <a:ext cx="496887" cy="0"/>
                    </a:xfrm>
                    <a:custGeom>
                      <a:avLst/>
                      <a:gdLst>
                        <a:gd name="connsiteX0" fmla="*/ 0 w 496388"/>
                        <a:gd name="connsiteY0" fmla="*/ 0 h 0"/>
                        <a:gd name="connsiteX1" fmla="*/ 496388 w 496388"/>
                        <a:gd name="connsiteY1" fmla="*/ 0 h 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96388">
                          <a:moveTo>
                            <a:pt x="0" y="0"/>
                          </a:moveTo>
                          <a:lnTo>
                            <a:pt x="496388" y="0"/>
                          </a:lnTo>
                        </a:path>
                      </a:pathLst>
                    </a:custGeom>
                    <a:grpFill/>
                    <a:ln w="28575">
                      <a:solidFill>
                        <a:srgbClr val="00B050"/>
                      </a:solidFill>
                      <a:prstDash val="sysDash"/>
                      <a:headEnd type="triangle" w="med" len="med"/>
                      <a:tailEnd type="triangle" w="med" len="me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0" hangingPunct="0">
                        <a:defRPr/>
                      </a:pPr>
                      <a:endParaRPr lang="en-NZ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77" name="Freeform 176"/>
                    <p:cNvSpPr/>
                    <p:nvPr/>
                  </p:nvSpPr>
                  <p:spPr bwMode="auto">
                    <a:xfrm>
                      <a:off x="6412549" y="4543425"/>
                      <a:ext cx="496887" cy="0"/>
                    </a:xfrm>
                    <a:custGeom>
                      <a:avLst/>
                      <a:gdLst>
                        <a:gd name="connsiteX0" fmla="*/ 0 w 496388"/>
                        <a:gd name="connsiteY0" fmla="*/ 0 h 0"/>
                        <a:gd name="connsiteX1" fmla="*/ 496388 w 496388"/>
                        <a:gd name="connsiteY1" fmla="*/ 0 h 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96388">
                          <a:moveTo>
                            <a:pt x="0" y="0"/>
                          </a:moveTo>
                          <a:lnTo>
                            <a:pt x="496388" y="0"/>
                          </a:lnTo>
                        </a:path>
                      </a:pathLst>
                    </a:custGeom>
                    <a:grpFill/>
                    <a:ln w="28575">
                      <a:solidFill>
                        <a:srgbClr val="00B050"/>
                      </a:solidFill>
                      <a:prstDash val="sysDash"/>
                      <a:headEnd type="triangle" w="med" len="med"/>
                      <a:tailEnd type="triangle" w="med" len="me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0" hangingPunct="0">
                        <a:defRPr/>
                      </a:pPr>
                      <a:endParaRPr lang="en-NZ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78" name="Freeform 177"/>
                    <p:cNvSpPr/>
                    <p:nvPr/>
                  </p:nvSpPr>
                  <p:spPr bwMode="auto">
                    <a:xfrm>
                      <a:off x="6412549" y="5065713"/>
                      <a:ext cx="496887" cy="0"/>
                    </a:xfrm>
                    <a:custGeom>
                      <a:avLst/>
                      <a:gdLst>
                        <a:gd name="connsiteX0" fmla="*/ 0 w 496388"/>
                        <a:gd name="connsiteY0" fmla="*/ 0 h 0"/>
                        <a:gd name="connsiteX1" fmla="*/ 496388 w 496388"/>
                        <a:gd name="connsiteY1" fmla="*/ 0 h 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96388">
                          <a:moveTo>
                            <a:pt x="0" y="0"/>
                          </a:moveTo>
                          <a:lnTo>
                            <a:pt x="496388" y="0"/>
                          </a:lnTo>
                        </a:path>
                      </a:pathLst>
                    </a:custGeom>
                    <a:grpFill/>
                    <a:ln w="28575">
                      <a:solidFill>
                        <a:srgbClr val="00B050"/>
                      </a:solidFill>
                      <a:prstDash val="sysDash"/>
                      <a:headEnd type="triangle" w="med" len="med"/>
                      <a:tailEnd type="triangle" w="med" len="me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0" hangingPunct="0">
                        <a:defRPr/>
                      </a:pPr>
                      <a:endParaRPr lang="en-NZ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80" name="Freeform 179"/>
                    <p:cNvSpPr/>
                    <p:nvPr/>
                  </p:nvSpPr>
                  <p:spPr bwMode="auto">
                    <a:xfrm>
                      <a:off x="6412549" y="5545138"/>
                      <a:ext cx="496887" cy="0"/>
                    </a:xfrm>
                    <a:custGeom>
                      <a:avLst/>
                      <a:gdLst>
                        <a:gd name="connsiteX0" fmla="*/ 0 w 496388"/>
                        <a:gd name="connsiteY0" fmla="*/ 0 h 0"/>
                        <a:gd name="connsiteX1" fmla="*/ 496388 w 496388"/>
                        <a:gd name="connsiteY1" fmla="*/ 0 h 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96388">
                          <a:moveTo>
                            <a:pt x="0" y="0"/>
                          </a:moveTo>
                          <a:lnTo>
                            <a:pt x="496388" y="0"/>
                          </a:lnTo>
                        </a:path>
                      </a:pathLst>
                    </a:custGeom>
                    <a:grpFill/>
                    <a:ln w="28575">
                      <a:solidFill>
                        <a:srgbClr val="00B050"/>
                      </a:solidFill>
                      <a:prstDash val="sysDash"/>
                      <a:headEnd type="triangle" w="med" len="med"/>
                      <a:tailEnd type="triangle" w="med" len="me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0" hangingPunct="0">
                        <a:defRPr/>
                      </a:pPr>
                      <a:endParaRPr lang="en-NZ">
                        <a:solidFill>
                          <a:prstClr val="white"/>
                        </a:solidFill>
                      </a:endParaRPr>
                    </a:p>
                  </p:txBody>
                </p:sp>
                <p:sp>
                  <p:nvSpPr>
                    <p:cNvPr id="181" name="Freeform 180"/>
                    <p:cNvSpPr/>
                    <p:nvPr/>
                  </p:nvSpPr>
                  <p:spPr bwMode="auto">
                    <a:xfrm>
                      <a:off x="6412549" y="6067425"/>
                      <a:ext cx="496887" cy="0"/>
                    </a:xfrm>
                    <a:custGeom>
                      <a:avLst/>
                      <a:gdLst>
                        <a:gd name="connsiteX0" fmla="*/ 0 w 496388"/>
                        <a:gd name="connsiteY0" fmla="*/ 0 h 0"/>
                        <a:gd name="connsiteX1" fmla="*/ 496388 w 496388"/>
                        <a:gd name="connsiteY1" fmla="*/ 0 h 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</a:cxnLst>
                      <a:rect l="l" t="t" r="r" b="b"/>
                      <a:pathLst>
                        <a:path w="496388">
                          <a:moveTo>
                            <a:pt x="0" y="0"/>
                          </a:moveTo>
                          <a:lnTo>
                            <a:pt x="496388" y="0"/>
                          </a:lnTo>
                        </a:path>
                      </a:pathLst>
                    </a:custGeom>
                    <a:grpFill/>
                    <a:ln w="28575">
                      <a:solidFill>
                        <a:srgbClr val="00B050"/>
                      </a:solidFill>
                      <a:prstDash val="sysDash"/>
                      <a:headEnd type="triangle" w="med" len="med"/>
                      <a:tailEnd type="triangle" w="med" len="med"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0" hangingPunct="0">
                        <a:defRPr/>
                      </a:pPr>
                      <a:endParaRPr lang="en-NZ">
                        <a:solidFill>
                          <a:prstClr val="white"/>
                        </a:solidFill>
                      </a:endParaRPr>
                    </a:p>
                  </p:txBody>
                </p:sp>
              </p:grpSp>
            </p:grpSp>
          </p:grpSp>
        </p:grpSp>
      </p:grpSp>
      <p:sp>
        <p:nvSpPr>
          <p:cNvPr id="2" name="TextBox 1"/>
          <p:cNvSpPr txBox="1"/>
          <p:nvPr/>
        </p:nvSpPr>
        <p:spPr>
          <a:xfrm>
            <a:off x="338991" y="5173058"/>
            <a:ext cx="3642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Integrated Planning Framework</a:t>
            </a:r>
          </a:p>
        </p:txBody>
      </p:sp>
      <p:sp>
        <p:nvSpPr>
          <p:cNvPr id="3" name="Left Brace 2">
            <a:extLst>
              <a:ext uri="{FF2B5EF4-FFF2-40B4-BE49-F238E27FC236}">
                <a16:creationId xmlns:a16="http://schemas.microsoft.com/office/drawing/2014/main" id="{942317CE-A078-449A-A97E-4A80E997CAEB}"/>
              </a:ext>
            </a:extLst>
          </p:cNvPr>
          <p:cNvSpPr/>
          <p:nvPr/>
        </p:nvSpPr>
        <p:spPr>
          <a:xfrm>
            <a:off x="1108503" y="127549"/>
            <a:ext cx="576000" cy="5040000"/>
          </a:xfrm>
          <a:prstGeom prst="leftBrace">
            <a:avLst/>
          </a:prstGeom>
          <a:ln w="28575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Z">
              <a:ln w="76200">
                <a:solidFill>
                  <a:schemeClr val="tx1"/>
                </a:solidFill>
              </a:ln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0D4C453-3F12-4690-8643-5F80E595BD49}"/>
              </a:ext>
            </a:extLst>
          </p:cNvPr>
          <p:cNvSpPr txBox="1"/>
          <p:nvPr/>
        </p:nvSpPr>
        <p:spPr>
          <a:xfrm>
            <a:off x="191344" y="188640"/>
            <a:ext cx="553998" cy="504166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NZ" sz="2400" dirty="0"/>
              <a:t>New Zealand Infrastructure Commission</a:t>
            </a:r>
          </a:p>
        </p:txBody>
      </p:sp>
    </p:spTree>
    <p:extLst>
      <p:ext uri="{BB962C8B-B14F-4D97-AF65-F5344CB8AC3E}">
        <p14:creationId xmlns:p14="http://schemas.microsoft.com/office/powerpoint/2010/main" val="274914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88640"/>
            <a:ext cx="109728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NZ" dirty="0"/>
              <a:t>Independent Commission Required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340768"/>
            <a:ext cx="5384800" cy="4133055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  <a:defRPr/>
            </a:pPr>
            <a:r>
              <a:rPr lang="en-NZ" dirty="0"/>
              <a:t> First principles, evidence based, consultative review of the </a:t>
            </a:r>
            <a:r>
              <a:rPr lang="en-NZ" b="1" dirty="0"/>
              <a:t>planning framework</a:t>
            </a:r>
            <a:r>
              <a:rPr lang="en-NZ" dirty="0"/>
              <a:t> and the </a:t>
            </a:r>
            <a:r>
              <a:rPr lang="en-NZ" b="1" dirty="0"/>
              <a:t>purpose, structure &amp; funding of local government </a:t>
            </a:r>
            <a:br>
              <a:rPr lang="en-NZ" dirty="0"/>
            </a:br>
            <a:endParaRPr lang="en-NZ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1452565"/>
            <a:ext cx="5521233" cy="36488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D2E4586-479C-453B-8D20-B99ECFE06F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62" y="5589131"/>
            <a:ext cx="2321701" cy="868716"/>
          </a:xfrm>
          <a:prstGeom prst="rect">
            <a:avLst/>
          </a:prstGeom>
        </p:spPr>
      </p:pic>
      <p:pic>
        <p:nvPicPr>
          <p:cNvPr id="1026" name="Picture 2" descr="EMA">
            <a:extLst>
              <a:ext uri="{FF2B5EF4-FFF2-40B4-BE49-F238E27FC236}">
                <a16:creationId xmlns:a16="http://schemas.microsoft.com/office/drawing/2014/main" id="{395EA673-E43D-423F-8B4A-26BE05173D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885" y="5662551"/>
            <a:ext cx="1303891" cy="721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6C6E81-2654-41A9-A883-7B2877A0D6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36798" y="5637727"/>
            <a:ext cx="2581275" cy="7715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2B936C5-12A0-4536-A8D0-DE0388D303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0096" y="5558494"/>
            <a:ext cx="2664296" cy="92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5006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4"/>
          <p:cNvSpPr>
            <a:spLocks noGrp="1"/>
          </p:cNvSpPr>
          <p:nvPr>
            <p:ph type="title"/>
          </p:nvPr>
        </p:nvSpPr>
        <p:spPr>
          <a:xfrm>
            <a:off x="1121594" y="2446626"/>
            <a:ext cx="2606080" cy="1143000"/>
          </a:xfrm>
        </p:spPr>
        <p:txBody>
          <a:bodyPr>
            <a:normAutofit fontScale="90000"/>
          </a:bodyPr>
          <a:lstStyle/>
          <a:p>
            <a:pPr algn="l" eaLnBrk="1" hangingPunct="1"/>
            <a:r>
              <a:rPr lang="en-NZ" b="1" dirty="0">
                <a:solidFill>
                  <a:srgbClr val="F68026"/>
                </a:solidFill>
              </a:rPr>
              <a:t>Integrated Planning Funding &amp; Delivery…</a:t>
            </a:r>
            <a:br>
              <a:rPr lang="en-NZ" b="1" dirty="0">
                <a:solidFill>
                  <a:srgbClr val="F68026"/>
                </a:solidFill>
              </a:rPr>
            </a:br>
            <a:r>
              <a:rPr lang="en-NZ" b="1" dirty="0">
                <a:solidFill>
                  <a:srgbClr val="F68026"/>
                </a:solidFill>
              </a:rPr>
              <a:t>From Vision to Reality</a:t>
            </a:r>
          </a:p>
        </p:txBody>
      </p:sp>
      <p:sp>
        <p:nvSpPr>
          <p:cNvPr id="7" name="Isosceles Triangle 6"/>
          <p:cNvSpPr/>
          <p:nvPr/>
        </p:nvSpPr>
        <p:spPr bwMode="auto">
          <a:xfrm>
            <a:off x="3791744" y="714664"/>
            <a:ext cx="5240337" cy="5384800"/>
          </a:xfrm>
          <a:prstGeom prst="triangle">
            <a:avLst/>
          </a:prstGeom>
          <a:solidFill>
            <a:srgbClr val="F68026"/>
          </a:solidFill>
          <a:ln>
            <a:solidFill>
              <a:srgbClr val="F680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NZ">
              <a:solidFill>
                <a:prstClr val="white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 flipV="1">
            <a:off x="4425156" y="4764377"/>
            <a:ext cx="3995738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 bwMode="auto">
          <a:xfrm flipV="1">
            <a:off x="4602956" y="3364202"/>
            <a:ext cx="313213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auto">
          <a:xfrm flipV="1">
            <a:off x="4945856" y="2679989"/>
            <a:ext cx="241141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auto">
          <a:xfrm>
            <a:off x="5593556" y="2006889"/>
            <a:ext cx="1655763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 bwMode="auto">
          <a:xfrm>
            <a:off x="5669756" y="1425864"/>
            <a:ext cx="15716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2800" dirty="0">
                <a:solidFill>
                  <a:prstClr val="white">
                    <a:lumMod val="95000"/>
                  </a:prstClr>
                </a:solidFill>
                <a:latin typeface="Arial Narrow" pitchFamily="34" charset="0"/>
                <a:cs typeface="Arial" charset="0"/>
              </a:rPr>
              <a:t>Vision</a:t>
            </a:r>
          </a:p>
        </p:txBody>
      </p:sp>
      <p:sp>
        <p:nvSpPr>
          <p:cNvPr id="18" name="TextBox 17"/>
          <p:cNvSpPr txBox="1"/>
          <p:nvPr/>
        </p:nvSpPr>
        <p:spPr bwMode="auto">
          <a:xfrm>
            <a:off x="5488781" y="2078327"/>
            <a:ext cx="19335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2800" dirty="0">
                <a:solidFill>
                  <a:prstClr val="white">
                    <a:lumMod val="95000"/>
                  </a:prstClr>
                </a:solidFill>
                <a:latin typeface="Arial Narrow" pitchFamily="34" charset="0"/>
                <a:cs typeface="Arial" charset="0"/>
              </a:rPr>
              <a:t>Outcomes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5290344" y="4162714"/>
            <a:ext cx="24193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2800" dirty="0">
                <a:solidFill>
                  <a:prstClr val="white">
                    <a:lumMod val="95000"/>
                  </a:prstClr>
                </a:solidFill>
                <a:latin typeface="Arial Narrow" pitchFamily="34" charset="0"/>
                <a:cs typeface="Arial" charset="0"/>
              </a:rPr>
              <a:t>Investments</a:t>
            </a:r>
          </a:p>
        </p:txBody>
      </p:sp>
      <p:sp>
        <p:nvSpPr>
          <p:cNvPr id="20" name="TextBox 19"/>
          <p:cNvSpPr txBox="1"/>
          <p:nvPr/>
        </p:nvSpPr>
        <p:spPr bwMode="auto">
          <a:xfrm>
            <a:off x="4963021" y="3474395"/>
            <a:ext cx="288032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2800" dirty="0">
                <a:solidFill>
                  <a:prstClr val="white">
                    <a:lumMod val="95000"/>
                  </a:prstClr>
                </a:solidFill>
                <a:latin typeface="Arial Narrow" pitchFamily="34" charset="0"/>
                <a:cs typeface="Arial" charset="0"/>
              </a:rPr>
              <a:t>Policies and Laws</a:t>
            </a:r>
          </a:p>
        </p:txBody>
      </p:sp>
      <p:sp>
        <p:nvSpPr>
          <p:cNvPr id="21" name="TextBox 20"/>
          <p:cNvSpPr txBox="1"/>
          <p:nvPr/>
        </p:nvSpPr>
        <p:spPr bwMode="auto">
          <a:xfrm>
            <a:off x="5669756" y="4846927"/>
            <a:ext cx="157162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2800" dirty="0">
                <a:solidFill>
                  <a:prstClr val="white">
                    <a:lumMod val="95000"/>
                  </a:prstClr>
                </a:solidFill>
                <a:latin typeface="Arial Narrow" pitchFamily="34" charset="0"/>
                <a:cs typeface="Arial" charset="0"/>
              </a:rPr>
              <a:t>Funding</a:t>
            </a:r>
          </a:p>
        </p:txBody>
      </p:sp>
      <p:sp>
        <p:nvSpPr>
          <p:cNvPr id="29" name="TextBox 28"/>
          <p:cNvSpPr txBox="1"/>
          <p:nvPr/>
        </p:nvSpPr>
        <p:spPr bwMode="auto">
          <a:xfrm>
            <a:off x="5504656" y="2756189"/>
            <a:ext cx="19335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2800" dirty="0">
                <a:solidFill>
                  <a:prstClr val="white">
                    <a:lumMod val="95000"/>
                  </a:prstClr>
                </a:solidFill>
                <a:latin typeface="Arial Narrow" pitchFamily="34" charset="0"/>
                <a:cs typeface="Arial" charset="0"/>
              </a:rPr>
              <a:t>Strategy</a:t>
            </a:r>
          </a:p>
        </p:txBody>
      </p:sp>
      <p:cxnSp>
        <p:nvCxnSpPr>
          <p:cNvPr id="30" name="Straight Connector 29"/>
          <p:cNvCxnSpPr/>
          <p:nvPr/>
        </p:nvCxnSpPr>
        <p:spPr bwMode="auto">
          <a:xfrm flipV="1">
            <a:off x="4755356" y="4080164"/>
            <a:ext cx="331152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 bwMode="auto">
          <a:xfrm flipV="1">
            <a:off x="4080669" y="5480339"/>
            <a:ext cx="4645025" cy="0"/>
          </a:xfrm>
          <a:prstGeom prst="line">
            <a:avLst/>
          </a:prstGeom>
          <a:ln w="381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 bwMode="auto">
          <a:xfrm>
            <a:off x="5645944" y="5554952"/>
            <a:ext cx="1571625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2800" dirty="0">
                <a:solidFill>
                  <a:prstClr val="white">
                    <a:lumMod val="95000"/>
                  </a:prstClr>
                </a:solidFill>
                <a:latin typeface="Arial Narrow" pitchFamily="34" charset="0"/>
                <a:cs typeface="Arial" charset="0"/>
              </a:rPr>
              <a:t>Delivery</a:t>
            </a:r>
          </a:p>
        </p:txBody>
      </p:sp>
      <p:grpSp>
        <p:nvGrpSpPr>
          <p:cNvPr id="2058" name="Group 21"/>
          <p:cNvGrpSpPr>
            <a:grpSpLocks/>
          </p:cNvGrpSpPr>
          <p:nvPr/>
        </p:nvGrpSpPr>
        <p:grpSpPr bwMode="auto">
          <a:xfrm>
            <a:off x="4447381" y="440026"/>
            <a:ext cx="576263" cy="5759450"/>
            <a:chOff x="1454813" y="928300"/>
            <a:chExt cx="575954" cy="5760000"/>
          </a:xfrm>
        </p:grpSpPr>
        <p:sp>
          <p:nvSpPr>
            <p:cNvPr id="6" name="Left-Right Arrow 5"/>
            <p:cNvSpPr/>
            <p:nvPr/>
          </p:nvSpPr>
          <p:spPr>
            <a:xfrm rot="17760000">
              <a:off x="-1137210" y="3520323"/>
              <a:ext cx="5760000" cy="575954"/>
            </a:xfrm>
            <a:prstGeom prst="leftRightArrow">
              <a:avLst/>
            </a:prstGeom>
            <a:noFill/>
            <a:ln>
              <a:solidFill>
                <a:srgbClr val="F680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NZ">
                <a:solidFill>
                  <a:prstClr val="white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17760000">
              <a:off x="-338531" y="3668187"/>
              <a:ext cx="4106904" cy="36913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dirty="0">
                  <a:solidFill>
                    <a:srgbClr val="F68026"/>
                  </a:solidFill>
                  <a:latin typeface="Calibri"/>
                  <a:cs typeface="Arial" charset="0"/>
                </a:rPr>
                <a:t>Approve Align Review and Update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78105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EF18B73-C424-4EDF-B441-27DD55DE3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59834" y="116632"/>
            <a:ext cx="10972800" cy="1143000"/>
          </a:xfrm>
        </p:spPr>
        <p:txBody>
          <a:bodyPr/>
          <a:lstStyle/>
          <a:p>
            <a:r>
              <a:rPr lang="en-NZ" dirty="0"/>
              <a:t>Principal Planning Laws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2BBCA14-DE99-443B-93CF-19898305097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6218" y="6492875"/>
            <a:ext cx="2844800" cy="365125"/>
          </a:xfrm>
        </p:spPr>
        <p:txBody>
          <a:bodyPr/>
          <a:lstStyle/>
          <a:p>
            <a:fld id="{975079B6-3E03-4421-96E3-AAD3D18E2011}" type="datetime1">
              <a:rPr lang="en-NZ" smtClean="0">
                <a:solidFill>
                  <a:prstClr val="black">
                    <a:tint val="75000"/>
                  </a:prstClr>
                </a:solidFill>
              </a:rPr>
              <a:t>24/10/2017</a:t>
            </a:fld>
            <a:endParaRPr lang="en-NZ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2809466-525A-4D8E-A302-1A1B3C7492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57424"/>
            <a:ext cx="2733682" cy="443711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C035362-36D2-47BE-86CC-1CBA7CEEAE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4418" y="1457424"/>
            <a:ext cx="2838576" cy="443711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774D2A1-371C-4077-8A00-D288D9327918}"/>
              </a:ext>
            </a:extLst>
          </p:cNvPr>
          <p:cNvSpPr txBox="1"/>
          <p:nvPr/>
        </p:nvSpPr>
        <p:spPr>
          <a:xfrm>
            <a:off x="3838434" y="596866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2800" dirty="0">
                <a:solidFill>
                  <a:srgbClr val="F68026"/>
                </a:solidFill>
              </a:rPr>
              <a:t>444 Pages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D6863A-0214-4A47-A938-1F396CCD0428}"/>
              </a:ext>
            </a:extLst>
          </p:cNvPr>
          <p:cNvSpPr txBox="1"/>
          <p:nvPr/>
        </p:nvSpPr>
        <p:spPr>
          <a:xfrm>
            <a:off x="743160" y="596866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2800" dirty="0">
                <a:solidFill>
                  <a:srgbClr val="F68026"/>
                </a:solidFill>
              </a:rPr>
              <a:t>776 Pages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427A223-91AD-4A2A-93C2-DD9014541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2770" y="1460961"/>
            <a:ext cx="2677418" cy="443357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187EDC63-3A2F-4896-A269-6BC44CB6B755}"/>
              </a:ext>
            </a:extLst>
          </p:cNvPr>
          <p:cNvSpPr txBox="1"/>
          <p:nvPr/>
        </p:nvSpPr>
        <p:spPr>
          <a:xfrm>
            <a:off x="6862770" y="596866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2800" dirty="0">
                <a:solidFill>
                  <a:srgbClr val="F68026"/>
                </a:solidFill>
              </a:rPr>
              <a:t>138 Pages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5B9F3E7-4E73-40E7-8802-16ED367313CA}"/>
              </a:ext>
            </a:extLst>
          </p:cNvPr>
          <p:cNvSpPr txBox="1"/>
          <p:nvPr/>
        </p:nvSpPr>
        <p:spPr>
          <a:xfrm>
            <a:off x="9768408" y="2367171"/>
            <a:ext cx="2117669" cy="2123658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NZ" sz="4400" b="1" dirty="0">
                <a:solidFill>
                  <a:srgbClr val="F68026"/>
                </a:solidFill>
              </a:rPr>
              <a:t>1,358</a:t>
            </a:r>
          </a:p>
          <a:p>
            <a:pPr algn="ctr"/>
            <a:r>
              <a:rPr lang="en-NZ" sz="4400" b="1" dirty="0">
                <a:solidFill>
                  <a:srgbClr val="F68026"/>
                </a:solidFill>
              </a:rPr>
              <a:t> Pages </a:t>
            </a:r>
            <a:r>
              <a:rPr lang="en-NZ" sz="2800" b="1" dirty="0">
                <a:solidFill>
                  <a:srgbClr val="F68026"/>
                </a:solidFill>
              </a:rPr>
              <a:t>of</a:t>
            </a:r>
            <a:r>
              <a:rPr lang="en-NZ" sz="4400" b="1" dirty="0">
                <a:solidFill>
                  <a:srgbClr val="F68026"/>
                </a:solidFill>
              </a:rPr>
              <a:t> Process!</a:t>
            </a:r>
          </a:p>
        </p:txBody>
      </p:sp>
    </p:spTree>
    <p:extLst>
      <p:ext uri="{BB962C8B-B14F-4D97-AF65-F5344CB8AC3E}">
        <p14:creationId xmlns:p14="http://schemas.microsoft.com/office/powerpoint/2010/main" val="2422958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65" name="Group 232"/>
          <p:cNvGrpSpPr>
            <a:grpSpLocks/>
          </p:cNvGrpSpPr>
          <p:nvPr/>
        </p:nvGrpSpPr>
        <p:grpSpPr bwMode="auto">
          <a:xfrm>
            <a:off x="8297863" y="6029325"/>
            <a:ext cx="3482975" cy="742950"/>
            <a:chOff x="7740650" y="6223002"/>
            <a:chExt cx="4145059" cy="576000"/>
          </a:xfrm>
        </p:grpSpPr>
        <p:sp>
          <p:nvSpPr>
            <p:cNvPr id="6241" name="TextBox 56"/>
            <p:cNvSpPr txBox="1">
              <a:spLocks noChangeArrowheads="1"/>
            </p:cNvSpPr>
            <p:nvPr/>
          </p:nvSpPr>
          <p:spPr bwMode="auto">
            <a:xfrm>
              <a:off x="7740650" y="6223002"/>
              <a:ext cx="4145059" cy="57600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540000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NZ" altLang="en-US" sz="800" dirty="0">
                  <a:solidFill>
                    <a:srgbClr val="000000"/>
                  </a:solidFill>
                </a:rPr>
                <a:t>Strong Statutory Influence (e.g. give effect to; recognise and provide)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NZ" altLang="en-US" sz="800" dirty="0">
                  <a:solidFill>
                    <a:srgbClr val="000000"/>
                  </a:solidFill>
                </a:rPr>
                <a:t>Medium Statutory Influence (e.g. be consistent with)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NZ" altLang="en-US" sz="800" dirty="0">
                  <a:solidFill>
                    <a:srgbClr val="000000"/>
                  </a:solidFill>
                </a:rPr>
                <a:t>Hearing and consultation processes</a:t>
              </a: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NZ" altLang="en-US" sz="800" dirty="0">
                  <a:solidFill>
                    <a:srgbClr val="000000"/>
                  </a:solidFill>
                </a:rPr>
                <a:t>Weak level of statutory influence</a:t>
              </a:r>
              <a:br>
                <a:rPr lang="en-NZ" altLang="en-US" sz="800" dirty="0">
                  <a:solidFill>
                    <a:srgbClr val="000000"/>
                  </a:solidFill>
                </a:rPr>
              </a:br>
              <a:r>
                <a:rPr lang="en-NZ" altLang="en-US" sz="800" dirty="0">
                  <a:solidFill>
                    <a:srgbClr val="000000"/>
                  </a:solidFill>
                </a:rPr>
                <a:t>(e.g. have regard to; take into account; be informed by)</a:t>
              </a:r>
            </a:p>
          </p:txBody>
        </p:sp>
        <p:cxnSp>
          <p:nvCxnSpPr>
            <p:cNvPr id="172" name="Straight Arrow Connector 171"/>
            <p:cNvCxnSpPr/>
            <p:nvPr/>
          </p:nvCxnSpPr>
          <p:spPr>
            <a:xfrm>
              <a:off x="7857785" y="6315735"/>
              <a:ext cx="35329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Arrow Connector 172"/>
            <p:cNvCxnSpPr/>
            <p:nvPr/>
          </p:nvCxnSpPr>
          <p:spPr>
            <a:xfrm>
              <a:off x="7857785" y="6411361"/>
              <a:ext cx="353293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Straight Arrow Connector 173"/>
            <p:cNvCxnSpPr/>
            <p:nvPr/>
          </p:nvCxnSpPr>
          <p:spPr>
            <a:xfrm>
              <a:off x="7857785" y="6507915"/>
              <a:ext cx="353293" cy="0"/>
            </a:xfrm>
            <a:prstGeom prst="straightConnector1">
              <a:avLst/>
            </a:prstGeom>
            <a:ln>
              <a:solidFill>
                <a:schemeClr val="accent2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4" name="Rectangle 163"/>
          <p:cNvSpPr/>
          <p:nvPr/>
        </p:nvSpPr>
        <p:spPr bwMode="auto">
          <a:xfrm>
            <a:off x="4002088" y="5667375"/>
            <a:ext cx="1527175" cy="6048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NZ" sz="1200" b="1" dirty="0">
                <a:solidFill>
                  <a:prstClr val="black"/>
                </a:solidFill>
              </a:rPr>
              <a:t>PUBLIC INFRASTRUCTURE</a:t>
            </a:r>
            <a:br>
              <a:rPr lang="en-NZ" sz="1200" b="1" dirty="0">
                <a:solidFill>
                  <a:prstClr val="black"/>
                </a:solidFill>
              </a:rPr>
            </a:br>
            <a:r>
              <a:rPr lang="en-NZ" sz="1200" b="1" dirty="0">
                <a:solidFill>
                  <a:prstClr val="black"/>
                </a:solidFill>
              </a:rPr>
              <a:t>PROJECT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3694115" y="79128"/>
            <a:ext cx="3811586" cy="5734297"/>
            <a:chOff x="3694115" y="79128"/>
            <a:chExt cx="3811586" cy="5734297"/>
          </a:xfrm>
        </p:grpSpPr>
        <p:cxnSp>
          <p:nvCxnSpPr>
            <p:cNvPr id="285" name="Elbow Connector 284"/>
            <p:cNvCxnSpPr/>
            <p:nvPr/>
          </p:nvCxnSpPr>
          <p:spPr>
            <a:xfrm rot="5400000">
              <a:off x="6064250" y="5165725"/>
              <a:ext cx="107950" cy="1187450"/>
            </a:xfrm>
            <a:prstGeom prst="bentConnector2">
              <a:avLst/>
            </a:prstGeom>
            <a:ln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" name="Group 5"/>
            <p:cNvGrpSpPr/>
            <p:nvPr/>
          </p:nvGrpSpPr>
          <p:grpSpPr>
            <a:xfrm>
              <a:off x="3694115" y="79128"/>
              <a:ext cx="3811586" cy="5626348"/>
              <a:chOff x="3694115" y="79128"/>
              <a:chExt cx="3811586" cy="5626348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3694115" y="79128"/>
                <a:ext cx="3811586" cy="5626348"/>
                <a:chOff x="3694115" y="79128"/>
                <a:chExt cx="3811586" cy="5626348"/>
              </a:xfrm>
            </p:grpSpPr>
            <p:cxnSp>
              <p:nvCxnSpPr>
                <p:cNvPr id="237" name="Straight Arrow Connector 236"/>
                <p:cNvCxnSpPr/>
                <p:nvPr/>
              </p:nvCxnSpPr>
              <p:spPr>
                <a:xfrm>
                  <a:off x="6651625" y="1719263"/>
                  <a:ext cx="0" cy="536575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6167" name="Group 231"/>
                <p:cNvGrpSpPr>
                  <a:grpSpLocks/>
                </p:cNvGrpSpPr>
                <p:nvPr/>
              </p:nvGrpSpPr>
              <p:grpSpPr bwMode="auto">
                <a:xfrm>
                  <a:off x="3694115" y="79128"/>
                  <a:ext cx="3811586" cy="5626348"/>
                  <a:chOff x="4186739" y="360643"/>
                  <a:chExt cx="3811180" cy="5625692"/>
                </a:xfrm>
              </p:grpSpPr>
              <p:sp>
                <p:nvSpPr>
                  <p:cNvPr id="4" name="Rectangle 3"/>
                  <p:cNvSpPr/>
                  <p:nvPr/>
                </p:nvSpPr>
                <p:spPr>
                  <a:xfrm>
                    <a:off x="5621686" y="360643"/>
                    <a:ext cx="812713" cy="414290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NZ" dirty="0">
                        <a:solidFill>
                          <a:prstClr val="black"/>
                        </a:solidFill>
                      </a:rPr>
                      <a:t>LGA</a:t>
                    </a:r>
                  </a:p>
                </p:txBody>
              </p:sp>
              <p:sp>
                <p:nvSpPr>
                  <p:cNvPr id="181" name="Rectangle 180"/>
                  <p:cNvSpPr/>
                  <p:nvPr/>
                </p:nvSpPr>
                <p:spPr>
                  <a:xfrm>
                    <a:off x="6426461" y="2537100"/>
                    <a:ext cx="1474631" cy="1214296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36000" tIns="36000" rIns="36000" bIns="3600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NZ" sz="800" b="1" dirty="0">
                        <a:solidFill>
                          <a:prstClr val="black"/>
                        </a:solidFill>
                      </a:rPr>
                      <a:t>Long Term Plan</a:t>
                    </a:r>
                    <a:endParaRPr lang="en-NZ" sz="800" dirty="0">
                      <a:solidFill>
                        <a:prstClr val="black"/>
                      </a:solidFill>
                    </a:endParaRPr>
                  </a:p>
                  <a:p>
                    <a:pPr marL="360363" indent="-85725" fontAlgn="auto"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NZ" sz="800" dirty="0">
                        <a:solidFill>
                          <a:prstClr val="black"/>
                        </a:solidFill>
                      </a:rPr>
                      <a:t>Prepared by Councils every three years</a:t>
                    </a:r>
                  </a:p>
                  <a:p>
                    <a:pPr marL="360363" indent="-85725" fontAlgn="auto"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NZ" sz="800" dirty="0">
                        <a:solidFill>
                          <a:prstClr val="black"/>
                        </a:solidFill>
                      </a:rPr>
                      <a:t>Describes activities &amp; community outcomes for 10+ financial years</a:t>
                    </a:r>
                  </a:p>
                  <a:p>
                    <a:pPr marL="360363" indent="-85725" fontAlgn="auto"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NZ" sz="800" dirty="0">
                        <a:solidFill>
                          <a:prstClr val="black"/>
                        </a:solidFill>
                      </a:rPr>
                      <a:t>Includes 10 year financial projection</a:t>
                    </a:r>
                  </a:p>
                </p:txBody>
              </p:sp>
              <p:sp>
                <p:nvSpPr>
                  <p:cNvPr id="186" name="Rectangle 185"/>
                  <p:cNvSpPr/>
                  <p:nvPr/>
                </p:nvSpPr>
                <p:spPr>
                  <a:xfrm>
                    <a:off x="6426461" y="4224415"/>
                    <a:ext cx="1525426" cy="1144455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36000" tIns="36000" rIns="36000" bIns="3600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NZ" sz="800" b="1" dirty="0">
                        <a:solidFill>
                          <a:prstClr val="black"/>
                        </a:solidFill>
                      </a:rPr>
                      <a:t>Annual Plan</a:t>
                    </a:r>
                    <a:endParaRPr lang="en-NZ" sz="800" dirty="0">
                      <a:solidFill>
                        <a:prstClr val="black"/>
                      </a:solidFill>
                    </a:endParaRPr>
                  </a:p>
                  <a:p>
                    <a:pPr marL="360363" indent="-85725" fontAlgn="auto"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NZ" sz="800" dirty="0">
                        <a:solidFill>
                          <a:prstClr val="black"/>
                        </a:solidFill>
                      </a:rPr>
                      <a:t>Prepared by Councils annually</a:t>
                    </a:r>
                  </a:p>
                  <a:p>
                    <a:pPr marL="360363" indent="-85725" fontAlgn="auto"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NZ" sz="800" dirty="0">
                        <a:solidFill>
                          <a:prstClr val="black"/>
                        </a:solidFill>
                      </a:rPr>
                      <a:t>Annual budget &amp; Funding Impact Statement</a:t>
                    </a:r>
                  </a:p>
                  <a:p>
                    <a:pPr marL="360363" indent="-85725" fontAlgn="auto"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NZ" sz="800" dirty="0">
                        <a:solidFill>
                          <a:prstClr val="black"/>
                        </a:solidFill>
                      </a:rPr>
                      <a:t>Must support the LTP and explain variances</a:t>
                    </a:r>
                  </a:p>
                </p:txBody>
              </p:sp>
              <p:sp>
                <p:nvSpPr>
                  <p:cNvPr id="192" name="Rectangle 191"/>
                  <p:cNvSpPr/>
                  <p:nvPr/>
                </p:nvSpPr>
                <p:spPr>
                  <a:xfrm>
                    <a:off x="4655000" y="3349805"/>
                    <a:ext cx="1439710" cy="720641"/>
                  </a:xfrm>
                  <a:prstGeom prst="rect">
                    <a:avLst/>
                  </a:prstGeom>
                  <a:noFill/>
                  <a:ln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36000" tIns="36000" rIns="36000" bIns="3600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NZ" sz="800" b="1" dirty="0">
                        <a:solidFill>
                          <a:srgbClr val="00B0F0"/>
                        </a:solidFill>
                      </a:rPr>
                      <a:t>Auckland Council </a:t>
                    </a:r>
                    <a:br>
                      <a:rPr lang="en-NZ" sz="800" b="1" dirty="0">
                        <a:solidFill>
                          <a:srgbClr val="00B0F0"/>
                        </a:solidFill>
                      </a:rPr>
                    </a:br>
                    <a:r>
                      <a:rPr lang="en-NZ" sz="800" b="1" dirty="0">
                        <a:solidFill>
                          <a:srgbClr val="00B0F0"/>
                        </a:solidFill>
                      </a:rPr>
                      <a:t>Local Board Plans</a:t>
                    </a:r>
                    <a:endParaRPr lang="en-NZ" sz="800" dirty="0">
                      <a:solidFill>
                        <a:srgbClr val="00B0F0"/>
                      </a:solidFill>
                    </a:endParaRPr>
                  </a:p>
                  <a:p>
                    <a:pPr marL="360363" indent="-85725" fontAlgn="auto"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NZ" sz="800" dirty="0">
                        <a:solidFill>
                          <a:srgbClr val="00B0F0"/>
                        </a:solidFill>
                      </a:rPr>
                      <a:t>Describes activities &amp; community outcomes for next 3 years</a:t>
                    </a:r>
                  </a:p>
                </p:txBody>
              </p:sp>
              <p:sp>
                <p:nvSpPr>
                  <p:cNvPr id="194" name="Rectangle 193"/>
                  <p:cNvSpPr/>
                  <p:nvPr/>
                </p:nvSpPr>
                <p:spPr>
                  <a:xfrm>
                    <a:off x="4655000" y="4873628"/>
                    <a:ext cx="1439710" cy="719053"/>
                  </a:xfrm>
                  <a:prstGeom prst="rect">
                    <a:avLst/>
                  </a:prstGeom>
                  <a:noFill/>
                  <a:ln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36000" tIns="36000" rIns="36000" bIns="3600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NZ" sz="800" b="1" dirty="0">
                        <a:solidFill>
                          <a:srgbClr val="00B0F0"/>
                        </a:solidFill>
                      </a:rPr>
                      <a:t>Auckland Council </a:t>
                    </a:r>
                    <a:br>
                      <a:rPr lang="en-NZ" sz="800" b="1" dirty="0">
                        <a:solidFill>
                          <a:srgbClr val="00B0F0"/>
                        </a:solidFill>
                      </a:rPr>
                    </a:br>
                    <a:r>
                      <a:rPr lang="en-NZ" sz="800" b="1" dirty="0">
                        <a:solidFill>
                          <a:srgbClr val="00B0F0"/>
                        </a:solidFill>
                      </a:rPr>
                      <a:t>Local Board Agreements</a:t>
                    </a:r>
                    <a:endParaRPr lang="en-NZ" sz="800" dirty="0">
                      <a:solidFill>
                        <a:srgbClr val="00B0F0"/>
                      </a:solidFill>
                    </a:endParaRPr>
                  </a:p>
                  <a:p>
                    <a:pPr marL="360363" indent="-85725" fontAlgn="auto"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NZ" sz="800" dirty="0">
                        <a:solidFill>
                          <a:srgbClr val="00B0F0"/>
                        </a:solidFill>
                      </a:rPr>
                      <a:t>Budget &amp; Funding for each financial year</a:t>
                    </a:r>
                  </a:p>
                </p:txBody>
              </p:sp>
              <p:grpSp>
                <p:nvGrpSpPr>
                  <p:cNvPr id="6226" name="Group 195"/>
                  <p:cNvGrpSpPr>
                    <a:grpSpLocks/>
                  </p:cNvGrpSpPr>
                  <p:nvPr/>
                </p:nvGrpSpPr>
                <p:grpSpPr bwMode="auto">
                  <a:xfrm>
                    <a:off x="4661713" y="2829871"/>
                    <a:ext cx="1763018" cy="392117"/>
                    <a:chOff x="5513997" y="4047171"/>
                    <a:chExt cx="767700" cy="392117"/>
                  </a:xfrm>
                </p:grpSpPr>
                <p:sp>
                  <p:nvSpPr>
                    <p:cNvPr id="197" name="Rectangle 196"/>
                    <p:cNvSpPr/>
                    <p:nvPr/>
                  </p:nvSpPr>
                  <p:spPr>
                    <a:xfrm>
                      <a:off x="5513839" y="4046466"/>
                      <a:ext cx="615166" cy="392066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accent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tIns="0" rIns="0" bIns="0"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NZ" sz="800" dirty="0">
                          <a:solidFill>
                            <a:srgbClr val="ED7D31"/>
                          </a:solidFill>
                        </a:rPr>
                        <a:t>Separate Public Consultation</a:t>
                      </a:r>
                      <a:br>
                        <a:rPr lang="en-NZ" sz="800" dirty="0">
                          <a:solidFill>
                            <a:srgbClr val="ED7D31"/>
                          </a:solidFill>
                        </a:rPr>
                      </a:br>
                      <a:r>
                        <a:rPr lang="en-NZ" sz="800" dirty="0">
                          <a:solidFill>
                            <a:srgbClr val="ED7D31"/>
                          </a:solidFill>
                        </a:rPr>
                        <a:t> for each plan</a:t>
                      </a:r>
                    </a:p>
                  </p:txBody>
                </p:sp>
                <p:cxnSp>
                  <p:nvCxnSpPr>
                    <p:cNvPr id="198" name="Straight Arrow Connector 197"/>
                    <p:cNvCxnSpPr>
                      <a:stCxn id="197" idx="3"/>
                    </p:cNvCxnSpPr>
                    <p:nvPr/>
                  </p:nvCxnSpPr>
                  <p:spPr>
                    <a:xfrm>
                      <a:off x="6129004" y="4243293"/>
                      <a:ext cx="152755" cy="0"/>
                    </a:xfrm>
                    <a:prstGeom prst="straightConnector1">
                      <a:avLst/>
                    </a:prstGeom>
                    <a:ln>
                      <a:solidFill>
                        <a:schemeClr val="accent2"/>
                      </a:solidFill>
                      <a:prstDash val="dash"/>
                      <a:headEnd type="non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99" name="Straight Arrow Connector 198"/>
                  <p:cNvCxnSpPr/>
                  <p:nvPr/>
                </p:nvCxnSpPr>
                <p:spPr>
                  <a:xfrm>
                    <a:off x="6091535" y="5235535"/>
                    <a:ext cx="323816" cy="0"/>
                  </a:xfrm>
                  <a:prstGeom prst="straightConnector1">
                    <a:avLst/>
                  </a:prstGeom>
                  <a:ln>
                    <a:solidFill>
                      <a:srgbClr val="00B0F0"/>
                    </a:solidFill>
                    <a:prstDash val="solid"/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0" name="Straight Arrow Connector 199"/>
                  <p:cNvCxnSpPr/>
                  <p:nvPr/>
                </p:nvCxnSpPr>
                <p:spPr>
                  <a:xfrm>
                    <a:off x="6093122" y="3656156"/>
                    <a:ext cx="323816" cy="0"/>
                  </a:xfrm>
                  <a:prstGeom prst="straightConnector1">
                    <a:avLst/>
                  </a:prstGeom>
                  <a:ln>
                    <a:solidFill>
                      <a:srgbClr val="00B0F0"/>
                    </a:solidFill>
                    <a:prstDash val="dash"/>
                    <a:headEnd type="none" w="med" len="med"/>
                    <a:tailEnd type="triangle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1" name="Rectangle 200"/>
                  <p:cNvSpPr/>
                  <p:nvPr/>
                </p:nvSpPr>
                <p:spPr>
                  <a:xfrm>
                    <a:off x="6424875" y="5535538"/>
                    <a:ext cx="1527012" cy="450797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36000" tIns="36000" rIns="36000" bIns="3600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NZ" sz="800" b="1" dirty="0">
                        <a:solidFill>
                          <a:prstClr val="black"/>
                        </a:solidFill>
                      </a:rPr>
                      <a:t>Activity / Project Funding</a:t>
                    </a:r>
                  </a:p>
                </p:txBody>
              </p:sp>
              <p:grpSp>
                <p:nvGrpSpPr>
                  <p:cNvPr id="6230" name="Group 205"/>
                  <p:cNvGrpSpPr>
                    <a:grpSpLocks/>
                  </p:cNvGrpSpPr>
                  <p:nvPr/>
                </p:nvGrpSpPr>
                <p:grpSpPr bwMode="auto">
                  <a:xfrm>
                    <a:off x="4670809" y="4279738"/>
                    <a:ext cx="1763018" cy="392117"/>
                    <a:chOff x="5513997" y="4047171"/>
                    <a:chExt cx="767700" cy="392117"/>
                  </a:xfrm>
                </p:grpSpPr>
                <p:sp>
                  <p:nvSpPr>
                    <p:cNvPr id="207" name="Rectangle 206"/>
                    <p:cNvSpPr/>
                    <p:nvPr/>
                  </p:nvSpPr>
                  <p:spPr>
                    <a:xfrm>
                      <a:off x="5514025" y="4047405"/>
                      <a:ext cx="615166" cy="392066"/>
                    </a:xfrm>
                    <a:prstGeom prst="rect">
                      <a:avLst/>
                    </a:prstGeom>
                    <a:noFill/>
                    <a:ln>
                      <a:solidFill>
                        <a:schemeClr val="accent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lIns="0" tIns="0" rIns="0" bIns="0" anchor="ctr"/>
                    <a:lstStyle/>
                    <a:p>
                      <a:pPr algn="ctr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NZ" sz="800" dirty="0">
                          <a:solidFill>
                            <a:srgbClr val="ED7D31"/>
                          </a:solidFill>
                        </a:rPr>
                        <a:t>Separate Public Consultation</a:t>
                      </a:r>
                      <a:br>
                        <a:rPr lang="en-NZ" sz="800" dirty="0">
                          <a:solidFill>
                            <a:srgbClr val="ED7D31"/>
                          </a:solidFill>
                        </a:rPr>
                      </a:br>
                      <a:r>
                        <a:rPr lang="en-NZ" sz="800" dirty="0">
                          <a:solidFill>
                            <a:srgbClr val="ED7D31"/>
                          </a:solidFill>
                        </a:rPr>
                        <a:t> for each plan</a:t>
                      </a:r>
                    </a:p>
                  </p:txBody>
                </p:sp>
                <p:cxnSp>
                  <p:nvCxnSpPr>
                    <p:cNvPr id="208" name="Straight Arrow Connector 207"/>
                    <p:cNvCxnSpPr>
                      <a:stCxn id="207" idx="3"/>
                    </p:cNvCxnSpPr>
                    <p:nvPr/>
                  </p:nvCxnSpPr>
                  <p:spPr>
                    <a:xfrm>
                      <a:off x="6129191" y="4244232"/>
                      <a:ext cx="152755" cy="0"/>
                    </a:xfrm>
                    <a:prstGeom prst="straightConnector1">
                      <a:avLst/>
                    </a:prstGeom>
                    <a:ln>
                      <a:solidFill>
                        <a:schemeClr val="accent2"/>
                      </a:solidFill>
                      <a:prstDash val="dash"/>
                      <a:headEnd type="none" w="med" len="med"/>
                      <a:tailEnd type="triangle" w="med" len="med"/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sp>
                <p:nvSpPr>
                  <p:cNvPr id="213" name="Rectangle 212"/>
                  <p:cNvSpPr/>
                  <p:nvPr/>
                </p:nvSpPr>
                <p:spPr>
                  <a:xfrm>
                    <a:off x="4674048" y="2159319"/>
                    <a:ext cx="1412725" cy="536512"/>
                  </a:xfrm>
                  <a:prstGeom prst="rect">
                    <a:avLst/>
                  </a:prstGeom>
                  <a:noFill/>
                  <a:ln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tIns="0" rIns="0" bIns="0" anchor="ctr"/>
                  <a:lstStyle/>
                  <a:p>
                    <a:pPr algn="ctr"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r>
                      <a:rPr lang="en-NZ" sz="800" b="1" dirty="0">
                        <a:solidFill>
                          <a:srgbClr val="00B0F0"/>
                        </a:solidFill>
                      </a:rPr>
                      <a:t>Auckland Spatial Plan</a:t>
                    </a:r>
                  </a:p>
                  <a:p>
                    <a:pPr marL="266700" indent="-90488" algn="ctr" fontAlgn="auto">
                      <a:spcBef>
                        <a:spcPts val="0"/>
                      </a:spcBef>
                      <a:spcAft>
                        <a:spcPts val="0"/>
                      </a:spcAft>
                      <a:buFont typeface="Arial" panose="020B0604020202020204" pitchFamily="34" charset="0"/>
                      <a:buChar char="•"/>
                      <a:defRPr/>
                    </a:pPr>
                    <a:r>
                      <a:rPr lang="en-NZ" sz="800" dirty="0">
                        <a:solidFill>
                          <a:srgbClr val="00B0F0"/>
                        </a:solidFill>
                      </a:rPr>
                      <a:t>Long term 20-30 year growth strategy</a:t>
                    </a:r>
                  </a:p>
                </p:txBody>
              </p:sp>
              <p:cxnSp>
                <p:nvCxnSpPr>
                  <p:cNvPr id="216" name="Elbow Connector 215"/>
                  <p:cNvCxnSpPr>
                    <a:stCxn id="213" idx="2"/>
                  </p:cNvCxnSpPr>
                  <p:nvPr/>
                </p:nvCxnSpPr>
                <p:spPr>
                  <a:xfrm rot="16200000" flipH="1">
                    <a:off x="5860579" y="2215663"/>
                    <a:ext cx="74603" cy="1034940"/>
                  </a:xfrm>
                  <a:prstGeom prst="bentConnector2">
                    <a:avLst/>
                  </a:prstGeom>
                  <a:ln>
                    <a:solidFill>
                      <a:srgbClr val="00B0F0"/>
                    </a:solidFill>
                    <a:prstDash val="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9" name="Straight Arrow Connector 218"/>
                  <p:cNvCxnSpPr/>
                  <p:nvPr/>
                </p:nvCxnSpPr>
                <p:spPr>
                  <a:xfrm rot="180000">
                    <a:off x="5367712" y="3221232"/>
                    <a:ext cx="9524" cy="131748"/>
                  </a:xfrm>
                  <a:prstGeom prst="straightConnector1">
                    <a:avLst/>
                  </a:prstGeom>
                  <a:ln>
                    <a:solidFill>
                      <a:schemeClr val="accent2"/>
                    </a:solidFill>
                    <a:prstDash val="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2" name="Straight Arrow Connector 221"/>
                  <p:cNvCxnSpPr>
                    <a:stCxn id="207" idx="2"/>
                    <a:endCxn id="194" idx="0"/>
                  </p:cNvCxnSpPr>
                  <p:nvPr/>
                </p:nvCxnSpPr>
                <p:spPr>
                  <a:xfrm flipH="1">
                    <a:off x="5375648" y="4672038"/>
                    <a:ext cx="1588" cy="201590"/>
                  </a:xfrm>
                  <a:prstGeom prst="straightConnector1">
                    <a:avLst/>
                  </a:prstGeom>
                  <a:ln>
                    <a:solidFill>
                      <a:schemeClr val="accent2"/>
                    </a:solidFill>
                    <a:prstDash val="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9" name="Straight Arrow Connector 228"/>
                  <p:cNvCxnSpPr/>
                  <p:nvPr/>
                </p:nvCxnSpPr>
                <p:spPr>
                  <a:xfrm rot="-10620000">
                    <a:off x="4962942" y="2702181"/>
                    <a:ext cx="9524" cy="131747"/>
                  </a:xfrm>
                  <a:prstGeom prst="straightConnector1">
                    <a:avLst/>
                  </a:prstGeom>
                  <a:ln>
                    <a:solidFill>
                      <a:schemeClr val="accent2"/>
                    </a:solidFill>
                    <a:prstDash val="dash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236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86739" y="905340"/>
                    <a:ext cx="3811180" cy="1173025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lIns="72000" tIns="72000" rIns="72000" bIns="72000" anchor="ctr"/>
                  <a:lstStyle>
                    <a:lvl1pPr>
                      <a:lnSpc>
                        <a:spcPct val="90000"/>
                      </a:lnSpc>
                      <a:spcBef>
                        <a:spcPts val="1000"/>
                      </a:spcBef>
                      <a:buFont typeface="Arial" panose="020B0604020202020204" pitchFamily="34" charset="0"/>
                      <a:buChar char="•"/>
                      <a:defRPr sz="28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1pPr>
                    <a:lvl2pPr marL="742950" indent="-28575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4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2pPr>
                    <a:lvl3pPr marL="11430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 sz="2000"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3pPr>
                    <a:lvl4pPr marL="16002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4pPr>
                    <a:lvl5pPr marL="2057400" indent="-228600">
                      <a:lnSpc>
                        <a:spcPct val="90000"/>
                      </a:lnSpc>
                      <a:spcBef>
                        <a:spcPts val="500"/>
                      </a:spcBef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5pPr>
                    <a:lvl6pPr marL="25146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6pPr>
                    <a:lvl7pPr marL="29718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7pPr>
                    <a:lvl8pPr marL="34290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8pPr>
                    <a:lvl9pPr marL="3886200" indent="-228600" eaLnBrk="0" fontAlgn="base" hangingPunct="0">
                      <a:lnSpc>
                        <a:spcPct val="90000"/>
                      </a:lnSpc>
                      <a:spcBef>
                        <a:spcPts val="50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buChar char="•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</a:defRPr>
                    </a:lvl9pPr>
                  </a:lstStyle>
                  <a:p>
                    <a:pPr algn="ctr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NZ" altLang="en-US" sz="1200" dirty="0">
                        <a:solidFill>
                          <a:srgbClr val="000000"/>
                        </a:solidFill>
                      </a:rPr>
                      <a:t>PURPOSE:</a:t>
                    </a:r>
                    <a:br>
                      <a:rPr lang="en-NZ" altLang="en-US" sz="1200" dirty="0">
                        <a:solidFill>
                          <a:srgbClr val="000000"/>
                        </a:solidFill>
                      </a:rPr>
                    </a:br>
                    <a:r>
                      <a:rPr lang="en-NZ" altLang="en-US" sz="1200" dirty="0">
                        <a:solidFill>
                          <a:srgbClr val="000000"/>
                        </a:solidFill>
                      </a:rPr>
                      <a:t>Democratic local decision-making</a:t>
                    </a:r>
                    <a:br>
                      <a:rPr lang="en-NZ" altLang="en-US" sz="1200" dirty="0">
                        <a:solidFill>
                          <a:srgbClr val="000000"/>
                        </a:solidFill>
                      </a:rPr>
                    </a:br>
                    <a:endParaRPr lang="en-NZ" altLang="en-US" sz="1200" dirty="0">
                      <a:solidFill>
                        <a:srgbClr val="000000"/>
                      </a:solidFill>
                    </a:endParaRPr>
                  </a:p>
                  <a:p>
                    <a:pPr algn="ctr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NZ" altLang="en-US" sz="1200" dirty="0">
                        <a:solidFill>
                          <a:srgbClr val="000000"/>
                        </a:solidFill>
                      </a:rPr>
                      <a:t>To provide good-quality local infrastructure and services</a:t>
                    </a:r>
                    <a:br>
                      <a:rPr lang="en-NZ" altLang="en-US" sz="1200" dirty="0">
                        <a:solidFill>
                          <a:srgbClr val="000000"/>
                        </a:solidFill>
                      </a:rPr>
                    </a:br>
                    <a:endParaRPr lang="en-NZ" altLang="en-US" sz="1200" dirty="0">
                      <a:solidFill>
                        <a:srgbClr val="000000"/>
                      </a:solidFill>
                    </a:endParaRPr>
                  </a:p>
                  <a:p>
                    <a:pPr algn="ctr">
                      <a:lnSpc>
                        <a:spcPct val="100000"/>
                      </a:lnSpc>
                      <a:spcBef>
                        <a:spcPct val="0"/>
                      </a:spcBef>
                      <a:buFontTx/>
                      <a:buNone/>
                    </a:pPr>
                    <a:r>
                      <a:rPr lang="en-NZ" altLang="en-US" sz="1200" dirty="0">
                        <a:solidFill>
                          <a:srgbClr val="000000"/>
                        </a:solidFill>
                      </a:rPr>
                      <a:t>Cost effective regulation</a:t>
                    </a:r>
                  </a:p>
                </p:txBody>
              </p:sp>
            </p:grpSp>
            <p:cxnSp>
              <p:nvCxnSpPr>
                <p:cNvPr id="240" name="Straight Arrow Connector 239"/>
                <p:cNvCxnSpPr/>
                <p:nvPr/>
              </p:nvCxnSpPr>
              <p:spPr>
                <a:xfrm>
                  <a:off x="6683375" y="3465513"/>
                  <a:ext cx="0" cy="466725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Straight Arrow Connector 240"/>
                <p:cNvCxnSpPr/>
                <p:nvPr/>
              </p:nvCxnSpPr>
              <p:spPr>
                <a:xfrm>
                  <a:off x="6702425" y="5084763"/>
                  <a:ext cx="0" cy="179387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Straight Arrow Connector 117"/>
                <p:cNvCxnSpPr/>
                <p:nvPr/>
              </p:nvCxnSpPr>
              <p:spPr>
                <a:xfrm>
                  <a:off x="5521355" y="476250"/>
                  <a:ext cx="0" cy="147638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prstDash val="solid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Elbow Connector 64"/>
                <p:cNvCxnSpPr>
                  <a:stCxn id="213" idx="1"/>
                  <a:endCxn id="194" idx="1"/>
                </p:cNvCxnSpPr>
                <p:nvPr/>
              </p:nvCxnSpPr>
              <p:spPr>
                <a:xfrm rot="10800000" flipV="1">
                  <a:off x="4162425" y="2146300"/>
                  <a:ext cx="19050" cy="2806700"/>
                </a:xfrm>
                <a:prstGeom prst="bentConnector3">
                  <a:avLst>
                    <a:gd name="adj1" fmla="val 850000"/>
                  </a:avLst>
                </a:prstGeom>
                <a:ln>
                  <a:solidFill>
                    <a:srgbClr val="00B0F0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95" name="Straight Arrow Connector 194"/>
              <p:cNvCxnSpPr/>
              <p:nvPr/>
            </p:nvCxnSpPr>
            <p:spPr bwMode="auto">
              <a:xfrm>
                <a:off x="4029075" y="3413125"/>
                <a:ext cx="144463" cy="0"/>
              </a:xfrm>
              <a:prstGeom prst="straightConnector1">
                <a:avLst/>
              </a:prstGeom>
              <a:ln>
                <a:solidFill>
                  <a:srgbClr val="00B0F0"/>
                </a:solidFill>
                <a:prstDash val="dash"/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207" name="TextBox 73"/>
          <p:cNvSpPr txBox="1">
            <a:spLocks noChangeArrowheads="1"/>
          </p:cNvSpPr>
          <p:nvPr/>
        </p:nvSpPr>
        <p:spPr bwMode="auto">
          <a:xfrm>
            <a:off x="11349038" y="5751513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NZ" altLang="en-US" sz="1400" dirty="0">
                <a:solidFill>
                  <a:srgbClr val="000000"/>
                </a:solidFill>
              </a:rPr>
              <a:t>KEY</a:t>
            </a:r>
          </a:p>
        </p:txBody>
      </p:sp>
      <p:cxnSp>
        <p:nvCxnSpPr>
          <p:cNvPr id="202" name="Straight Arrow Connector 201"/>
          <p:cNvCxnSpPr/>
          <p:nvPr/>
        </p:nvCxnSpPr>
        <p:spPr>
          <a:xfrm>
            <a:off x="8397875" y="6522293"/>
            <a:ext cx="295275" cy="0"/>
          </a:xfrm>
          <a:prstGeom prst="straightConnector1">
            <a:avLst/>
          </a:prstGeom>
          <a:ln>
            <a:solidFill>
              <a:srgbClr val="00B0F0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Group 7"/>
          <p:cNvGrpSpPr/>
          <p:nvPr/>
        </p:nvGrpSpPr>
        <p:grpSpPr>
          <a:xfrm>
            <a:off x="5530850" y="82550"/>
            <a:ext cx="6249988" cy="5840413"/>
            <a:chOff x="5530850" y="82550"/>
            <a:chExt cx="6249988" cy="5840413"/>
          </a:xfrm>
        </p:grpSpPr>
        <p:sp>
          <p:nvSpPr>
            <p:cNvPr id="5" name="Rectangle 4"/>
            <p:cNvSpPr/>
            <p:nvPr/>
          </p:nvSpPr>
          <p:spPr>
            <a:xfrm>
              <a:off x="10113963" y="82550"/>
              <a:ext cx="812800" cy="415925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dirty="0">
                  <a:solidFill>
                    <a:prstClr val="black"/>
                  </a:solidFill>
                </a:rPr>
                <a:t>LTMA</a:t>
              </a:r>
            </a:p>
          </p:txBody>
        </p:sp>
        <p:sp>
          <p:nvSpPr>
            <p:cNvPr id="6151" name="Rectangle 6"/>
            <p:cNvSpPr>
              <a:spLocks noChangeArrowheads="1"/>
            </p:cNvSpPr>
            <p:nvPr/>
          </p:nvSpPr>
          <p:spPr bwMode="auto">
            <a:xfrm>
              <a:off x="9259888" y="646113"/>
              <a:ext cx="2520950" cy="10795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NZ" altLang="en-US" sz="1200" dirty="0">
                  <a:solidFill>
                    <a:srgbClr val="000000"/>
                  </a:solidFill>
                </a:rPr>
                <a:t>PURPOSE:</a:t>
              </a:r>
            </a:p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NZ" altLang="en-US" sz="1200" dirty="0">
                  <a:solidFill>
                    <a:srgbClr val="000000"/>
                  </a:solidFill>
                </a:rPr>
                <a:t>To contribute to an effective, efficient, and safe land transport system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9259888" y="1995488"/>
              <a:ext cx="2089150" cy="5397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800" b="1" dirty="0">
                  <a:solidFill>
                    <a:prstClr val="black"/>
                  </a:solidFill>
                </a:rPr>
                <a:t>Govt Policy Statement on Land Transport</a:t>
              </a:r>
              <a:endParaRPr lang="en-NZ" sz="800" dirty="0">
                <a:solidFill>
                  <a:prstClr val="black"/>
                </a:solidFill>
              </a:endParaRPr>
            </a:p>
            <a:p>
              <a:pPr marL="268288" lvl="2" indent="-87313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800" dirty="0" err="1">
                  <a:solidFill>
                    <a:prstClr val="black"/>
                  </a:solidFill>
                </a:rPr>
                <a:t>Govt’s</a:t>
              </a:r>
              <a:r>
                <a:rPr lang="en-NZ" sz="800" dirty="0">
                  <a:solidFill>
                    <a:prstClr val="black"/>
                  </a:solidFill>
                </a:rPr>
                <a:t> 10+ year policy objectives</a:t>
              </a:r>
            </a:p>
            <a:p>
              <a:pPr marL="268288" lvl="2" indent="-87313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800" dirty="0">
                  <a:solidFill>
                    <a:prstClr val="black"/>
                  </a:solidFill>
                </a:rPr>
                <a:t>Issued every 6 years</a:t>
              </a:r>
            </a:p>
            <a:p>
              <a:pPr marL="268288" lvl="2" indent="-87313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800" dirty="0">
                  <a:solidFill>
                    <a:prstClr val="black"/>
                  </a:solidFill>
                </a:rPr>
                <a:t>Includes 3 year investment strategy</a:t>
              </a: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9691688" y="2744788"/>
              <a:ext cx="2089150" cy="67945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800" b="1" dirty="0">
                  <a:solidFill>
                    <a:prstClr val="black"/>
                  </a:solidFill>
                </a:rPr>
                <a:t>National Land Transport Programme</a:t>
              </a:r>
            </a:p>
            <a:p>
              <a:pPr marL="360363" indent="-85725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800" dirty="0">
                  <a:solidFill>
                    <a:prstClr val="black"/>
                  </a:solidFill>
                </a:rPr>
                <a:t>Prepared by NZTA every three years</a:t>
              </a:r>
            </a:p>
            <a:p>
              <a:pPr marL="360363" indent="-85725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800" dirty="0">
                  <a:solidFill>
                    <a:prstClr val="black"/>
                  </a:solidFill>
                </a:rPr>
                <a:t>Must give effect to the GPS </a:t>
              </a:r>
            </a:p>
            <a:p>
              <a:pPr marL="360363" indent="-85725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defRPr/>
              </a:pPr>
              <a:r>
                <a:rPr lang="en-NZ" sz="800" dirty="0">
                  <a:solidFill>
                    <a:prstClr val="black"/>
                  </a:solidFill>
                </a:rPr>
                <a:t>Allocates National Land Transport Funds to activities (projects)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271000" y="3606800"/>
              <a:ext cx="1844675" cy="110807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800" b="1" dirty="0">
                  <a:solidFill>
                    <a:prstClr val="black"/>
                  </a:solidFill>
                </a:rPr>
                <a:t>Regional Land Transport Programme</a:t>
              </a:r>
            </a:p>
            <a:p>
              <a:pPr marL="360363" indent="-90488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tabLst>
                  <a:tab pos="360363" algn="l"/>
                </a:tabLst>
                <a:defRPr/>
              </a:pPr>
              <a:r>
                <a:rPr lang="en-NZ" sz="800" dirty="0">
                  <a:solidFill>
                    <a:prstClr val="black"/>
                  </a:solidFill>
                </a:rPr>
                <a:t>Transport outcomes &amp; objectives for 10+ years</a:t>
              </a:r>
            </a:p>
            <a:p>
              <a:pPr marL="360363" indent="-90488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tabLst>
                  <a:tab pos="360363" algn="l"/>
                </a:tabLst>
                <a:defRPr/>
              </a:pPr>
              <a:r>
                <a:rPr lang="en-NZ" sz="800" dirty="0">
                  <a:solidFill>
                    <a:prstClr val="black"/>
                  </a:solidFill>
                </a:rPr>
                <a:t>Prepared by Regional Transport Committees or Auckland Transport</a:t>
              </a:r>
            </a:p>
            <a:p>
              <a:pPr marL="360363" indent="-90488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tabLst>
                  <a:tab pos="360363" algn="l"/>
                </a:tabLst>
                <a:defRPr/>
              </a:pPr>
              <a:r>
                <a:rPr lang="en-NZ" sz="800" dirty="0">
                  <a:solidFill>
                    <a:prstClr val="black"/>
                  </a:solidFill>
                </a:rPr>
                <a:t>Prioritised list of projects for consideration for NLTF</a:t>
              </a: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 flipV="1">
              <a:off x="10520363" y="1725613"/>
              <a:ext cx="0" cy="269875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V="1">
              <a:off x="9434513" y="2544763"/>
              <a:ext cx="0" cy="1042987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flipV="1">
              <a:off x="8788400" y="3970338"/>
              <a:ext cx="481013" cy="0"/>
            </a:xfrm>
            <a:prstGeom prst="straightConnector1">
              <a:avLst/>
            </a:prstGeom>
            <a:ln>
              <a:solidFill>
                <a:srgbClr val="DE7008"/>
              </a:solidFill>
              <a:prstDash val="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Elbow Connector 127"/>
            <p:cNvCxnSpPr/>
            <p:nvPr/>
          </p:nvCxnSpPr>
          <p:spPr>
            <a:xfrm>
              <a:off x="8915400" y="1719263"/>
              <a:ext cx="344488" cy="447675"/>
            </a:xfrm>
            <a:prstGeom prst="bentConnector3">
              <a:avLst/>
            </a:prstGeom>
            <a:ln>
              <a:solidFill>
                <a:srgbClr val="009999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Elbow Connector 129"/>
            <p:cNvCxnSpPr/>
            <p:nvPr/>
          </p:nvCxnSpPr>
          <p:spPr>
            <a:xfrm flipV="1">
              <a:off x="8913813" y="2247900"/>
              <a:ext cx="346075" cy="1588"/>
            </a:xfrm>
            <a:prstGeom prst="bentConnector3">
              <a:avLst/>
            </a:prstGeom>
            <a:ln>
              <a:solidFill>
                <a:srgbClr val="009999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Elbow Connector 131"/>
            <p:cNvCxnSpPr/>
            <p:nvPr/>
          </p:nvCxnSpPr>
          <p:spPr>
            <a:xfrm flipV="1">
              <a:off x="8915400" y="2339975"/>
              <a:ext cx="344488" cy="393700"/>
            </a:xfrm>
            <a:prstGeom prst="bentConnector3">
              <a:avLst/>
            </a:prstGeom>
            <a:ln>
              <a:solidFill>
                <a:srgbClr val="DE7008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Elbow Connector 151"/>
            <p:cNvCxnSpPr/>
            <p:nvPr/>
          </p:nvCxnSpPr>
          <p:spPr>
            <a:xfrm rot="10800000">
              <a:off x="8913813" y="1763713"/>
              <a:ext cx="355600" cy="1943100"/>
            </a:xfrm>
            <a:prstGeom prst="bentConnector3">
              <a:avLst>
                <a:gd name="adj1" fmla="val 67096"/>
              </a:avLst>
            </a:prstGeom>
            <a:ln>
              <a:solidFill>
                <a:srgbClr val="009999"/>
              </a:solidFill>
              <a:prstDash val="dash"/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Elbow Connector 155"/>
            <p:cNvCxnSpPr/>
            <p:nvPr/>
          </p:nvCxnSpPr>
          <p:spPr>
            <a:xfrm>
              <a:off x="8913813" y="3414713"/>
              <a:ext cx="355600" cy="468312"/>
            </a:xfrm>
            <a:prstGeom prst="bentConnector3">
              <a:avLst/>
            </a:prstGeom>
            <a:ln>
              <a:solidFill>
                <a:srgbClr val="009999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Elbow Connector 160"/>
            <p:cNvCxnSpPr/>
            <p:nvPr/>
          </p:nvCxnSpPr>
          <p:spPr>
            <a:xfrm>
              <a:off x="8909050" y="2322513"/>
              <a:ext cx="360363" cy="1476375"/>
            </a:xfrm>
            <a:prstGeom prst="bentConnector3">
              <a:avLst>
                <a:gd name="adj1" fmla="val 18701"/>
              </a:avLst>
            </a:prstGeom>
            <a:ln>
              <a:solidFill>
                <a:srgbClr val="009999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Arrow Connector 165"/>
            <p:cNvCxnSpPr/>
            <p:nvPr/>
          </p:nvCxnSpPr>
          <p:spPr>
            <a:xfrm flipH="1" flipV="1">
              <a:off x="10520363" y="2544763"/>
              <a:ext cx="4762" cy="180975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Arrow Connector 177"/>
            <p:cNvCxnSpPr/>
            <p:nvPr/>
          </p:nvCxnSpPr>
          <p:spPr>
            <a:xfrm>
              <a:off x="11444288" y="3424238"/>
              <a:ext cx="14287" cy="150495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Straight Arrow Connector 118"/>
            <p:cNvCxnSpPr/>
            <p:nvPr/>
          </p:nvCxnSpPr>
          <p:spPr>
            <a:xfrm>
              <a:off x="10523538" y="508000"/>
              <a:ext cx="0" cy="147638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Elbow Connector 286"/>
            <p:cNvCxnSpPr/>
            <p:nvPr/>
          </p:nvCxnSpPr>
          <p:spPr>
            <a:xfrm rot="5400000">
              <a:off x="7943057" y="3294856"/>
              <a:ext cx="215900" cy="5040313"/>
            </a:xfrm>
            <a:prstGeom prst="bentConnector2">
              <a:avLst/>
            </a:prstGeom>
            <a:ln>
              <a:solidFill>
                <a:schemeClr val="tx1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Elbow Connector 68"/>
            <p:cNvCxnSpPr>
              <a:stCxn id="15" idx="3"/>
            </p:cNvCxnSpPr>
            <p:nvPr/>
          </p:nvCxnSpPr>
          <p:spPr>
            <a:xfrm flipV="1">
              <a:off x="11115675" y="3413125"/>
              <a:ext cx="152400" cy="747713"/>
            </a:xfrm>
            <a:prstGeom prst="bentConnector2">
              <a:avLst/>
            </a:prstGeom>
            <a:ln>
              <a:solidFill>
                <a:schemeClr val="accent2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Rectangle 175"/>
            <p:cNvSpPr/>
            <p:nvPr/>
          </p:nvSpPr>
          <p:spPr>
            <a:xfrm>
              <a:off x="9434513" y="4929188"/>
              <a:ext cx="2273300" cy="77628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800" b="1" dirty="0">
                  <a:solidFill>
                    <a:prstClr val="black"/>
                  </a:solidFill>
                </a:rPr>
                <a:t>Activity / Project Funding</a:t>
              </a:r>
            </a:p>
            <a:p>
              <a:pPr marL="719138" indent="-90488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tabLst>
                  <a:tab pos="628650" algn="l"/>
                </a:tabLst>
                <a:defRPr/>
              </a:pPr>
              <a:r>
                <a:rPr lang="en-NZ" sz="800" dirty="0">
                  <a:solidFill>
                    <a:prstClr val="black"/>
                  </a:solidFill>
                </a:rPr>
                <a:t>Public Transport services</a:t>
              </a:r>
            </a:p>
            <a:p>
              <a:pPr marL="719138" indent="-90488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tabLst>
                  <a:tab pos="628650" algn="l"/>
                </a:tabLst>
                <a:defRPr/>
              </a:pPr>
              <a:r>
                <a:rPr lang="en-NZ" sz="800" dirty="0">
                  <a:solidFill>
                    <a:prstClr val="black"/>
                  </a:solidFill>
                </a:rPr>
                <a:t>State Highways</a:t>
              </a:r>
            </a:p>
            <a:p>
              <a:pPr marL="719138" indent="-90488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tabLst>
                  <a:tab pos="628650" algn="l"/>
                </a:tabLst>
                <a:defRPr/>
              </a:pPr>
              <a:r>
                <a:rPr lang="en-NZ" sz="800" dirty="0">
                  <a:solidFill>
                    <a:prstClr val="black"/>
                  </a:solidFill>
                </a:rPr>
                <a:t>Local Roads</a:t>
              </a:r>
            </a:p>
            <a:p>
              <a:pPr marL="719138" indent="-90488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Char char="•"/>
                <a:tabLst>
                  <a:tab pos="628650" algn="l"/>
                </a:tabLst>
                <a:defRPr/>
              </a:pPr>
              <a:r>
                <a:rPr lang="en-NZ" sz="800" dirty="0">
                  <a:solidFill>
                    <a:prstClr val="black"/>
                  </a:solidFill>
                </a:rPr>
                <a:t>Walking and Cycling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7983538" y="1349375"/>
              <a:ext cx="936625" cy="50482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800" dirty="0">
                  <a:solidFill>
                    <a:srgbClr val="00828C"/>
                  </a:solidFill>
                </a:rPr>
                <a:t>Relevant National Policy Statement under the RMA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7983538" y="1900238"/>
              <a:ext cx="936625" cy="50323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800" dirty="0">
                  <a:solidFill>
                    <a:srgbClr val="00828C"/>
                  </a:solidFill>
                </a:rPr>
                <a:t>National Energy &amp; Conservation Strategy</a:t>
              </a: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7983538" y="3281363"/>
              <a:ext cx="936625" cy="503237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99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800" dirty="0">
                  <a:solidFill>
                    <a:srgbClr val="00828C"/>
                  </a:solidFill>
                </a:rPr>
                <a:t>Relevant Regional Policies Statements or Plans under the RMA</a:t>
              </a:r>
            </a:p>
          </p:txBody>
        </p:sp>
        <p:sp>
          <p:nvSpPr>
            <p:cNvPr id="126" name="Rectangle 125"/>
            <p:cNvSpPr/>
            <p:nvPr/>
          </p:nvSpPr>
          <p:spPr>
            <a:xfrm>
              <a:off x="7983538" y="2439988"/>
              <a:ext cx="936625" cy="77946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E7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800" dirty="0">
                  <a:solidFill>
                    <a:srgbClr val="DE7008"/>
                  </a:solidFill>
                </a:rPr>
                <a:t>Consultation with: NZTA; LGNZ &amp; </a:t>
              </a:r>
              <a:r>
                <a:rPr lang="en-NZ" sz="900" dirty="0">
                  <a:solidFill>
                    <a:srgbClr val="DE7008"/>
                  </a:solidFill>
                </a:rPr>
                <a:t>representative</a:t>
              </a:r>
              <a:r>
                <a:rPr lang="en-NZ" sz="800" dirty="0">
                  <a:solidFill>
                    <a:srgbClr val="DE7008"/>
                  </a:solidFill>
                </a:rPr>
                <a:t> groups of land transport users and providers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7983538" y="3829050"/>
              <a:ext cx="936625" cy="50482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DE70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NZ" sz="800" dirty="0">
                  <a:solidFill>
                    <a:srgbClr val="DE7008"/>
                  </a:solidFill>
                </a:rPr>
                <a:t>Public Consultation</a:t>
              </a:r>
            </a:p>
          </p:txBody>
        </p:sp>
      </p:grpSp>
      <p:sp>
        <p:nvSpPr>
          <p:cNvPr id="6214" name="TextBox 76"/>
          <p:cNvSpPr txBox="1">
            <a:spLocks noChangeArrowheads="1"/>
          </p:cNvSpPr>
          <p:nvPr/>
        </p:nvSpPr>
        <p:spPr bwMode="auto">
          <a:xfrm>
            <a:off x="625475" y="6454775"/>
            <a:ext cx="7556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hangingPunc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NZ" altLang="en-US" sz="1800" b="1">
                <a:solidFill>
                  <a:srgbClr val="000000"/>
                </a:solidFill>
              </a:rPr>
              <a:t>CONSENTING &amp; FUNDING A PUBLIC INFRASTRUCTURE PROJECT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82625" y="82550"/>
            <a:ext cx="4083050" cy="6227763"/>
            <a:chOff x="682625" y="82550"/>
            <a:chExt cx="4083050" cy="6227763"/>
          </a:xfrm>
        </p:grpSpPr>
        <p:cxnSp>
          <p:nvCxnSpPr>
            <p:cNvPr id="79" name="Elbow Connector 78"/>
            <p:cNvCxnSpPr/>
            <p:nvPr/>
          </p:nvCxnSpPr>
          <p:spPr>
            <a:xfrm>
              <a:off x="3394075" y="5427663"/>
              <a:ext cx="1371600" cy="231775"/>
            </a:xfrm>
            <a:prstGeom prst="bentConnector2">
              <a:avLst/>
            </a:prstGeom>
            <a:ln>
              <a:solidFill>
                <a:schemeClr val="accent2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8"/>
            <p:cNvGrpSpPr/>
            <p:nvPr/>
          </p:nvGrpSpPr>
          <p:grpSpPr>
            <a:xfrm>
              <a:off x="682625" y="82550"/>
              <a:ext cx="3319463" cy="6227763"/>
              <a:chOff x="682625" y="82550"/>
              <a:chExt cx="3319463" cy="6227763"/>
            </a:xfrm>
          </p:grpSpPr>
          <p:cxnSp>
            <p:nvCxnSpPr>
              <p:cNvPr id="273" name="Straight Arrow Connector 272"/>
              <p:cNvCxnSpPr/>
              <p:nvPr/>
            </p:nvCxnSpPr>
            <p:spPr>
              <a:xfrm flipH="1">
                <a:off x="2595563" y="5186363"/>
                <a:ext cx="863600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Straight Arrow Connector 174"/>
              <p:cNvCxnSpPr/>
              <p:nvPr/>
            </p:nvCxnSpPr>
            <p:spPr>
              <a:xfrm>
                <a:off x="1563688" y="5551488"/>
                <a:ext cx="0" cy="21590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" name="Rectangle 1"/>
              <p:cNvSpPr/>
              <p:nvPr/>
            </p:nvSpPr>
            <p:spPr>
              <a:xfrm>
                <a:off x="1687513" y="82550"/>
                <a:ext cx="812800" cy="415925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NZ" dirty="0">
                    <a:solidFill>
                      <a:prstClr val="black"/>
                    </a:solidFill>
                  </a:rPr>
                  <a:t>RMA</a:t>
                </a:r>
              </a:p>
            </p:txBody>
          </p:sp>
          <p:sp>
            <p:nvSpPr>
              <p:cNvPr id="243" name="Rectangle 242"/>
              <p:cNvSpPr/>
              <p:nvPr/>
            </p:nvSpPr>
            <p:spPr>
              <a:xfrm>
                <a:off x="709613" y="1889125"/>
                <a:ext cx="1250950" cy="89852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NZ" sz="800" b="1" dirty="0">
                    <a:solidFill>
                      <a:prstClr val="black"/>
                    </a:solidFill>
                  </a:rPr>
                  <a:t>National Policy Statements</a:t>
                </a:r>
              </a:p>
              <a:p>
                <a:pPr marL="171450" indent="-84138"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NZ" sz="800" dirty="0">
                    <a:solidFill>
                      <a:prstClr val="black"/>
                    </a:solidFill>
                  </a:rPr>
                  <a:t>Objectives &amp; Policies of National Significance</a:t>
                </a:r>
              </a:p>
              <a:p>
                <a:pPr marL="171450" indent="-84138"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NZ" sz="800" dirty="0">
                    <a:solidFill>
                      <a:prstClr val="black"/>
                    </a:solidFill>
                  </a:rPr>
                  <a:t>Only four have been developed</a:t>
                </a:r>
              </a:p>
              <a:p>
                <a:pPr marL="87312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NZ" sz="800" b="1" dirty="0">
                    <a:solidFill>
                      <a:prstClr val="black"/>
                    </a:solidFill>
                  </a:rPr>
                  <a:t>National Coastal Policy Statement</a:t>
                </a:r>
              </a:p>
            </p:txBody>
          </p:sp>
          <p:sp>
            <p:nvSpPr>
              <p:cNvPr id="244" name="Rectangle 243"/>
              <p:cNvSpPr/>
              <p:nvPr/>
            </p:nvSpPr>
            <p:spPr>
              <a:xfrm>
                <a:off x="2184400" y="1889125"/>
                <a:ext cx="1252538" cy="887413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NZ" sz="800" b="1" dirty="0">
                    <a:solidFill>
                      <a:prstClr val="black"/>
                    </a:solidFill>
                  </a:rPr>
                  <a:t>National Environmental Standards</a:t>
                </a:r>
              </a:p>
              <a:p>
                <a:pPr marL="171450" indent="-84138"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NZ" sz="800" dirty="0">
                    <a:solidFill>
                      <a:prstClr val="black"/>
                    </a:solidFill>
                  </a:rPr>
                  <a:t>Air, water, soil, noise</a:t>
                </a:r>
                <a:br>
                  <a:rPr lang="en-NZ" sz="800" dirty="0">
                    <a:solidFill>
                      <a:prstClr val="black"/>
                    </a:solidFill>
                  </a:rPr>
                </a:br>
                <a:r>
                  <a:rPr lang="en-NZ" sz="800" dirty="0">
                    <a:solidFill>
                      <a:prstClr val="black"/>
                    </a:solidFill>
                  </a:rPr>
                  <a:t>contaminants </a:t>
                </a:r>
                <a:r>
                  <a:rPr lang="en-NZ" sz="800" dirty="0" err="1">
                    <a:solidFill>
                      <a:prstClr val="black"/>
                    </a:solidFill>
                  </a:rPr>
                  <a:t>etc</a:t>
                </a:r>
                <a:endParaRPr lang="en-NZ" sz="800" dirty="0">
                  <a:solidFill>
                    <a:prstClr val="black"/>
                  </a:solidFill>
                </a:endParaRPr>
              </a:p>
              <a:p>
                <a:pPr marL="171450" indent="-84138"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NZ" sz="800" dirty="0">
                    <a:solidFill>
                      <a:prstClr val="black"/>
                    </a:solidFill>
                  </a:rPr>
                  <a:t>Monitoring</a:t>
                </a:r>
              </a:p>
            </p:txBody>
          </p:sp>
          <p:sp>
            <p:nvSpPr>
              <p:cNvPr id="6172" name="TextBox 278"/>
              <p:cNvSpPr txBox="1">
                <a:spLocks noChangeArrowheads="1"/>
              </p:cNvSpPr>
              <p:nvPr/>
            </p:nvSpPr>
            <p:spPr bwMode="auto">
              <a:xfrm>
                <a:off x="682625" y="3587750"/>
                <a:ext cx="720725" cy="53975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36000" tIns="36000" rIns="36000" bIns="36000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NZ" altLang="en-US" sz="800">
                    <a:solidFill>
                      <a:srgbClr val="000000"/>
                    </a:solidFill>
                  </a:rPr>
                  <a:t>Matters of National Significance</a:t>
                </a:r>
              </a:p>
            </p:txBody>
          </p:sp>
          <p:sp>
            <p:nvSpPr>
              <p:cNvPr id="6173" name="TextBox 280"/>
              <p:cNvSpPr txBox="1">
                <a:spLocks noChangeArrowheads="1"/>
              </p:cNvSpPr>
              <p:nvPr/>
            </p:nvSpPr>
            <p:spPr bwMode="auto">
              <a:xfrm>
                <a:off x="1698625" y="3600450"/>
                <a:ext cx="720725" cy="539750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36000" tIns="36000" rIns="36000" bIns="36000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NZ" altLang="en-US" sz="800">
                    <a:solidFill>
                      <a:srgbClr val="000000"/>
                    </a:solidFill>
                  </a:rPr>
                  <a:t>Designations &amp; Heritage Orders</a:t>
                </a:r>
              </a:p>
            </p:txBody>
          </p:sp>
          <p:pic>
            <p:nvPicPr>
              <p:cNvPr id="6174" name="Picture 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11450" y="1697038"/>
                <a:ext cx="165100" cy="2619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75" name="Picture 72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46188" y="1704975"/>
                <a:ext cx="165100" cy="261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176" name="Rectangle 7"/>
              <p:cNvSpPr>
                <a:spLocks noChangeArrowheads="1"/>
              </p:cNvSpPr>
              <p:nvPr/>
            </p:nvSpPr>
            <p:spPr bwMode="auto">
              <a:xfrm>
                <a:off x="833438" y="646113"/>
                <a:ext cx="2520950" cy="107950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NZ" altLang="en-US" sz="1200" dirty="0">
                    <a:solidFill>
                      <a:srgbClr val="000000"/>
                    </a:solidFill>
                  </a:rPr>
                  <a:t>PURPOSE:</a:t>
                </a: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NZ" altLang="en-US" sz="1200" dirty="0">
                    <a:solidFill>
                      <a:srgbClr val="000000"/>
                    </a:solidFill>
                  </a:rPr>
                  <a:t>To promote the sustainable management of natural and physical resources</a:t>
                </a:r>
              </a:p>
            </p:txBody>
          </p:sp>
          <p:cxnSp>
            <p:nvCxnSpPr>
              <p:cNvPr id="84" name="Straight Arrow Connector 83"/>
              <p:cNvCxnSpPr/>
              <p:nvPr/>
            </p:nvCxnSpPr>
            <p:spPr>
              <a:xfrm>
                <a:off x="2054225" y="2852738"/>
                <a:ext cx="0" cy="75565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Elbow Connector 24"/>
              <p:cNvCxnSpPr>
                <a:stCxn id="6179" idx="0"/>
                <a:endCxn id="6172" idx="0"/>
              </p:cNvCxnSpPr>
              <p:nvPr/>
            </p:nvCxnSpPr>
            <p:spPr>
              <a:xfrm rot="16200000" flipV="1">
                <a:off x="2051844" y="2578894"/>
                <a:ext cx="4763" cy="2022475"/>
              </a:xfrm>
              <a:prstGeom prst="bentConnector3">
                <a:avLst>
                  <a:gd name="adj1" fmla="val 2900294"/>
                </a:avLst>
              </a:prstGeom>
              <a:ln>
                <a:solidFill>
                  <a:schemeClr val="tx1"/>
                </a:solidFill>
                <a:prstDash val="solid"/>
                <a:headEnd type="triangl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79" name="TextBox 279"/>
              <p:cNvSpPr txBox="1">
                <a:spLocks noChangeArrowheads="1"/>
              </p:cNvSpPr>
              <p:nvPr/>
            </p:nvSpPr>
            <p:spPr bwMode="auto">
              <a:xfrm>
                <a:off x="2705100" y="3592513"/>
                <a:ext cx="720725" cy="539750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lIns="36000" tIns="36000" rIns="36000" bIns="36000"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NZ" altLang="en-US" sz="800" dirty="0">
                    <a:solidFill>
                      <a:srgbClr val="000000"/>
                    </a:solidFill>
                  </a:rPr>
                  <a:t>Water Conservation Orders</a:t>
                </a:r>
              </a:p>
            </p:txBody>
          </p:sp>
          <p:cxnSp>
            <p:nvCxnSpPr>
              <p:cNvPr id="224" name="Elbow Connector 223"/>
              <p:cNvCxnSpPr>
                <a:stCxn id="243" idx="2"/>
                <a:endCxn id="244" idx="2"/>
              </p:cNvCxnSpPr>
              <p:nvPr/>
            </p:nvCxnSpPr>
            <p:spPr>
              <a:xfrm rot="5400000" flipH="1" flipV="1">
                <a:off x="2066926" y="2044700"/>
                <a:ext cx="11112" cy="1474787"/>
              </a:xfrm>
              <a:prstGeom prst="bentConnector3">
                <a:avLst>
                  <a:gd name="adj1" fmla="val -514263"/>
                </a:avLst>
              </a:prstGeom>
              <a:ln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Straight Arrow Connector 101"/>
              <p:cNvCxnSpPr/>
              <p:nvPr/>
            </p:nvCxnSpPr>
            <p:spPr>
              <a:xfrm>
                <a:off x="1035050" y="4129088"/>
                <a:ext cx="0" cy="21590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5" name="Elbow Connector 234"/>
              <p:cNvCxnSpPr/>
              <p:nvPr/>
            </p:nvCxnSpPr>
            <p:spPr>
              <a:xfrm rot="16200000" flipV="1">
                <a:off x="2778919" y="4493419"/>
                <a:ext cx="107950" cy="468312"/>
              </a:xfrm>
              <a:prstGeom prst="bentConnector2">
                <a:avLst/>
              </a:prstGeom>
              <a:ln>
                <a:solidFill>
                  <a:schemeClr val="accent2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8" name="Elbow Connector 237"/>
              <p:cNvCxnSpPr/>
              <p:nvPr/>
            </p:nvCxnSpPr>
            <p:spPr>
              <a:xfrm rot="5400000">
                <a:off x="2686844" y="5526881"/>
                <a:ext cx="323850" cy="503238"/>
              </a:xfrm>
              <a:prstGeom prst="bentConnector2">
                <a:avLst/>
              </a:prstGeom>
              <a:ln>
                <a:solidFill>
                  <a:schemeClr val="accent2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8" name="Straight Arrow Connector 247"/>
              <p:cNvCxnSpPr>
                <a:stCxn id="2" idx="2"/>
                <a:endCxn id="6176" idx="0"/>
              </p:cNvCxnSpPr>
              <p:nvPr/>
            </p:nvCxnSpPr>
            <p:spPr>
              <a:xfrm>
                <a:off x="2093913" y="498475"/>
                <a:ext cx="0" cy="147638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114" name="Group 274"/>
              <p:cNvGrpSpPr>
                <a:grpSpLocks/>
              </p:cNvGrpSpPr>
              <p:nvPr/>
            </p:nvGrpSpPr>
            <p:grpSpPr bwMode="auto">
              <a:xfrm>
                <a:off x="2589227" y="4781904"/>
                <a:ext cx="805630" cy="864000"/>
                <a:chOff x="2827480" y="3805452"/>
                <a:chExt cx="805517" cy="827494"/>
              </a:xfrm>
              <a:solidFill>
                <a:schemeClr val="bg1"/>
              </a:solidFill>
            </p:grpSpPr>
            <p:cxnSp>
              <p:nvCxnSpPr>
                <p:cNvPr id="264" name="Straight Arrow Connector 263"/>
                <p:cNvCxnSpPr/>
                <p:nvPr/>
              </p:nvCxnSpPr>
              <p:spPr>
                <a:xfrm flipH="1">
                  <a:off x="2827480" y="4298931"/>
                  <a:ext cx="244442" cy="0"/>
                </a:xfrm>
                <a:prstGeom prst="straightConnector1">
                  <a:avLst/>
                </a:prstGeom>
                <a:grpFill/>
                <a:ln>
                  <a:solidFill>
                    <a:schemeClr val="accent2"/>
                  </a:solidFill>
                  <a:prstDash val="dash"/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2" name="Rectangle 261"/>
                <p:cNvSpPr/>
                <p:nvPr/>
              </p:nvSpPr>
              <p:spPr>
                <a:xfrm>
                  <a:off x="2985087" y="3805452"/>
                  <a:ext cx="647910" cy="82749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tIns="36000" rIns="36000" bIns="36000"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NZ" sz="800" dirty="0">
                      <a:solidFill>
                        <a:srgbClr val="ED7D31"/>
                      </a:solidFill>
                    </a:rPr>
                    <a:t>Public  / Iwi Consultation</a:t>
                  </a:r>
                  <a:br>
                    <a:rPr lang="en-NZ" sz="800" dirty="0">
                      <a:solidFill>
                        <a:srgbClr val="ED7D31"/>
                      </a:solidFill>
                    </a:rPr>
                  </a:br>
                  <a:r>
                    <a:rPr lang="en-NZ" sz="800" dirty="0">
                      <a:solidFill>
                        <a:srgbClr val="ED7D31"/>
                      </a:solidFill>
                    </a:rPr>
                    <a:t>Submissions, Hearings &amp; Appeals process</a:t>
                  </a:r>
                </a:p>
              </p:txBody>
            </p:sp>
          </p:grpSp>
          <p:cxnSp>
            <p:nvCxnSpPr>
              <p:cNvPr id="127" name="Straight Arrow Connector 126"/>
              <p:cNvCxnSpPr/>
              <p:nvPr/>
            </p:nvCxnSpPr>
            <p:spPr>
              <a:xfrm>
                <a:off x="2044700" y="4129088"/>
                <a:ext cx="0" cy="21590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Elbow Connector 36"/>
              <p:cNvCxnSpPr>
                <a:stCxn id="6179" idx="2"/>
              </p:cNvCxnSpPr>
              <p:nvPr/>
            </p:nvCxnSpPr>
            <p:spPr>
              <a:xfrm rot="5400000">
                <a:off x="2652713" y="4068763"/>
                <a:ext cx="349250" cy="476250"/>
              </a:xfrm>
              <a:prstGeom prst="bentConnector2">
                <a:avLst/>
              </a:prstGeom>
              <a:ln>
                <a:solidFill>
                  <a:schemeClr val="tx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Straight Arrow Connector 132"/>
              <p:cNvCxnSpPr/>
              <p:nvPr/>
            </p:nvCxnSpPr>
            <p:spPr bwMode="auto">
              <a:xfrm flipH="1">
                <a:off x="3200400" y="3295650"/>
                <a:ext cx="1588" cy="288925"/>
              </a:xfrm>
              <a:prstGeom prst="straightConnector1">
                <a:avLst/>
              </a:prstGeom>
              <a:ln>
                <a:solidFill>
                  <a:schemeClr val="accent2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4" name="Straight Arrow Connector 133"/>
              <p:cNvCxnSpPr/>
              <p:nvPr/>
            </p:nvCxnSpPr>
            <p:spPr bwMode="auto">
              <a:xfrm flipH="1">
                <a:off x="1885950" y="3305175"/>
                <a:ext cx="1588" cy="288925"/>
              </a:xfrm>
              <a:prstGeom prst="straightConnector1">
                <a:avLst/>
              </a:prstGeom>
              <a:ln>
                <a:solidFill>
                  <a:schemeClr val="accent2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Straight Arrow Connector 135"/>
              <p:cNvCxnSpPr/>
              <p:nvPr/>
            </p:nvCxnSpPr>
            <p:spPr bwMode="auto">
              <a:xfrm rot="10980000">
                <a:off x="3200400" y="2787650"/>
                <a:ext cx="9525" cy="250825"/>
              </a:xfrm>
              <a:prstGeom prst="straightConnector1">
                <a:avLst/>
              </a:prstGeom>
              <a:ln>
                <a:solidFill>
                  <a:schemeClr val="accent2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Straight Arrow Connector 136"/>
              <p:cNvCxnSpPr/>
              <p:nvPr/>
            </p:nvCxnSpPr>
            <p:spPr bwMode="auto">
              <a:xfrm rot="10980000">
                <a:off x="1162050" y="2797175"/>
                <a:ext cx="9525" cy="250825"/>
              </a:xfrm>
              <a:prstGeom prst="straightConnector1">
                <a:avLst/>
              </a:prstGeom>
              <a:ln>
                <a:solidFill>
                  <a:schemeClr val="accent2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5" name="Elbow Connector 264"/>
              <p:cNvCxnSpPr>
                <a:stCxn id="6179" idx="3"/>
                <a:endCxn id="106" idx="3"/>
              </p:cNvCxnSpPr>
              <p:nvPr/>
            </p:nvCxnSpPr>
            <p:spPr>
              <a:xfrm flipH="1">
                <a:off x="2600325" y="3862388"/>
                <a:ext cx="827088" cy="2197100"/>
              </a:xfrm>
              <a:prstGeom prst="bentConnector3">
                <a:avLst>
                  <a:gd name="adj1" fmla="val -5769"/>
                </a:avLst>
              </a:prstGeom>
              <a:ln>
                <a:solidFill>
                  <a:schemeClr val="tx1"/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Straight Arrow Connector 167"/>
              <p:cNvCxnSpPr/>
              <p:nvPr/>
            </p:nvCxnSpPr>
            <p:spPr>
              <a:xfrm>
                <a:off x="1560513" y="4843463"/>
                <a:ext cx="0" cy="21590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6" name="Rectangle 265"/>
              <p:cNvSpPr/>
              <p:nvPr/>
            </p:nvSpPr>
            <p:spPr>
              <a:xfrm>
                <a:off x="682625" y="5056188"/>
                <a:ext cx="1908175" cy="5397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NZ" sz="800" b="1" dirty="0">
                    <a:solidFill>
                      <a:prstClr val="black"/>
                    </a:solidFill>
                  </a:rPr>
                  <a:t>Regional Plans / Regional Coastal Plans</a:t>
                </a:r>
              </a:p>
              <a:p>
                <a:pPr marL="268288" lvl="2" indent="-87313"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NZ" sz="800" dirty="0">
                    <a:solidFill>
                      <a:prstClr val="black"/>
                    </a:solidFill>
                  </a:rPr>
                  <a:t>Rules governing the use of resources within the region</a:t>
                </a:r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692150" y="5770563"/>
                <a:ext cx="1908175" cy="5397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anchor="ctr"/>
              <a:lstStyle/>
              <a:p>
                <a:pPr marL="8572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NZ" sz="800" b="1" dirty="0">
                    <a:solidFill>
                      <a:prstClr val="black"/>
                    </a:solidFill>
                  </a:rPr>
                  <a:t>District Plans:</a:t>
                </a:r>
              </a:p>
              <a:p>
                <a:pPr marL="268288" lvl="2" indent="-87313"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NZ" sz="800" dirty="0">
                    <a:solidFill>
                      <a:prstClr val="black"/>
                    </a:solidFill>
                  </a:rPr>
                  <a:t>Rules governing the use of land and other resources within the district</a:t>
                </a:r>
              </a:p>
            </p:txBody>
          </p:sp>
          <p:sp>
            <p:nvSpPr>
              <p:cNvPr id="261" name="Rectangle 260"/>
              <p:cNvSpPr/>
              <p:nvPr/>
            </p:nvSpPr>
            <p:spPr>
              <a:xfrm>
                <a:off x="682625" y="4340225"/>
                <a:ext cx="1908175" cy="5397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anchor="ctr"/>
              <a:lstStyle/>
              <a:p>
                <a:pPr marL="8572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NZ" sz="800" b="1" dirty="0">
                    <a:solidFill>
                      <a:prstClr val="black"/>
                    </a:solidFill>
                  </a:rPr>
                  <a:t>Regional Policy Statements</a:t>
                </a:r>
                <a:endParaRPr lang="en-NZ" sz="800" dirty="0">
                  <a:solidFill>
                    <a:prstClr val="black"/>
                  </a:solidFill>
                </a:endParaRPr>
              </a:p>
              <a:p>
                <a:pPr marL="268288" lvl="2" indent="-87313"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Char char="•"/>
                  <a:defRPr/>
                </a:pPr>
                <a:r>
                  <a:rPr lang="en-NZ" sz="800" dirty="0">
                    <a:solidFill>
                      <a:prstClr val="black"/>
                    </a:solidFill>
                  </a:rPr>
                  <a:t>Objectives, policies &amp; methods to promote sustainable management of regional natural &amp; physical resources</a:t>
                </a:r>
              </a:p>
            </p:txBody>
          </p:sp>
          <p:cxnSp>
            <p:nvCxnSpPr>
              <p:cNvPr id="282" name="Straight Arrow Connector 281"/>
              <p:cNvCxnSpPr/>
              <p:nvPr/>
            </p:nvCxnSpPr>
            <p:spPr>
              <a:xfrm>
                <a:off x="2598738" y="6149975"/>
                <a:ext cx="1403350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Elbow Connector 80"/>
              <p:cNvCxnSpPr/>
              <p:nvPr/>
            </p:nvCxnSpPr>
            <p:spPr>
              <a:xfrm rot="10800000" flipH="1" flipV="1">
                <a:off x="682625" y="3862388"/>
                <a:ext cx="9525" cy="2339975"/>
              </a:xfrm>
              <a:prstGeom prst="bentConnector3">
                <a:avLst>
                  <a:gd name="adj1" fmla="val -2700000"/>
                </a:avLst>
              </a:prstGeom>
              <a:ln>
                <a:solidFill>
                  <a:schemeClr val="tx1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Elbow Connector 86"/>
              <p:cNvCxnSpPr/>
              <p:nvPr/>
            </p:nvCxnSpPr>
            <p:spPr>
              <a:xfrm rot="5400000">
                <a:off x="361157" y="4482306"/>
                <a:ext cx="1944688" cy="1260475"/>
              </a:xfrm>
              <a:prstGeom prst="bentConnector4">
                <a:avLst>
                  <a:gd name="adj1" fmla="val 2792"/>
                  <a:gd name="adj2" fmla="val 116386"/>
                </a:avLst>
              </a:prstGeom>
              <a:ln>
                <a:solidFill>
                  <a:schemeClr val="tx1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Elbow Connector 94"/>
              <p:cNvCxnSpPr/>
              <p:nvPr/>
            </p:nvCxnSpPr>
            <p:spPr>
              <a:xfrm rot="10800000" flipH="1" flipV="1">
                <a:off x="682625" y="4552950"/>
                <a:ext cx="9525" cy="1430338"/>
              </a:xfrm>
              <a:prstGeom prst="bentConnector3">
                <a:avLst>
                  <a:gd name="adj1" fmla="val -1300000"/>
                </a:avLst>
              </a:prstGeom>
              <a:ln>
                <a:solidFill>
                  <a:schemeClr val="tx1"/>
                </a:solidFill>
                <a:prstDash val="solid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Straight Arrow Connector 102"/>
              <p:cNvCxnSpPr/>
              <p:nvPr/>
            </p:nvCxnSpPr>
            <p:spPr>
              <a:xfrm>
                <a:off x="1585913" y="2843213"/>
                <a:ext cx="0" cy="151130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3" name="Rectangle 252"/>
              <p:cNvSpPr/>
              <p:nvPr/>
            </p:nvSpPr>
            <p:spPr>
              <a:xfrm>
                <a:off x="696913" y="3055938"/>
                <a:ext cx="2735262" cy="2349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NZ" sz="800" dirty="0">
                    <a:solidFill>
                      <a:srgbClr val="ED7D31"/>
                    </a:solidFill>
                  </a:rPr>
                  <a:t>Board of Inquiry, Hearing or Public Consultation Processes</a:t>
                </a:r>
              </a:p>
            </p:txBody>
          </p:sp>
        </p:grpSp>
      </p:grpSp>
      <p:cxnSp>
        <p:nvCxnSpPr>
          <p:cNvPr id="109" name="Straight Arrow Connector 108"/>
          <p:cNvCxnSpPr/>
          <p:nvPr/>
        </p:nvCxnSpPr>
        <p:spPr>
          <a:xfrm>
            <a:off x="8393518" y="6657275"/>
            <a:ext cx="295275" cy="0"/>
          </a:xfrm>
          <a:prstGeom prst="straightConnector1">
            <a:avLst/>
          </a:prstGeom>
          <a:ln>
            <a:solidFill>
              <a:srgbClr val="00828C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101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6DACC531-0F20-4DF9-98A3-557DEC35F5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sz="2800" dirty="0">
                <a:solidFill>
                  <a:srgbClr val="F68026"/>
                </a:solidFill>
              </a:rPr>
              <a:t>78 Local Authorities</a:t>
            </a:r>
            <a:br>
              <a:rPr lang="en-NZ" sz="2800" dirty="0">
                <a:solidFill>
                  <a:srgbClr val="F68026"/>
                </a:solidFill>
              </a:rPr>
            </a:br>
            <a:r>
              <a:rPr lang="en-NZ" sz="2800" dirty="0">
                <a:solidFill>
                  <a:srgbClr val="F68026"/>
                </a:solidFill>
              </a:rPr>
              <a:t> ranging from 3,555 people in Kaikoura to 1.4 million in Auckland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DB85C3E0-1A49-47BD-B688-E4DD6FF367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2395537"/>
              </p:ext>
            </p:extLst>
          </p:nvPr>
        </p:nvGraphicFramePr>
        <p:xfrm>
          <a:off x="628650" y="1556792"/>
          <a:ext cx="10934699" cy="50507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8E34F9E9-068F-46ED-8D3E-CD46C80E1C28}"/>
              </a:ext>
            </a:extLst>
          </p:cNvPr>
          <p:cNvSpPr txBox="1"/>
          <p:nvPr/>
        </p:nvSpPr>
        <p:spPr>
          <a:xfrm>
            <a:off x="628650" y="6309320"/>
            <a:ext cx="23710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400" dirty="0"/>
              <a:t>Source: 2013 Census</a:t>
            </a:r>
          </a:p>
        </p:txBody>
      </p:sp>
    </p:spTree>
    <p:extLst>
      <p:ext uri="{BB962C8B-B14F-4D97-AF65-F5344CB8AC3E}">
        <p14:creationId xmlns:p14="http://schemas.microsoft.com/office/powerpoint/2010/main" val="89078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661671" y="161083"/>
            <a:ext cx="8457317" cy="6482772"/>
            <a:chOff x="137670" y="161083"/>
            <a:chExt cx="8457317" cy="6482772"/>
          </a:xfrm>
        </p:grpSpPr>
        <p:grpSp>
          <p:nvGrpSpPr>
            <p:cNvPr id="462" name="Group 461"/>
            <p:cNvGrpSpPr/>
            <p:nvPr/>
          </p:nvGrpSpPr>
          <p:grpSpPr>
            <a:xfrm>
              <a:off x="137670" y="161083"/>
              <a:ext cx="8457317" cy="6482772"/>
              <a:chOff x="137670" y="161083"/>
              <a:chExt cx="8457317" cy="6482772"/>
            </a:xfrm>
          </p:grpSpPr>
          <p:sp>
            <p:nvSpPr>
              <p:cNvPr id="265" name="Freeform 264"/>
              <p:cNvSpPr/>
              <p:nvPr/>
            </p:nvSpPr>
            <p:spPr>
              <a:xfrm>
                <a:off x="2942303" y="678426"/>
                <a:ext cx="796413" cy="5418000"/>
              </a:xfrm>
              <a:custGeom>
                <a:avLst/>
                <a:gdLst>
                  <a:gd name="connsiteX0" fmla="*/ 0 w 796413"/>
                  <a:gd name="connsiteY0" fmla="*/ 0 h 5427406"/>
                  <a:gd name="connsiteX1" fmla="*/ 612058 w 796413"/>
                  <a:gd name="connsiteY1" fmla="*/ 0 h 5427406"/>
                  <a:gd name="connsiteX2" fmla="*/ 619432 w 796413"/>
                  <a:gd name="connsiteY2" fmla="*/ 5427406 h 5427406"/>
                  <a:gd name="connsiteX3" fmla="*/ 796413 w 796413"/>
                  <a:gd name="connsiteY3" fmla="*/ 5427406 h 5427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96413" h="5427406">
                    <a:moveTo>
                      <a:pt x="0" y="0"/>
                    </a:moveTo>
                    <a:lnTo>
                      <a:pt x="612058" y="0"/>
                    </a:lnTo>
                    <a:lnTo>
                      <a:pt x="619432" y="5427406"/>
                    </a:lnTo>
                    <a:lnTo>
                      <a:pt x="796413" y="5427406"/>
                    </a:lnTo>
                  </a:path>
                </a:pathLst>
              </a:custGeom>
              <a:noFill/>
              <a:ln w="19050"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NZ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461" name="Group 460"/>
              <p:cNvGrpSpPr/>
              <p:nvPr/>
            </p:nvGrpSpPr>
            <p:grpSpPr>
              <a:xfrm>
                <a:off x="137670" y="161083"/>
                <a:ext cx="8457317" cy="6482772"/>
                <a:chOff x="137670" y="161083"/>
                <a:chExt cx="8457317" cy="6482772"/>
              </a:xfrm>
            </p:grpSpPr>
            <p:grpSp>
              <p:nvGrpSpPr>
                <p:cNvPr id="343" name="Group 342"/>
                <p:cNvGrpSpPr/>
                <p:nvPr/>
              </p:nvGrpSpPr>
              <p:grpSpPr>
                <a:xfrm>
                  <a:off x="676242" y="336737"/>
                  <a:ext cx="7452880" cy="3309332"/>
                  <a:chOff x="676242" y="336737"/>
                  <a:chExt cx="7452880" cy="3309332"/>
                </a:xfrm>
              </p:grpSpPr>
              <p:cxnSp>
                <p:nvCxnSpPr>
                  <p:cNvPr id="162" name="Elbow Connector 161"/>
                  <p:cNvCxnSpPr/>
                  <p:nvPr/>
                </p:nvCxnSpPr>
                <p:spPr>
                  <a:xfrm rot="16200000" flipH="1">
                    <a:off x="3061778" y="-1421275"/>
                    <a:ext cx="2681808" cy="7452880"/>
                  </a:xfrm>
                  <a:prstGeom prst="bentConnector4">
                    <a:avLst>
                      <a:gd name="adj1" fmla="val -1776"/>
                      <a:gd name="adj2" fmla="val 99419"/>
                    </a:avLst>
                  </a:prstGeom>
                  <a:ln w="19050">
                    <a:solidFill>
                      <a:srgbClr val="7030A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8" name="Elbow Connector 317"/>
                  <p:cNvCxnSpPr>
                    <a:stCxn id="39" idx="0"/>
                    <a:endCxn id="29" idx="2"/>
                  </p:cNvCxnSpPr>
                  <p:nvPr/>
                </p:nvCxnSpPr>
                <p:spPr>
                  <a:xfrm rot="5400000" flipH="1" flipV="1">
                    <a:off x="4403131" y="-2118252"/>
                    <a:ext cx="623222" cy="5533200"/>
                  </a:xfrm>
                  <a:prstGeom prst="bentConnector3">
                    <a:avLst>
                      <a:gd name="adj1" fmla="val 20436"/>
                    </a:avLst>
                  </a:prstGeom>
                  <a:ln w="19050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41" name="Freeform 340"/>
                  <p:cNvSpPr/>
                  <p:nvPr/>
                </p:nvSpPr>
                <p:spPr>
                  <a:xfrm>
                    <a:off x="6373813" y="793750"/>
                    <a:ext cx="0" cy="171450"/>
                  </a:xfrm>
                  <a:custGeom>
                    <a:avLst/>
                    <a:gdLst>
                      <a:gd name="connsiteX0" fmla="*/ 0 w 0"/>
                      <a:gd name="connsiteY0" fmla="*/ 0 h 171450"/>
                      <a:gd name="connsiteX1" fmla="*/ 0 w 0"/>
                      <a:gd name="connsiteY1" fmla="*/ 171450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71450">
                        <a:moveTo>
                          <a:pt x="0" y="0"/>
                        </a:moveTo>
                        <a:lnTo>
                          <a:pt x="0" y="171450"/>
                        </a:lnTo>
                      </a:path>
                    </a:pathLst>
                  </a:custGeom>
                  <a:noFill/>
                  <a:ln w="19050">
                    <a:solidFill>
                      <a:srgbClr val="FFCC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52" name="Group 151"/>
                <p:cNvGrpSpPr/>
                <p:nvPr/>
              </p:nvGrpSpPr>
              <p:grpSpPr>
                <a:xfrm>
                  <a:off x="137670" y="192737"/>
                  <a:ext cx="267472" cy="5643217"/>
                  <a:chOff x="128145" y="109968"/>
                  <a:chExt cx="267472" cy="5643217"/>
                </a:xfrm>
              </p:grpSpPr>
              <p:cxnSp>
                <p:nvCxnSpPr>
                  <p:cNvPr id="11" name="Elbow Connector 10"/>
                  <p:cNvCxnSpPr>
                    <a:stCxn id="25" idx="1"/>
                    <a:endCxn id="54" idx="1"/>
                  </p:cNvCxnSpPr>
                  <p:nvPr/>
                </p:nvCxnSpPr>
                <p:spPr>
                  <a:xfrm rot="10800000" flipH="1" flipV="1">
                    <a:off x="174298" y="109968"/>
                    <a:ext cx="77317" cy="5258642"/>
                  </a:xfrm>
                  <a:prstGeom prst="bentConnector3">
                    <a:avLst>
                      <a:gd name="adj1" fmla="val -66292"/>
                    </a:avLst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Elbow Connector 76"/>
                  <p:cNvCxnSpPr>
                    <a:endCxn id="47" idx="1"/>
                  </p:cNvCxnSpPr>
                  <p:nvPr/>
                </p:nvCxnSpPr>
                <p:spPr>
                  <a:xfrm rot="16200000" flipH="1">
                    <a:off x="259432" y="2606430"/>
                    <a:ext cx="200283" cy="72086"/>
                  </a:xfrm>
                  <a:prstGeom prst="bentConnector2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4" name="Elbow Connector 113"/>
                  <p:cNvCxnSpPr/>
                  <p:nvPr/>
                </p:nvCxnSpPr>
                <p:spPr>
                  <a:xfrm rot="16200000" flipH="1">
                    <a:off x="181585" y="2875232"/>
                    <a:ext cx="355974" cy="72088"/>
                  </a:xfrm>
                  <a:prstGeom prst="bentConnector2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Elbow Connector 122"/>
                  <p:cNvCxnSpPr/>
                  <p:nvPr/>
                </p:nvCxnSpPr>
                <p:spPr>
                  <a:xfrm rot="16200000" flipH="1">
                    <a:off x="241430" y="3723340"/>
                    <a:ext cx="236285" cy="72088"/>
                  </a:xfrm>
                  <a:prstGeom prst="bentConnector2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Elbow Connector 124"/>
                  <p:cNvCxnSpPr/>
                  <p:nvPr/>
                </p:nvCxnSpPr>
                <p:spPr>
                  <a:xfrm rot="16200000" flipH="1">
                    <a:off x="151431" y="4049626"/>
                    <a:ext cx="416283" cy="72088"/>
                  </a:xfrm>
                  <a:prstGeom prst="bentConnector2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9" name="Elbow Connector 128"/>
                  <p:cNvCxnSpPr/>
                  <p:nvPr/>
                </p:nvCxnSpPr>
                <p:spPr>
                  <a:xfrm rot="16200000" flipH="1">
                    <a:off x="257579" y="4887168"/>
                    <a:ext cx="203987" cy="72088"/>
                  </a:xfrm>
                  <a:prstGeom prst="bentConnector2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1" name="Elbow Connector 130"/>
                  <p:cNvCxnSpPr/>
                  <p:nvPr/>
                </p:nvCxnSpPr>
                <p:spPr>
                  <a:xfrm rot="16200000" flipH="1">
                    <a:off x="241431" y="5599000"/>
                    <a:ext cx="236283" cy="72088"/>
                  </a:xfrm>
                  <a:prstGeom prst="bentConnector2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Straight Connector 143"/>
                  <p:cNvCxnSpPr/>
                  <p:nvPr/>
                </p:nvCxnSpPr>
                <p:spPr>
                  <a:xfrm>
                    <a:off x="130828" y="999780"/>
                    <a:ext cx="108000" cy="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Straight Connector 144"/>
                  <p:cNvCxnSpPr/>
                  <p:nvPr/>
                </p:nvCxnSpPr>
                <p:spPr>
                  <a:xfrm>
                    <a:off x="134495" y="1340768"/>
                    <a:ext cx="108000" cy="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Straight Connector 145"/>
                  <p:cNvCxnSpPr/>
                  <p:nvPr/>
                </p:nvCxnSpPr>
                <p:spPr>
                  <a:xfrm>
                    <a:off x="128280" y="1691282"/>
                    <a:ext cx="108000" cy="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7" name="Straight Connector 146"/>
                  <p:cNvCxnSpPr/>
                  <p:nvPr/>
                </p:nvCxnSpPr>
                <p:spPr>
                  <a:xfrm>
                    <a:off x="128279" y="2031707"/>
                    <a:ext cx="108000" cy="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8" name="Straight Connector 147"/>
                  <p:cNvCxnSpPr/>
                  <p:nvPr/>
                </p:nvCxnSpPr>
                <p:spPr>
                  <a:xfrm>
                    <a:off x="133225" y="2363169"/>
                    <a:ext cx="108000" cy="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9" name="Straight Connector 148"/>
                  <p:cNvCxnSpPr/>
                  <p:nvPr/>
                </p:nvCxnSpPr>
                <p:spPr>
                  <a:xfrm>
                    <a:off x="133184" y="3453378"/>
                    <a:ext cx="108000" cy="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0" name="Straight Connector 149"/>
                  <p:cNvCxnSpPr/>
                  <p:nvPr/>
                </p:nvCxnSpPr>
                <p:spPr>
                  <a:xfrm>
                    <a:off x="128145" y="4653136"/>
                    <a:ext cx="108000" cy="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460" name="Group 459"/>
                <p:cNvGrpSpPr/>
                <p:nvPr/>
              </p:nvGrpSpPr>
              <p:grpSpPr>
                <a:xfrm>
                  <a:off x="1116413" y="161083"/>
                  <a:ext cx="7478574" cy="6482772"/>
                  <a:chOff x="1116413" y="161083"/>
                  <a:chExt cx="7478574" cy="6482772"/>
                </a:xfrm>
              </p:grpSpPr>
              <p:cxnSp>
                <p:nvCxnSpPr>
                  <p:cNvPr id="245" name="Elbow Connector 244"/>
                  <p:cNvCxnSpPr/>
                  <p:nvPr/>
                </p:nvCxnSpPr>
                <p:spPr>
                  <a:xfrm rot="5400000">
                    <a:off x="4457815" y="1804153"/>
                    <a:ext cx="3417978" cy="352511"/>
                  </a:xfrm>
                  <a:prstGeom prst="bentConnector4">
                    <a:avLst>
                      <a:gd name="adj1" fmla="val 14344"/>
                      <a:gd name="adj2" fmla="val 136477"/>
                    </a:avLst>
                  </a:prstGeom>
                  <a:ln w="19050">
                    <a:solidFill>
                      <a:srgbClr val="FFC00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338" name="Group 337"/>
                  <p:cNvGrpSpPr/>
                  <p:nvPr/>
                </p:nvGrpSpPr>
                <p:grpSpPr>
                  <a:xfrm>
                    <a:off x="1185968" y="161083"/>
                    <a:ext cx="1136194" cy="5863008"/>
                    <a:chOff x="1185968" y="161083"/>
                    <a:chExt cx="1136194" cy="5863008"/>
                  </a:xfrm>
                </p:grpSpPr>
                <p:sp>
                  <p:nvSpPr>
                    <p:cNvPr id="330" name="Freeform 329"/>
                    <p:cNvSpPr/>
                    <p:nvPr/>
                  </p:nvSpPr>
                  <p:spPr>
                    <a:xfrm>
                      <a:off x="1185968" y="161083"/>
                      <a:ext cx="1136194" cy="5863008"/>
                    </a:xfrm>
                    <a:custGeom>
                      <a:avLst/>
                      <a:gdLst>
                        <a:gd name="connsiteX0" fmla="*/ 104503 w 1088571"/>
                        <a:gd name="connsiteY0" fmla="*/ 0 h 5904412"/>
                        <a:gd name="connsiteX1" fmla="*/ 0 w 1088571"/>
                        <a:gd name="connsiteY1" fmla="*/ 0 h 5904412"/>
                        <a:gd name="connsiteX2" fmla="*/ 0 w 1088571"/>
                        <a:gd name="connsiteY2" fmla="*/ 5695406 h 5904412"/>
                        <a:gd name="connsiteX3" fmla="*/ 1088571 w 1088571"/>
                        <a:gd name="connsiteY3" fmla="*/ 5695406 h 5904412"/>
                        <a:gd name="connsiteX4" fmla="*/ 1088571 w 1088571"/>
                        <a:gd name="connsiteY4" fmla="*/ 5904412 h 590441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88571" h="5904412">
                          <a:moveTo>
                            <a:pt x="104503" y="0"/>
                          </a:moveTo>
                          <a:lnTo>
                            <a:pt x="0" y="0"/>
                          </a:lnTo>
                          <a:lnTo>
                            <a:pt x="0" y="5695406"/>
                          </a:lnTo>
                          <a:lnTo>
                            <a:pt x="1088571" y="5695406"/>
                          </a:lnTo>
                          <a:lnTo>
                            <a:pt x="1088571" y="5904412"/>
                          </a:lnTo>
                        </a:path>
                      </a:pathLst>
                    </a:custGeom>
                    <a:noFill/>
                    <a:ln w="19050">
                      <a:solidFill>
                        <a:schemeClr val="accent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NZ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336" name="Freeform 335"/>
                    <p:cNvSpPr/>
                    <p:nvPr/>
                  </p:nvSpPr>
                  <p:spPr>
                    <a:xfrm>
                      <a:off x="1279525" y="161925"/>
                      <a:ext cx="76200" cy="0"/>
                    </a:xfrm>
                    <a:custGeom>
                      <a:avLst/>
                      <a:gdLst>
                        <a:gd name="connsiteX0" fmla="*/ 0 w 76200"/>
                        <a:gd name="connsiteY0" fmla="*/ 0 h 0"/>
                        <a:gd name="connsiteX1" fmla="*/ 76200 w 76200"/>
                        <a:gd name="connsiteY1" fmla="*/ 0 h 0"/>
                        <a:gd name="connsiteX2" fmla="*/ 76200 w 76200"/>
                        <a:gd name="connsiteY2" fmla="*/ 0 h 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76200">
                          <a:moveTo>
                            <a:pt x="0" y="0"/>
                          </a:moveTo>
                          <a:lnTo>
                            <a:pt x="76200" y="0"/>
                          </a:lnTo>
                          <a:lnTo>
                            <a:pt x="76200" y="0"/>
                          </a:lnTo>
                        </a:path>
                      </a:pathLst>
                    </a:custGeom>
                    <a:noFill/>
                    <a:ln w="19050">
                      <a:solidFill>
                        <a:schemeClr val="accent2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NZ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/>
                        <a:ea typeface="+mn-ea"/>
                        <a:cs typeface="+mn-cs"/>
                      </a:endParaRPr>
                    </a:p>
                  </p:txBody>
                </p:sp>
              </p:grpSp>
              <p:cxnSp>
                <p:nvCxnSpPr>
                  <p:cNvPr id="421" name="Elbow Connector 420"/>
                  <p:cNvCxnSpPr/>
                  <p:nvPr/>
                </p:nvCxnSpPr>
                <p:spPr>
                  <a:xfrm rot="5400000">
                    <a:off x="1808691" y="2708293"/>
                    <a:ext cx="900000" cy="181175"/>
                  </a:xfrm>
                  <a:prstGeom prst="bentConnector3">
                    <a:avLst>
                      <a:gd name="adj1" fmla="val 100590"/>
                    </a:avLst>
                  </a:prstGeom>
                  <a:ln w="1905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9" name="Elbow Connector 438"/>
                  <p:cNvCxnSpPr/>
                  <p:nvPr/>
                </p:nvCxnSpPr>
                <p:spPr>
                  <a:xfrm rot="5400000">
                    <a:off x="1474244" y="3162708"/>
                    <a:ext cx="1675673" cy="153055"/>
                  </a:xfrm>
                  <a:prstGeom prst="bentConnector2">
                    <a:avLst/>
                  </a:prstGeom>
                  <a:ln w="1905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5" name="Elbow Connector 414"/>
                  <p:cNvCxnSpPr/>
                  <p:nvPr/>
                </p:nvCxnSpPr>
                <p:spPr>
                  <a:xfrm rot="5400000">
                    <a:off x="1979875" y="2510880"/>
                    <a:ext cx="504000" cy="180000"/>
                  </a:xfrm>
                  <a:prstGeom prst="bentConnector2">
                    <a:avLst/>
                  </a:prstGeom>
                  <a:ln w="1905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4" name="Elbow Connector 413"/>
                  <p:cNvCxnSpPr/>
                  <p:nvPr/>
                </p:nvCxnSpPr>
                <p:spPr>
                  <a:xfrm rot="5400000">
                    <a:off x="1945905" y="2468022"/>
                    <a:ext cx="504000" cy="180000"/>
                  </a:xfrm>
                  <a:prstGeom prst="bentConnector2">
                    <a:avLst/>
                  </a:prstGeom>
                  <a:ln w="19050"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9" name="Elbow Connector 428"/>
                  <p:cNvCxnSpPr/>
                  <p:nvPr/>
                </p:nvCxnSpPr>
                <p:spPr>
                  <a:xfrm rot="5400000">
                    <a:off x="2046093" y="2079115"/>
                    <a:ext cx="504000" cy="180000"/>
                  </a:xfrm>
                  <a:prstGeom prst="bentConnector2">
                    <a:avLst/>
                  </a:prstGeom>
                  <a:ln w="1905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6" name="Elbow Connector 445"/>
                  <p:cNvCxnSpPr/>
                  <p:nvPr/>
                </p:nvCxnSpPr>
                <p:spPr>
                  <a:xfrm rot="5400000">
                    <a:off x="1474244" y="3157086"/>
                    <a:ext cx="1675673" cy="153055"/>
                  </a:xfrm>
                  <a:prstGeom prst="bentConnector2">
                    <a:avLst/>
                  </a:prstGeom>
                  <a:ln w="1905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0" name="Elbow Connector 429"/>
                  <p:cNvCxnSpPr/>
                  <p:nvPr/>
                </p:nvCxnSpPr>
                <p:spPr>
                  <a:xfrm rot="5400000">
                    <a:off x="2007426" y="2046680"/>
                    <a:ext cx="504000" cy="180000"/>
                  </a:xfrm>
                  <a:prstGeom prst="bentConnector2">
                    <a:avLst/>
                  </a:prstGeom>
                  <a:ln w="1905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1" name="Elbow Connector 430"/>
                  <p:cNvCxnSpPr/>
                  <p:nvPr/>
                </p:nvCxnSpPr>
                <p:spPr>
                  <a:xfrm rot="5400000">
                    <a:off x="1975382" y="2013338"/>
                    <a:ext cx="504000" cy="180000"/>
                  </a:xfrm>
                  <a:prstGeom prst="bentConnector2">
                    <a:avLst/>
                  </a:prstGeom>
                  <a:ln w="1905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2" name="Elbow Connector 431"/>
                  <p:cNvCxnSpPr/>
                  <p:nvPr/>
                </p:nvCxnSpPr>
                <p:spPr>
                  <a:xfrm rot="5400000">
                    <a:off x="1941983" y="1980004"/>
                    <a:ext cx="504000" cy="180000"/>
                  </a:xfrm>
                  <a:prstGeom prst="bentConnector2">
                    <a:avLst/>
                  </a:prstGeom>
                  <a:ln w="19050"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0" name="Elbow Connector 409"/>
                  <p:cNvCxnSpPr/>
                  <p:nvPr/>
                </p:nvCxnSpPr>
                <p:spPr>
                  <a:xfrm rot="5400000">
                    <a:off x="1942102" y="1562871"/>
                    <a:ext cx="504000" cy="180000"/>
                  </a:xfrm>
                  <a:prstGeom prst="bentConnector2">
                    <a:avLst/>
                  </a:prstGeom>
                  <a:ln w="19050"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8" name="Elbow Connector 427"/>
                  <p:cNvCxnSpPr/>
                  <p:nvPr/>
                </p:nvCxnSpPr>
                <p:spPr>
                  <a:xfrm rot="5400000">
                    <a:off x="2094036" y="2132537"/>
                    <a:ext cx="468000" cy="180000"/>
                  </a:xfrm>
                  <a:prstGeom prst="bentConnector2">
                    <a:avLst/>
                  </a:prstGeom>
                  <a:ln w="19050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47" name="Freeform 346"/>
                  <p:cNvSpPr/>
                  <p:nvPr/>
                </p:nvSpPr>
                <p:spPr>
                  <a:xfrm>
                    <a:off x="3560935" y="3645024"/>
                    <a:ext cx="180000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271" name="Elbow Connector 270"/>
                  <p:cNvCxnSpPr/>
                  <p:nvPr/>
                </p:nvCxnSpPr>
                <p:spPr>
                  <a:xfrm rot="5400000">
                    <a:off x="6639104" y="1767113"/>
                    <a:ext cx="3417978" cy="426538"/>
                  </a:xfrm>
                  <a:prstGeom prst="bentConnector4">
                    <a:avLst>
                      <a:gd name="adj1" fmla="val 16573"/>
                      <a:gd name="adj2" fmla="val 120264"/>
                    </a:avLst>
                  </a:prstGeom>
                  <a:ln w="19050">
                    <a:solidFill>
                      <a:schemeClr val="accent5">
                        <a:lumMod val="75000"/>
                      </a:schemeClr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" name="Elbow Connector 7"/>
                  <p:cNvCxnSpPr/>
                  <p:nvPr/>
                </p:nvCxnSpPr>
                <p:spPr>
                  <a:xfrm rot="10800000" flipH="1">
                    <a:off x="2707060" y="336737"/>
                    <a:ext cx="197610" cy="1828220"/>
                  </a:xfrm>
                  <a:prstGeom prst="bentConnector4">
                    <a:avLst>
                      <a:gd name="adj1" fmla="val -92624"/>
                      <a:gd name="adj2" fmla="val 84796"/>
                    </a:avLst>
                  </a:prstGeom>
                  <a:ln w="19050">
                    <a:solidFill>
                      <a:srgbClr val="00B0F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Elbow Connector 82"/>
                  <p:cNvCxnSpPr/>
                  <p:nvPr/>
                </p:nvCxnSpPr>
                <p:spPr>
                  <a:xfrm rot="5400000">
                    <a:off x="219122" y="2704658"/>
                    <a:ext cx="5024991" cy="289150"/>
                  </a:xfrm>
                  <a:prstGeom prst="bentConnector4">
                    <a:avLst>
                      <a:gd name="adj1" fmla="val 4916"/>
                      <a:gd name="adj2" fmla="val 132496"/>
                    </a:avLst>
                  </a:prstGeom>
                  <a:ln w="19050">
                    <a:solidFill>
                      <a:srgbClr val="00B0F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4" name="Elbow Connector 453"/>
                  <p:cNvCxnSpPr>
                    <a:endCxn id="36" idx="1"/>
                  </p:cNvCxnSpPr>
                  <p:nvPr/>
                </p:nvCxnSpPr>
                <p:spPr>
                  <a:xfrm rot="16200000" flipH="1">
                    <a:off x="1404360" y="5034389"/>
                    <a:ext cx="209536" cy="66945"/>
                  </a:xfrm>
                  <a:prstGeom prst="bentConnector2">
                    <a:avLst/>
                  </a:prstGeom>
                  <a:ln w="19050">
                    <a:solidFill>
                      <a:schemeClr val="accent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2" name="Elbow Connector 421"/>
                  <p:cNvCxnSpPr/>
                  <p:nvPr/>
                </p:nvCxnSpPr>
                <p:spPr>
                  <a:xfrm rot="5400000">
                    <a:off x="1946232" y="2869170"/>
                    <a:ext cx="504000" cy="180000"/>
                  </a:xfrm>
                  <a:prstGeom prst="bentConnector2">
                    <a:avLst/>
                  </a:prstGeom>
                  <a:ln w="19050"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8" name="Elbow Connector 417"/>
                  <p:cNvCxnSpPr/>
                  <p:nvPr/>
                </p:nvCxnSpPr>
                <p:spPr>
                  <a:xfrm>
                    <a:off x="1116413" y="1112641"/>
                    <a:ext cx="252000" cy="1692000"/>
                  </a:xfrm>
                  <a:prstGeom prst="bentConnector3">
                    <a:avLst>
                      <a:gd name="adj1" fmla="val 40813"/>
                    </a:avLst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9" name="Elbow Connector 368"/>
                  <p:cNvCxnSpPr>
                    <a:endCxn id="64" idx="3"/>
                  </p:cNvCxnSpPr>
                  <p:nvPr/>
                </p:nvCxnSpPr>
                <p:spPr>
                  <a:xfrm rot="5400000">
                    <a:off x="2142061" y="1764303"/>
                    <a:ext cx="432000" cy="190920"/>
                  </a:xfrm>
                  <a:prstGeom prst="bentConnector2">
                    <a:avLst/>
                  </a:prstGeom>
                  <a:ln w="19050">
                    <a:solidFill>
                      <a:schemeClr val="accent5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1" name="Elbow Connector 370"/>
                  <p:cNvCxnSpPr/>
                  <p:nvPr/>
                </p:nvCxnSpPr>
                <p:spPr>
                  <a:xfrm rot="5400000">
                    <a:off x="2094668" y="1715404"/>
                    <a:ext cx="468000" cy="180000"/>
                  </a:xfrm>
                  <a:prstGeom prst="bentConnector2">
                    <a:avLst/>
                  </a:prstGeom>
                  <a:ln w="19050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2" name="Elbow Connector 371"/>
                  <p:cNvCxnSpPr/>
                  <p:nvPr/>
                </p:nvCxnSpPr>
                <p:spPr>
                  <a:xfrm rot="5400000">
                    <a:off x="2043831" y="1661982"/>
                    <a:ext cx="504000" cy="180000"/>
                  </a:xfrm>
                  <a:prstGeom prst="bentConnector2">
                    <a:avLst/>
                  </a:prstGeom>
                  <a:ln w="1905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8" name="Elbow Connector 407"/>
                  <p:cNvCxnSpPr/>
                  <p:nvPr/>
                </p:nvCxnSpPr>
                <p:spPr>
                  <a:xfrm rot="5400000">
                    <a:off x="2007545" y="1629547"/>
                    <a:ext cx="504000" cy="180000"/>
                  </a:xfrm>
                  <a:prstGeom prst="bentConnector2">
                    <a:avLst/>
                  </a:prstGeom>
                  <a:ln w="1905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9" name="Elbow Connector 408"/>
                  <p:cNvCxnSpPr/>
                  <p:nvPr/>
                </p:nvCxnSpPr>
                <p:spPr>
                  <a:xfrm rot="5400000">
                    <a:off x="1977882" y="1596205"/>
                    <a:ext cx="504000" cy="180000"/>
                  </a:xfrm>
                  <a:prstGeom prst="bentConnector2">
                    <a:avLst/>
                  </a:prstGeom>
                  <a:ln w="1905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7" name="Elbow Connector 396"/>
                  <p:cNvCxnSpPr/>
                  <p:nvPr/>
                </p:nvCxnSpPr>
                <p:spPr>
                  <a:xfrm rot="16200000" flipH="1">
                    <a:off x="2158482" y="-31585"/>
                    <a:ext cx="4320000" cy="5058397"/>
                  </a:xfrm>
                  <a:prstGeom prst="bentConnector4">
                    <a:avLst>
                      <a:gd name="adj1" fmla="val 7147"/>
                      <a:gd name="adj2" fmla="val 102825"/>
                    </a:avLst>
                  </a:prstGeom>
                  <a:ln w="19050">
                    <a:solidFill>
                      <a:schemeClr val="accent6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2" name="Elbow Connector 331"/>
                  <p:cNvCxnSpPr>
                    <a:stCxn id="39" idx="0"/>
                    <a:endCxn id="27" idx="2"/>
                  </p:cNvCxnSpPr>
                  <p:nvPr/>
                </p:nvCxnSpPr>
                <p:spPr>
                  <a:xfrm rot="5400000" flipH="1" flipV="1">
                    <a:off x="2650880" y="-467652"/>
                    <a:ext cx="623222" cy="2232000"/>
                  </a:xfrm>
                  <a:prstGeom prst="bentConnector3">
                    <a:avLst>
                      <a:gd name="adj1" fmla="val 39302"/>
                    </a:avLst>
                  </a:prstGeom>
                  <a:ln w="1905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0" name="Elbow Connector 309"/>
                  <p:cNvCxnSpPr/>
                  <p:nvPr/>
                </p:nvCxnSpPr>
                <p:spPr>
                  <a:xfrm rot="5400000" flipH="1" flipV="1">
                    <a:off x="4980376" y="-2647828"/>
                    <a:ext cx="623222" cy="6606000"/>
                  </a:xfrm>
                  <a:prstGeom prst="bentConnector3">
                    <a:avLst>
                      <a:gd name="adj1" fmla="val 14848"/>
                    </a:avLst>
                  </a:prstGeom>
                  <a:ln w="19050">
                    <a:solidFill>
                      <a:schemeClr val="accent5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79" name="Freeform 278"/>
                  <p:cNvSpPr/>
                  <p:nvPr/>
                </p:nvSpPr>
                <p:spPr>
                  <a:xfrm>
                    <a:off x="1250950" y="1133475"/>
                    <a:ext cx="111125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170" name="Elbow Connector 169"/>
                  <p:cNvCxnSpPr/>
                  <p:nvPr/>
                </p:nvCxnSpPr>
                <p:spPr>
                  <a:xfrm rot="10800000">
                    <a:off x="2556748" y="926679"/>
                    <a:ext cx="83736" cy="2707049"/>
                  </a:xfrm>
                  <a:prstGeom prst="bentConnector2">
                    <a:avLst/>
                  </a:prstGeom>
                  <a:ln w="19050">
                    <a:solidFill>
                      <a:srgbClr val="7030A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2" name="Elbow Connector 171"/>
                  <p:cNvCxnSpPr/>
                  <p:nvPr/>
                </p:nvCxnSpPr>
                <p:spPr>
                  <a:xfrm rot="10800000">
                    <a:off x="3673313" y="924508"/>
                    <a:ext cx="40745" cy="2246631"/>
                  </a:xfrm>
                  <a:prstGeom prst="bentConnector2">
                    <a:avLst/>
                  </a:prstGeom>
                  <a:ln w="19050">
                    <a:solidFill>
                      <a:srgbClr val="7030A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4" name="Elbow Connector 173"/>
                  <p:cNvCxnSpPr/>
                  <p:nvPr/>
                </p:nvCxnSpPr>
                <p:spPr>
                  <a:xfrm rot="10800000">
                    <a:off x="4764316" y="926899"/>
                    <a:ext cx="37996" cy="3348000"/>
                  </a:xfrm>
                  <a:prstGeom prst="bentConnector2">
                    <a:avLst/>
                  </a:prstGeom>
                  <a:ln w="19050">
                    <a:solidFill>
                      <a:srgbClr val="7030A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6" name="Elbow Connector 175"/>
                  <p:cNvCxnSpPr/>
                  <p:nvPr/>
                </p:nvCxnSpPr>
                <p:spPr>
                  <a:xfrm rot="10800000">
                    <a:off x="5907399" y="927939"/>
                    <a:ext cx="43433" cy="2725504"/>
                  </a:xfrm>
                  <a:prstGeom prst="bentConnector2">
                    <a:avLst/>
                  </a:prstGeom>
                  <a:ln w="19050">
                    <a:solidFill>
                      <a:srgbClr val="7030A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9" name="Elbow Connector 178"/>
                  <p:cNvCxnSpPr/>
                  <p:nvPr/>
                </p:nvCxnSpPr>
                <p:spPr>
                  <a:xfrm rot="10800000">
                    <a:off x="7066170" y="908720"/>
                    <a:ext cx="43034" cy="2706453"/>
                  </a:xfrm>
                  <a:prstGeom prst="bentConnector2">
                    <a:avLst/>
                  </a:prstGeom>
                  <a:ln w="19050">
                    <a:solidFill>
                      <a:srgbClr val="7030A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01" name="Elbow Connector 200"/>
                  <p:cNvCxnSpPr>
                    <a:stCxn id="24" idx="1"/>
                    <a:endCxn id="37" idx="1"/>
                  </p:cNvCxnSpPr>
                  <p:nvPr/>
                </p:nvCxnSpPr>
                <p:spPr>
                  <a:xfrm rot="10800000" flipH="1" flipV="1">
                    <a:off x="1321283" y="192736"/>
                    <a:ext cx="41317" cy="5352831"/>
                  </a:xfrm>
                  <a:prstGeom prst="bentConnector3">
                    <a:avLst>
                      <a:gd name="adj1" fmla="val -169059"/>
                    </a:avLst>
                  </a:prstGeom>
                  <a:ln w="19050">
                    <a:solidFill>
                      <a:schemeClr val="accent6">
                        <a:lumMod val="75000"/>
                      </a:schemeClr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6" name="Elbow Connector 265"/>
                  <p:cNvCxnSpPr/>
                  <p:nvPr/>
                </p:nvCxnSpPr>
                <p:spPr>
                  <a:xfrm rot="10800000" flipV="1">
                    <a:off x="1279421" y="223787"/>
                    <a:ext cx="54000" cy="702000"/>
                  </a:xfrm>
                  <a:prstGeom prst="bentConnector2">
                    <a:avLst/>
                  </a:prstGeom>
                  <a:ln w="19050">
                    <a:solidFill>
                      <a:srgbClr val="7030A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4" name="Elbow Connector 323"/>
                  <p:cNvCxnSpPr>
                    <a:stCxn id="39" idx="0"/>
                    <a:endCxn id="30" idx="2"/>
                  </p:cNvCxnSpPr>
                  <p:nvPr/>
                </p:nvCxnSpPr>
                <p:spPr>
                  <a:xfrm rot="5400000" flipH="1" flipV="1">
                    <a:off x="3833613" y="-1583652"/>
                    <a:ext cx="623222" cy="4464000"/>
                  </a:xfrm>
                  <a:prstGeom prst="bentConnector3">
                    <a:avLst>
                      <a:gd name="adj1" fmla="val 26790"/>
                    </a:avLst>
                  </a:prstGeom>
                  <a:ln w="1905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8" name="Elbow Connector 327"/>
                  <p:cNvCxnSpPr>
                    <a:stCxn id="39" idx="0"/>
                    <a:endCxn id="26" idx="2"/>
                  </p:cNvCxnSpPr>
                  <p:nvPr/>
                </p:nvCxnSpPr>
                <p:spPr>
                  <a:xfrm rot="5400000" flipH="1" flipV="1">
                    <a:off x="3247165" y="-1029463"/>
                    <a:ext cx="626400" cy="3358800"/>
                  </a:xfrm>
                  <a:prstGeom prst="bentConnector3">
                    <a:avLst>
                      <a:gd name="adj1" fmla="val 33499"/>
                    </a:avLst>
                  </a:prstGeom>
                  <a:ln w="1905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37" name="Elbow Connector 336"/>
                  <p:cNvCxnSpPr>
                    <a:stCxn id="39" idx="0"/>
                    <a:endCxn id="17" idx="2"/>
                  </p:cNvCxnSpPr>
                  <p:nvPr/>
                </p:nvCxnSpPr>
                <p:spPr>
                  <a:xfrm rot="5400000" flipH="1" flipV="1">
                    <a:off x="2062824" y="86514"/>
                    <a:ext cx="623222" cy="1123668"/>
                  </a:xfrm>
                  <a:prstGeom prst="bentConnector3">
                    <a:avLst>
                      <a:gd name="adj1" fmla="val 45033"/>
                    </a:avLst>
                  </a:prstGeom>
                  <a:ln w="19050"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3" name="Elbow Connector 352"/>
                  <p:cNvCxnSpPr/>
                  <p:nvPr/>
                </p:nvCxnSpPr>
                <p:spPr>
                  <a:xfrm rot="5400000">
                    <a:off x="1972687" y="1158414"/>
                    <a:ext cx="756000" cy="205668"/>
                  </a:xfrm>
                  <a:prstGeom prst="bentConnector2">
                    <a:avLst/>
                  </a:prstGeom>
                  <a:ln w="19050">
                    <a:solidFill>
                      <a:schemeClr val="accent5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6" name="Elbow Connector 355"/>
                  <p:cNvCxnSpPr/>
                  <p:nvPr/>
                </p:nvCxnSpPr>
                <p:spPr>
                  <a:xfrm rot="5400000">
                    <a:off x="1944275" y="1129780"/>
                    <a:ext cx="766800" cy="180000"/>
                  </a:xfrm>
                  <a:prstGeom prst="bentConnector2">
                    <a:avLst/>
                  </a:prstGeom>
                  <a:ln w="19050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59" name="Elbow Connector 358"/>
                  <p:cNvCxnSpPr/>
                  <p:nvPr/>
                </p:nvCxnSpPr>
                <p:spPr>
                  <a:xfrm rot="5400000">
                    <a:off x="1934731" y="1108793"/>
                    <a:ext cx="756000" cy="144000"/>
                  </a:xfrm>
                  <a:prstGeom prst="bentConnector2">
                    <a:avLst/>
                  </a:prstGeom>
                  <a:ln w="1905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3" name="Elbow Connector 362"/>
                  <p:cNvCxnSpPr/>
                  <p:nvPr/>
                </p:nvCxnSpPr>
                <p:spPr>
                  <a:xfrm rot="5400000">
                    <a:off x="1908278" y="1077065"/>
                    <a:ext cx="774000" cy="108000"/>
                  </a:xfrm>
                  <a:prstGeom prst="bentConnector2">
                    <a:avLst/>
                  </a:prstGeom>
                  <a:ln w="1905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6" name="Elbow Connector 365"/>
                  <p:cNvCxnSpPr/>
                  <p:nvPr/>
                </p:nvCxnSpPr>
                <p:spPr>
                  <a:xfrm rot="5400000">
                    <a:off x="1878028" y="1044746"/>
                    <a:ext cx="774000" cy="108000"/>
                  </a:xfrm>
                  <a:prstGeom prst="bentConnector2">
                    <a:avLst/>
                  </a:prstGeom>
                  <a:ln w="1905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7" name="Elbow Connector 366"/>
                  <p:cNvCxnSpPr/>
                  <p:nvPr/>
                </p:nvCxnSpPr>
                <p:spPr>
                  <a:xfrm rot="5400000">
                    <a:off x="1843686" y="1005684"/>
                    <a:ext cx="774000" cy="108000"/>
                  </a:xfrm>
                  <a:prstGeom prst="bentConnector2">
                    <a:avLst/>
                  </a:prstGeom>
                  <a:ln w="19050">
                    <a:solidFill>
                      <a:srgbClr val="00B0F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79" name="Freeform 378"/>
                  <p:cNvSpPr/>
                  <p:nvPr/>
                </p:nvSpPr>
                <p:spPr>
                  <a:xfrm>
                    <a:off x="1250108" y="1576391"/>
                    <a:ext cx="111125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80" name="Freeform 379"/>
                  <p:cNvSpPr/>
                  <p:nvPr/>
                </p:nvSpPr>
                <p:spPr>
                  <a:xfrm>
                    <a:off x="1250108" y="1988840"/>
                    <a:ext cx="111125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382" name="Elbow Connector 381"/>
                  <p:cNvCxnSpPr>
                    <a:endCxn id="79" idx="3"/>
                  </p:cNvCxnSpPr>
                  <p:nvPr/>
                </p:nvCxnSpPr>
                <p:spPr>
                  <a:xfrm rot="16200000" flipH="1">
                    <a:off x="4741007" y="2443771"/>
                    <a:ext cx="3742890" cy="470457"/>
                  </a:xfrm>
                  <a:prstGeom prst="bentConnector4">
                    <a:avLst>
                      <a:gd name="adj1" fmla="val -320"/>
                      <a:gd name="adj2" fmla="val 108199"/>
                    </a:avLst>
                  </a:prstGeom>
                  <a:ln w="1905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9" name="Elbow Connector 388"/>
                  <p:cNvCxnSpPr/>
                  <p:nvPr/>
                </p:nvCxnSpPr>
                <p:spPr>
                  <a:xfrm rot="5400000">
                    <a:off x="4992412" y="2658379"/>
                    <a:ext cx="3762000" cy="100583"/>
                  </a:xfrm>
                  <a:prstGeom prst="bentConnector2">
                    <a:avLst/>
                  </a:prstGeom>
                  <a:ln w="19050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1" name="Elbow Connector 390"/>
                  <p:cNvCxnSpPr/>
                  <p:nvPr/>
                </p:nvCxnSpPr>
                <p:spPr>
                  <a:xfrm rot="5400000">
                    <a:off x="5005556" y="2671519"/>
                    <a:ext cx="3762000" cy="144000"/>
                  </a:xfrm>
                  <a:prstGeom prst="bentConnector2">
                    <a:avLst/>
                  </a:prstGeom>
                  <a:ln w="19050">
                    <a:solidFill>
                      <a:schemeClr val="accent5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13" name="Freeform 412"/>
                  <p:cNvSpPr/>
                  <p:nvPr/>
                </p:nvSpPr>
                <p:spPr>
                  <a:xfrm>
                    <a:off x="1252039" y="2412206"/>
                    <a:ext cx="111125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23" name="Freeform 422"/>
                  <p:cNvSpPr/>
                  <p:nvPr/>
                </p:nvSpPr>
                <p:spPr>
                  <a:xfrm>
                    <a:off x="1250950" y="2835572"/>
                    <a:ext cx="111125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426" name="Elbow Connector 425"/>
                  <p:cNvCxnSpPr/>
                  <p:nvPr/>
                </p:nvCxnSpPr>
                <p:spPr>
                  <a:xfrm rot="5400000">
                    <a:off x="1788695" y="3122686"/>
                    <a:ext cx="938061" cy="181175"/>
                  </a:xfrm>
                  <a:prstGeom prst="bentConnector3">
                    <a:avLst>
                      <a:gd name="adj1" fmla="val 100590"/>
                    </a:avLst>
                  </a:prstGeom>
                  <a:ln w="1905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7" name="Elbow Connector 426"/>
                  <p:cNvCxnSpPr/>
                  <p:nvPr/>
                </p:nvCxnSpPr>
                <p:spPr>
                  <a:xfrm rot="5400000">
                    <a:off x="2144323" y="2181436"/>
                    <a:ext cx="432000" cy="190920"/>
                  </a:xfrm>
                  <a:prstGeom prst="bentConnector2">
                    <a:avLst/>
                  </a:prstGeom>
                  <a:ln w="19050">
                    <a:solidFill>
                      <a:schemeClr val="accent5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36" name="Freeform 435"/>
                  <p:cNvSpPr/>
                  <p:nvPr/>
                </p:nvSpPr>
                <p:spPr>
                  <a:xfrm>
                    <a:off x="1256738" y="3273408"/>
                    <a:ext cx="111125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37" name="Freeform 436"/>
                  <p:cNvSpPr/>
                  <p:nvPr/>
                </p:nvSpPr>
                <p:spPr>
                  <a:xfrm>
                    <a:off x="1258659" y="3685198"/>
                    <a:ext cx="111125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5" name="Freeform 444"/>
                  <p:cNvSpPr/>
                  <p:nvPr/>
                </p:nvSpPr>
                <p:spPr>
                  <a:xfrm>
                    <a:off x="1251899" y="4091542"/>
                    <a:ext cx="111125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447" name="Elbow Connector 446"/>
                  <p:cNvCxnSpPr/>
                  <p:nvPr/>
                </p:nvCxnSpPr>
                <p:spPr>
                  <a:xfrm rot="5400000">
                    <a:off x="2091424" y="4182030"/>
                    <a:ext cx="476061" cy="122129"/>
                  </a:xfrm>
                  <a:prstGeom prst="bentConnector2">
                    <a:avLst/>
                  </a:prstGeom>
                  <a:ln w="19050">
                    <a:solidFill>
                      <a:srgbClr val="FFC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2" name="Elbow Connector 441"/>
                  <p:cNvCxnSpPr/>
                  <p:nvPr/>
                </p:nvCxnSpPr>
                <p:spPr>
                  <a:xfrm rot="5400000">
                    <a:off x="1550956" y="3201648"/>
                    <a:ext cx="1620000" cy="190921"/>
                  </a:xfrm>
                  <a:prstGeom prst="bentConnector2">
                    <a:avLst/>
                  </a:prstGeom>
                  <a:ln w="19050">
                    <a:solidFill>
                      <a:schemeClr val="accent5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50" name="Freeform 449"/>
                  <p:cNvSpPr/>
                  <p:nvPr/>
                </p:nvSpPr>
                <p:spPr>
                  <a:xfrm>
                    <a:off x="1253844" y="4485968"/>
                    <a:ext cx="111125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51" name="Freeform 450"/>
                  <p:cNvSpPr/>
                  <p:nvPr/>
                </p:nvSpPr>
                <p:spPr>
                  <a:xfrm>
                    <a:off x="1253844" y="4828986"/>
                    <a:ext cx="111125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14" name="Elbow Connector 13"/>
                  <p:cNvCxnSpPr/>
                  <p:nvPr/>
                </p:nvCxnSpPr>
                <p:spPr>
                  <a:xfrm rot="16200000" flipH="1">
                    <a:off x="1797433" y="2894629"/>
                    <a:ext cx="1512000" cy="57954"/>
                  </a:xfrm>
                  <a:prstGeom prst="bentConnector2">
                    <a:avLst/>
                  </a:prstGeom>
                  <a:ln w="19050">
                    <a:solidFill>
                      <a:srgbClr val="00B0F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6" name="Straight Connector 115"/>
                  <p:cNvCxnSpPr/>
                  <p:nvPr/>
                </p:nvCxnSpPr>
                <p:spPr>
                  <a:xfrm>
                    <a:off x="2481704" y="4010391"/>
                    <a:ext cx="108022" cy="0"/>
                  </a:xfrm>
                  <a:prstGeom prst="line">
                    <a:avLst/>
                  </a:prstGeom>
                  <a:ln w="19050">
                    <a:solidFill>
                      <a:srgbClr val="00B0F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Straight Connector 192"/>
                  <p:cNvCxnSpPr/>
                  <p:nvPr/>
                </p:nvCxnSpPr>
                <p:spPr>
                  <a:xfrm>
                    <a:off x="2483469" y="4990137"/>
                    <a:ext cx="108022" cy="0"/>
                  </a:xfrm>
                  <a:prstGeom prst="line">
                    <a:avLst/>
                  </a:prstGeom>
                  <a:ln w="19050">
                    <a:solidFill>
                      <a:srgbClr val="00B0F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Straight Connector 193"/>
                  <p:cNvCxnSpPr/>
                  <p:nvPr/>
                </p:nvCxnSpPr>
                <p:spPr>
                  <a:xfrm>
                    <a:off x="2483768" y="4330734"/>
                    <a:ext cx="108022" cy="0"/>
                  </a:xfrm>
                  <a:prstGeom prst="line">
                    <a:avLst/>
                  </a:prstGeom>
                  <a:ln w="19050">
                    <a:solidFill>
                      <a:srgbClr val="00B0F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Elbow Connector 117"/>
                  <p:cNvCxnSpPr>
                    <a:endCxn id="69" idx="1"/>
                  </p:cNvCxnSpPr>
                  <p:nvPr/>
                </p:nvCxnSpPr>
                <p:spPr>
                  <a:xfrm rot="16200000" flipH="1">
                    <a:off x="2576622" y="4556076"/>
                    <a:ext cx="183949" cy="40681"/>
                  </a:xfrm>
                  <a:prstGeom prst="bentConnector2">
                    <a:avLst/>
                  </a:prstGeom>
                  <a:ln w="19050">
                    <a:solidFill>
                      <a:srgbClr val="00B0F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Elbow Connector 121"/>
                  <p:cNvCxnSpPr/>
                  <p:nvPr/>
                </p:nvCxnSpPr>
                <p:spPr>
                  <a:xfrm rot="5400000">
                    <a:off x="3035768" y="944386"/>
                    <a:ext cx="1618615" cy="403316"/>
                  </a:xfrm>
                  <a:prstGeom prst="bentConnector4">
                    <a:avLst>
                      <a:gd name="adj1" fmla="val 16898"/>
                      <a:gd name="adj2" fmla="val 101376"/>
                    </a:avLst>
                  </a:prstGeom>
                  <a:ln w="19050">
                    <a:solidFill>
                      <a:srgbClr val="00B05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Elbow Connector 131"/>
                  <p:cNvCxnSpPr/>
                  <p:nvPr/>
                </p:nvCxnSpPr>
                <p:spPr>
                  <a:xfrm rot="16200000" flipH="1">
                    <a:off x="3052205" y="2542298"/>
                    <a:ext cx="1246651" cy="72761"/>
                  </a:xfrm>
                  <a:prstGeom prst="bentConnector3">
                    <a:avLst>
                      <a:gd name="adj1" fmla="val 100045"/>
                    </a:avLst>
                  </a:prstGeom>
                  <a:ln w="19050">
                    <a:solidFill>
                      <a:srgbClr val="00B05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5" name="Elbow Connector 134"/>
                  <p:cNvCxnSpPr/>
                  <p:nvPr/>
                </p:nvCxnSpPr>
                <p:spPr>
                  <a:xfrm rot="5400000">
                    <a:off x="2274716" y="1856772"/>
                    <a:ext cx="3179749" cy="291746"/>
                  </a:xfrm>
                  <a:prstGeom prst="bentConnector4">
                    <a:avLst>
                      <a:gd name="adj1" fmla="val 4833"/>
                      <a:gd name="adj2" fmla="val 141354"/>
                    </a:avLst>
                  </a:prstGeom>
                  <a:ln w="1905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Elbow Connector 168"/>
                  <p:cNvCxnSpPr/>
                  <p:nvPr/>
                </p:nvCxnSpPr>
                <p:spPr>
                  <a:xfrm rot="16200000" flipH="1">
                    <a:off x="2384502" y="4730916"/>
                    <a:ext cx="2543882" cy="111847"/>
                  </a:xfrm>
                  <a:prstGeom prst="bentConnector2">
                    <a:avLst/>
                  </a:prstGeom>
                  <a:ln w="19050">
                    <a:solidFill>
                      <a:srgbClr val="00B05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3" name="Freeform 232"/>
                  <p:cNvSpPr/>
                  <p:nvPr/>
                </p:nvSpPr>
                <p:spPr>
                  <a:xfrm>
                    <a:off x="3603924" y="4102472"/>
                    <a:ext cx="111125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4" name="Freeform 233"/>
                  <p:cNvSpPr/>
                  <p:nvPr/>
                </p:nvSpPr>
                <p:spPr>
                  <a:xfrm>
                    <a:off x="3604370" y="4509120"/>
                    <a:ext cx="111125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5" name="Freeform 234"/>
                  <p:cNvSpPr/>
                  <p:nvPr/>
                </p:nvSpPr>
                <p:spPr>
                  <a:xfrm>
                    <a:off x="3603924" y="4892970"/>
                    <a:ext cx="111125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6" name="Freeform 235"/>
                  <p:cNvSpPr/>
                  <p:nvPr/>
                </p:nvSpPr>
                <p:spPr>
                  <a:xfrm>
                    <a:off x="3603920" y="5289303"/>
                    <a:ext cx="111125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237" name="Freeform 236"/>
                  <p:cNvSpPr/>
                  <p:nvPr/>
                </p:nvSpPr>
                <p:spPr>
                  <a:xfrm>
                    <a:off x="3606308" y="5661248"/>
                    <a:ext cx="111125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239" name="Elbow Connector 238"/>
                  <p:cNvCxnSpPr/>
                  <p:nvPr/>
                </p:nvCxnSpPr>
                <p:spPr>
                  <a:xfrm rot="5400000">
                    <a:off x="2956426" y="2067431"/>
                    <a:ext cx="4104000" cy="396000"/>
                  </a:xfrm>
                  <a:prstGeom prst="bentConnector4">
                    <a:avLst>
                      <a:gd name="adj1" fmla="val 12519"/>
                      <a:gd name="adj2" fmla="val 120274"/>
                    </a:avLst>
                  </a:prstGeom>
                  <a:ln w="19050">
                    <a:solidFill>
                      <a:srgbClr val="0070C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8" name="Elbow Connector 267"/>
                  <p:cNvCxnSpPr/>
                  <p:nvPr/>
                </p:nvCxnSpPr>
                <p:spPr>
                  <a:xfrm rot="5400000">
                    <a:off x="5567638" y="1766039"/>
                    <a:ext cx="3417978" cy="352511"/>
                  </a:xfrm>
                  <a:prstGeom prst="bentConnector4">
                    <a:avLst>
                      <a:gd name="adj1" fmla="val 16573"/>
                      <a:gd name="adj2" fmla="val 120264"/>
                    </a:avLst>
                  </a:prstGeom>
                  <a:ln w="19050">
                    <a:solidFill>
                      <a:schemeClr val="bg2">
                        <a:lumMod val="50000"/>
                      </a:schemeClr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76" name="Freeform 275"/>
                  <p:cNvSpPr/>
                  <p:nvPr/>
                </p:nvSpPr>
                <p:spPr>
                  <a:xfrm>
                    <a:off x="8048571" y="1988840"/>
                    <a:ext cx="85725" cy="0"/>
                  </a:xfrm>
                  <a:custGeom>
                    <a:avLst/>
                    <a:gdLst>
                      <a:gd name="connsiteX0" fmla="*/ 0 w 85725"/>
                      <a:gd name="connsiteY0" fmla="*/ 0 h 0"/>
                      <a:gd name="connsiteX1" fmla="*/ 85725 w 857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85725">
                        <a:moveTo>
                          <a:pt x="0" y="0"/>
                        </a:moveTo>
                        <a:lnTo>
                          <a:pt x="85725" y="0"/>
                        </a:lnTo>
                      </a:path>
                    </a:pathLst>
                  </a:custGeom>
                  <a:noFill/>
                  <a:ln w="12700">
                    <a:solidFill>
                      <a:schemeClr val="accent5">
                        <a:lumMod val="75000"/>
                      </a:schemeClr>
                    </a:soli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cxnSp>
                <p:nvCxnSpPr>
                  <p:cNvPr id="214" name="Elbow Connector 213"/>
                  <p:cNvCxnSpPr/>
                  <p:nvPr/>
                </p:nvCxnSpPr>
                <p:spPr>
                  <a:xfrm rot="5400000">
                    <a:off x="1846097" y="3322135"/>
                    <a:ext cx="6372463" cy="270978"/>
                  </a:xfrm>
                  <a:prstGeom prst="bentConnector4">
                    <a:avLst>
                      <a:gd name="adj1" fmla="val 6506"/>
                      <a:gd name="adj2" fmla="val 177933"/>
                    </a:avLst>
                  </a:prstGeom>
                  <a:ln w="19050">
                    <a:solidFill>
                      <a:srgbClr val="0070C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2" name="Straight Connector 281"/>
                  <p:cNvCxnSpPr/>
                  <p:nvPr/>
                </p:nvCxnSpPr>
                <p:spPr>
                  <a:xfrm>
                    <a:off x="4691047" y="3339574"/>
                    <a:ext cx="108022" cy="0"/>
                  </a:xfrm>
                  <a:prstGeom prst="line">
                    <a:avLst/>
                  </a:prstGeom>
                  <a:ln w="19050">
                    <a:solidFill>
                      <a:srgbClr val="0070C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3" name="Straight Connector 282"/>
                  <p:cNvCxnSpPr/>
                  <p:nvPr/>
                </p:nvCxnSpPr>
                <p:spPr>
                  <a:xfrm>
                    <a:off x="4688322" y="4999529"/>
                    <a:ext cx="108022" cy="0"/>
                  </a:xfrm>
                  <a:prstGeom prst="line">
                    <a:avLst/>
                  </a:prstGeom>
                  <a:ln w="19050">
                    <a:solidFill>
                      <a:srgbClr val="0070C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5" name="Straight Connector 284"/>
                  <p:cNvCxnSpPr/>
                  <p:nvPr/>
                </p:nvCxnSpPr>
                <p:spPr>
                  <a:xfrm>
                    <a:off x="4690845" y="4666783"/>
                    <a:ext cx="108022" cy="0"/>
                  </a:xfrm>
                  <a:prstGeom prst="line">
                    <a:avLst/>
                  </a:prstGeom>
                  <a:ln w="19050">
                    <a:solidFill>
                      <a:srgbClr val="0070C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6" name="Straight Connector 285"/>
                  <p:cNvCxnSpPr/>
                  <p:nvPr/>
                </p:nvCxnSpPr>
                <p:spPr>
                  <a:xfrm>
                    <a:off x="4687966" y="5403554"/>
                    <a:ext cx="108022" cy="0"/>
                  </a:xfrm>
                  <a:prstGeom prst="line">
                    <a:avLst/>
                  </a:prstGeom>
                  <a:ln w="19050">
                    <a:solidFill>
                      <a:srgbClr val="0070C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7" name="Straight Connector 286"/>
                  <p:cNvCxnSpPr/>
                  <p:nvPr/>
                </p:nvCxnSpPr>
                <p:spPr>
                  <a:xfrm>
                    <a:off x="4683878" y="6237312"/>
                    <a:ext cx="108022" cy="0"/>
                  </a:xfrm>
                  <a:prstGeom prst="line">
                    <a:avLst/>
                  </a:prstGeom>
                  <a:ln w="19050">
                    <a:solidFill>
                      <a:srgbClr val="0070C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9" name="Elbow Connector 288"/>
                  <p:cNvCxnSpPr>
                    <a:endCxn id="73" idx="1"/>
                  </p:cNvCxnSpPr>
                  <p:nvPr/>
                </p:nvCxnSpPr>
                <p:spPr>
                  <a:xfrm rot="5400000">
                    <a:off x="4210231" y="1970050"/>
                    <a:ext cx="3831104" cy="356204"/>
                  </a:xfrm>
                  <a:prstGeom prst="bentConnector4">
                    <a:avLst>
                      <a:gd name="adj1" fmla="val 12418"/>
                      <a:gd name="adj2" fmla="val 137284"/>
                    </a:avLst>
                  </a:prstGeom>
                  <a:ln w="19050">
                    <a:solidFill>
                      <a:srgbClr val="FFC000"/>
                    </a:solidFill>
                    <a:prstDash val="soli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349" name="Freeform 348"/>
                  <p:cNvSpPr/>
                  <p:nvPr/>
                </p:nvSpPr>
                <p:spPr>
                  <a:xfrm>
                    <a:off x="3563888" y="4141706"/>
                    <a:ext cx="180000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0" name="Freeform 349"/>
                  <p:cNvSpPr/>
                  <p:nvPr/>
                </p:nvSpPr>
                <p:spPr>
                  <a:xfrm>
                    <a:off x="3563888" y="4551632"/>
                    <a:ext cx="180000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1" name="Freeform 350"/>
                  <p:cNvSpPr/>
                  <p:nvPr/>
                </p:nvSpPr>
                <p:spPr>
                  <a:xfrm>
                    <a:off x="3563888" y="4941168"/>
                    <a:ext cx="180000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4" name="Freeform 353"/>
                  <p:cNvSpPr/>
                  <p:nvPr/>
                </p:nvSpPr>
                <p:spPr>
                  <a:xfrm>
                    <a:off x="3563888" y="5330704"/>
                    <a:ext cx="180000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55" name="Freeform 354"/>
                  <p:cNvSpPr/>
                  <p:nvPr/>
                </p:nvSpPr>
                <p:spPr>
                  <a:xfrm>
                    <a:off x="3563888" y="5692201"/>
                    <a:ext cx="180000" cy="0"/>
                  </a:xfrm>
                  <a:custGeom>
                    <a:avLst/>
                    <a:gdLst>
                      <a:gd name="connsiteX0" fmla="*/ 111125 w 111125"/>
                      <a:gd name="connsiteY0" fmla="*/ 0 h 0"/>
                      <a:gd name="connsiteX1" fmla="*/ 0 w 11112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1125">
                        <a:moveTo>
                          <a:pt x="11112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19050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339" name="Freeform 338"/>
                  <p:cNvSpPr/>
                  <p:nvPr/>
                </p:nvSpPr>
                <p:spPr>
                  <a:xfrm>
                    <a:off x="2933700" y="679450"/>
                    <a:ext cx="3175" cy="282575"/>
                  </a:xfrm>
                  <a:custGeom>
                    <a:avLst/>
                    <a:gdLst>
                      <a:gd name="connsiteX0" fmla="*/ 0 w 3175"/>
                      <a:gd name="connsiteY0" fmla="*/ 0 h 282575"/>
                      <a:gd name="connsiteX1" fmla="*/ 3175 w 3175"/>
                      <a:gd name="connsiteY1" fmla="*/ 282575 h 282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175" h="282575">
                        <a:moveTo>
                          <a:pt x="0" y="0"/>
                        </a:moveTo>
                        <a:cubicBezTo>
                          <a:pt x="1058" y="94192"/>
                          <a:pt x="2117" y="188383"/>
                          <a:pt x="3175" y="282575"/>
                        </a:cubicBezTo>
                      </a:path>
                    </a:pathLst>
                  </a:custGeom>
                  <a:noFill/>
                  <a:ln w="19050">
                    <a:solidFill>
                      <a:srgbClr val="00B0F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19" name="Freeform 418"/>
                  <p:cNvSpPr/>
                  <p:nvPr/>
                </p:nvSpPr>
                <p:spPr>
                  <a:xfrm>
                    <a:off x="4075882" y="692151"/>
                    <a:ext cx="3175" cy="282575"/>
                  </a:xfrm>
                  <a:custGeom>
                    <a:avLst/>
                    <a:gdLst>
                      <a:gd name="connsiteX0" fmla="*/ 0 w 3175"/>
                      <a:gd name="connsiteY0" fmla="*/ 0 h 282575"/>
                      <a:gd name="connsiteX1" fmla="*/ 3175 w 3175"/>
                      <a:gd name="connsiteY1" fmla="*/ 282575 h 282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175" h="282575">
                        <a:moveTo>
                          <a:pt x="0" y="0"/>
                        </a:moveTo>
                        <a:cubicBezTo>
                          <a:pt x="1058" y="94192"/>
                          <a:pt x="2117" y="188383"/>
                          <a:pt x="3175" y="282575"/>
                        </a:cubicBezTo>
                      </a:path>
                    </a:pathLst>
                  </a:custGeom>
                  <a:noFill/>
                  <a:ln w="19050"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25" name="Freeform 424"/>
                  <p:cNvSpPr/>
                  <p:nvPr/>
                </p:nvSpPr>
                <p:spPr>
                  <a:xfrm>
                    <a:off x="5237956" y="730796"/>
                    <a:ext cx="3175" cy="282575"/>
                  </a:xfrm>
                  <a:custGeom>
                    <a:avLst/>
                    <a:gdLst>
                      <a:gd name="connsiteX0" fmla="*/ 0 w 3175"/>
                      <a:gd name="connsiteY0" fmla="*/ 0 h 282575"/>
                      <a:gd name="connsiteX1" fmla="*/ 3175 w 3175"/>
                      <a:gd name="connsiteY1" fmla="*/ 282575 h 2825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175" h="282575">
                        <a:moveTo>
                          <a:pt x="0" y="0"/>
                        </a:moveTo>
                        <a:cubicBezTo>
                          <a:pt x="1058" y="94192"/>
                          <a:pt x="2117" y="188383"/>
                          <a:pt x="3175" y="282575"/>
                        </a:cubicBezTo>
                      </a:path>
                    </a:pathLst>
                  </a:custGeom>
                  <a:noFill/>
                  <a:ln w="19050">
                    <a:solidFill>
                      <a:srgbClr val="0070C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1" name="Freeform 440"/>
                  <p:cNvSpPr/>
                  <p:nvPr/>
                </p:nvSpPr>
                <p:spPr>
                  <a:xfrm>
                    <a:off x="7483078" y="830833"/>
                    <a:ext cx="0" cy="171450"/>
                  </a:xfrm>
                  <a:custGeom>
                    <a:avLst/>
                    <a:gdLst>
                      <a:gd name="connsiteX0" fmla="*/ 0 w 0"/>
                      <a:gd name="connsiteY0" fmla="*/ 0 h 171450"/>
                      <a:gd name="connsiteX1" fmla="*/ 0 w 0"/>
                      <a:gd name="connsiteY1" fmla="*/ 171450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71450">
                        <a:moveTo>
                          <a:pt x="0" y="0"/>
                        </a:moveTo>
                        <a:lnTo>
                          <a:pt x="0" y="171450"/>
                        </a:lnTo>
                      </a:path>
                    </a:pathLst>
                  </a:custGeom>
                  <a:noFill/>
                  <a:ln w="19050">
                    <a:solidFill>
                      <a:schemeClr val="bg2">
                        <a:lumMod val="5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444" name="Freeform 443"/>
                  <p:cNvSpPr/>
                  <p:nvPr/>
                </p:nvSpPr>
                <p:spPr>
                  <a:xfrm>
                    <a:off x="8594948" y="878458"/>
                    <a:ext cx="0" cy="171450"/>
                  </a:xfrm>
                  <a:custGeom>
                    <a:avLst/>
                    <a:gdLst>
                      <a:gd name="connsiteX0" fmla="*/ 0 w 0"/>
                      <a:gd name="connsiteY0" fmla="*/ 0 h 171450"/>
                      <a:gd name="connsiteX1" fmla="*/ 0 w 0"/>
                      <a:gd name="connsiteY1" fmla="*/ 171450 h 1714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171450">
                        <a:moveTo>
                          <a:pt x="0" y="0"/>
                        </a:moveTo>
                        <a:lnTo>
                          <a:pt x="0" y="171450"/>
                        </a:lnTo>
                      </a:path>
                    </a:pathLst>
                  </a:custGeom>
                  <a:noFill/>
                  <a:ln w="19050">
                    <a:solidFill>
                      <a:schemeClr val="accent5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NZ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endParaRPr>
                  </a:p>
                </p:txBody>
              </p:sp>
            </p:grpSp>
          </p:grpSp>
        </p:grpSp>
        <p:cxnSp>
          <p:nvCxnSpPr>
            <p:cNvPr id="280" name="Straight Connector 279"/>
            <p:cNvCxnSpPr/>
            <p:nvPr/>
          </p:nvCxnSpPr>
          <p:spPr>
            <a:xfrm>
              <a:off x="4684551" y="5845429"/>
              <a:ext cx="108022" cy="0"/>
            </a:xfrm>
            <a:prstGeom prst="line">
              <a:avLst/>
            </a:prstGeom>
            <a:ln w="19050">
              <a:solidFill>
                <a:srgbClr val="0070C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Rounded Rectangle 85"/>
          <p:cNvSpPr/>
          <p:nvPr/>
        </p:nvSpPr>
        <p:spPr>
          <a:xfrm>
            <a:off x="6326462" y="2722074"/>
            <a:ext cx="936000" cy="1368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0" bIns="360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Z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CASTLECORP</a:t>
            </a:r>
          </a:p>
          <a:p>
            <a:pPr marL="95250" marR="0" lvl="0" indent="-95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 WATERS </a:t>
            </a:r>
          </a:p>
          <a:p>
            <a:pPr marL="95250" marR="0" lvl="0" indent="-95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REFUSE</a:t>
            </a:r>
          </a:p>
          <a:p>
            <a:pPr marL="95250" marR="0" lvl="0" indent="-95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FOOTPATHS</a:t>
            </a:r>
          </a:p>
          <a:p>
            <a:pPr marL="95250" marR="0" lvl="0" indent="-95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PARKS</a:t>
            </a:r>
          </a:p>
          <a:p>
            <a:pPr marL="95250" marR="0" lvl="0" indent="-95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GARDENS &amp; SPORTSFIELDS</a:t>
            </a:r>
          </a:p>
          <a:p>
            <a:pPr marL="95250" marR="0" lvl="0" indent="-95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CEMETARIES &amp;</a:t>
            </a:r>
          </a:p>
          <a:p>
            <a:pPr marL="95250" marR="0" lvl="0" indent="-95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CREMATORIUM</a:t>
            </a:r>
          </a:p>
          <a:p>
            <a:pPr marL="95250" marR="0" lvl="0" indent="-95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FLEET  MAINT</a:t>
            </a:r>
          </a:p>
          <a:p>
            <a:pPr marL="95250" marR="0" lvl="0" indent="-952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RURAL FIRE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Z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06" name="Group 405"/>
          <p:cNvGrpSpPr/>
          <p:nvPr/>
        </p:nvGrpSpPr>
        <p:grpSpPr>
          <a:xfrm>
            <a:off x="4118663" y="3883685"/>
            <a:ext cx="4253019" cy="1706939"/>
            <a:chOff x="2594662" y="3883684"/>
            <a:chExt cx="4253019" cy="1706939"/>
          </a:xfrm>
        </p:grpSpPr>
        <p:sp>
          <p:nvSpPr>
            <p:cNvPr id="84" name="Rounded Rectangle 83"/>
            <p:cNvSpPr/>
            <p:nvPr/>
          </p:nvSpPr>
          <p:spPr>
            <a:xfrm>
              <a:off x="4796030" y="5230623"/>
              <a:ext cx="900000" cy="360000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ROTORUA INTERNATIONAL AIRPORT</a:t>
              </a:r>
            </a:p>
          </p:txBody>
        </p:sp>
        <p:sp>
          <p:nvSpPr>
            <p:cNvPr id="73" name="Rounded Rectangle 72"/>
            <p:cNvSpPr/>
            <p:nvPr/>
          </p:nvSpPr>
          <p:spPr>
            <a:xfrm>
              <a:off x="5947681" y="3883684"/>
              <a:ext cx="900000" cy="360040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WHAKATANE AIRPORT</a:t>
              </a:r>
            </a:p>
          </p:txBody>
        </p:sp>
        <p:sp>
          <p:nvSpPr>
            <p:cNvPr id="102" name="Rounded Rectangle 101"/>
            <p:cNvSpPr/>
            <p:nvPr/>
          </p:nvSpPr>
          <p:spPr>
            <a:xfrm>
              <a:off x="2594662" y="5217729"/>
              <a:ext cx="900000" cy="288000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TAURANGA AIRPORT</a:t>
              </a:r>
            </a:p>
          </p:txBody>
        </p:sp>
      </p:grpSp>
      <p:grpSp>
        <p:nvGrpSpPr>
          <p:cNvPr id="400" name="Group 399"/>
          <p:cNvGrpSpPr/>
          <p:nvPr/>
        </p:nvGrpSpPr>
        <p:grpSpPr>
          <a:xfrm>
            <a:off x="2886602" y="959959"/>
            <a:ext cx="4342477" cy="4207868"/>
            <a:chOff x="1362601" y="959959"/>
            <a:chExt cx="4342477" cy="4207868"/>
          </a:xfrm>
        </p:grpSpPr>
        <p:sp>
          <p:nvSpPr>
            <p:cNvPr id="90" name="Rounded Rectangle 89"/>
            <p:cNvSpPr/>
            <p:nvPr/>
          </p:nvSpPr>
          <p:spPr>
            <a:xfrm>
              <a:off x="4805078" y="4807827"/>
              <a:ext cx="900000" cy="3600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LOCAL AUTHORITY</a:t>
              </a:r>
              <a:b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SHARED SERVICES WAIKATO </a:t>
              </a:r>
            </a:p>
          </p:txBody>
        </p:sp>
        <p:sp>
          <p:nvSpPr>
            <p:cNvPr id="39" name="Rounded Rectangle 38"/>
            <p:cNvSpPr/>
            <p:nvPr/>
          </p:nvSpPr>
          <p:spPr>
            <a:xfrm>
              <a:off x="1362601" y="959959"/>
              <a:ext cx="900000" cy="360000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BoP</a:t>
              </a: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LOCAL AUTHORITY SHARED SERVICES</a:t>
              </a:r>
            </a:p>
          </p:txBody>
        </p:sp>
      </p:grpSp>
      <p:grpSp>
        <p:nvGrpSpPr>
          <p:cNvPr id="401" name="Group 400"/>
          <p:cNvGrpSpPr/>
          <p:nvPr/>
        </p:nvGrpSpPr>
        <p:grpSpPr>
          <a:xfrm>
            <a:off x="2886602" y="4191480"/>
            <a:ext cx="4342477" cy="2596372"/>
            <a:chOff x="1362601" y="4191480"/>
            <a:chExt cx="4342477" cy="2596372"/>
          </a:xfrm>
        </p:grpSpPr>
        <p:sp>
          <p:nvSpPr>
            <p:cNvPr id="36" name="Rounded Rectangle 35"/>
            <p:cNvSpPr/>
            <p:nvPr/>
          </p:nvSpPr>
          <p:spPr>
            <a:xfrm>
              <a:off x="1542601" y="5028630"/>
              <a:ext cx="720000" cy="2880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PORT OF TAURANGA</a:t>
              </a:r>
            </a:p>
          </p:txBody>
        </p:sp>
        <p:sp>
          <p:nvSpPr>
            <p:cNvPr id="69" name="Rounded Rectangle 68"/>
            <p:cNvSpPr/>
            <p:nvPr/>
          </p:nvSpPr>
          <p:spPr>
            <a:xfrm>
              <a:off x="2688937" y="4524392"/>
              <a:ext cx="792000" cy="2880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BAY LEISURE &amp; EVENTS LTD</a:t>
              </a:r>
            </a:p>
          </p:txBody>
        </p:sp>
        <p:sp>
          <p:nvSpPr>
            <p:cNvPr id="71" name="Rounded Rectangle 70"/>
            <p:cNvSpPr/>
            <p:nvPr/>
          </p:nvSpPr>
          <p:spPr>
            <a:xfrm>
              <a:off x="2594662" y="4191480"/>
              <a:ext cx="900000" cy="2880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TAURANGA CITY INVESTMENTS</a:t>
              </a:r>
            </a:p>
          </p:txBody>
        </p:sp>
        <p:sp>
          <p:nvSpPr>
            <p:cNvPr id="87" name="Rounded Rectangle 86"/>
            <p:cNvSpPr/>
            <p:nvPr/>
          </p:nvSpPr>
          <p:spPr>
            <a:xfrm>
              <a:off x="4791900" y="6086084"/>
              <a:ext cx="900000" cy="3600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HYDRUS ENGINEERING CONSULTANTS</a:t>
              </a:r>
            </a:p>
          </p:txBody>
        </p:sp>
        <p:sp>
          <p:nvSpPr>
            <p:cNvPr id="89" name="Rounded Rectangle 88"/>
            <p:cNvSpPr/>
            <p:nvPr/>
          </p:nvSpPr>
          <p:spPr>
            <a:xfrm>
              <a:off x="4800424" y="5655841"/>
              <a:ext cx="900000" cy="3600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ROTORUA DISTRICT COUNCIL HOLDINGS LTD</a:t>
              </a: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1362601" y="4687640"/>
              <a:ext cx="900000" cy="2880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QUAYSIDE HOLDINGS</a:t>
              </a: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1362601" y="5365568"/>
              <a:ext cx="900000" cy="360000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REGIONAL INFRASTRUCTURE FUND</a:t>
              </a:r>
            </a:p>
          </p:txBody>
        </p:sp>
        <p:sp>
          <p:nvSpPr>
            <p:cNvPr id="88" name="Rounded Rectangle 87"/>
            <p:cNvSpPr/>
            <p:nvPr/>
          </p:nvSpPr>
          <p:spPr>
            <a:xfrm>
              <a:off x="4805078" y="6499860"/>
              <a:ext cx="900000" cy="287992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1270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COUNCIL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NURSERY</a:t>
              </a:r>
            </a:p>
          </p:txBody>
        </p:sp>
      </p:grpSp>
      <p:grpSp>
        <p:nvGrpSpPr>
          <p:cNvPr id="405" name="Group 404"/>
          <p:cNvGrpSpPr/>
          <p:nvPr/>
        </p:nvGrpSpPr>
        <p:grpSpPr>
          <a:xfrm>
            <a:off x="2886602" y="1387724"/>
            <a:ext cx="7673895" cy="3118732"/>
            <a:chOff x="1362601" y="1387724"/>
            <a:chExt cx="7673895" cy="3118732"/>
          </a:xfrm>
        </p:grpSpPr>
        <p:grpSp>
          <p:nvGrpSpPr>
            <p:cNvPr id="404" name="Group 403"/>
            <p:cNvGrpSpPr/>
            <p:nvPr/>
          </p:nvGrpSpPr>
          <p:grpSpPr>
            <a:xfrm>
              <a:off x="1362601" y="1387724"/>
              <a:ext cx="7673895" cy="3118732"/>
              <a:chOff x="1362601" y="1387724"/>
              <a:chExt cx="7673895" cy="3118732"/>
            </a:xfrm>
          </p:grpSpPr>
          <p:sp>
            <p:nvSpPr>
              <p:cNvPr id="76" name="Rounded Rectangle 75"/>
              <p:cNvSpPr/>
              <p:nvPr/>
            </p:nvSpPr>
            <p:spPr>
              <a:xfrm>
                <a:off x="2594662" y="3853428"/>
                <a:ext cx="900000" cy="28800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ROUTE K TOLL ROAD</a:t>
                </a:r>
              </a:p>
            </p:txBody>
          </p:sp>
          <p:sp>
            <p:nvSpPr>
              <p:cNvPr id="155" name="Rounded Rectangle 154"/>
              <p:cNvSpPr/>
              <p:nvPr/>
            </p:nvSpPr>
            <p:spPr>
              <a:xfrm>
                <a:off x="3722909" y="2990588"/>
                <a:ext cx="900000" cy="36000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ROADS AND TRANSPORT</a:t>
                </a:r>
              </a:p>
            </p:txBody>
          </p:sp>
          <p:sp>
            <p:nvSpPr>
              <p:cNvPr id="156" name="Rounded Rectangle 155"/>
              <p:cNvSpPr/>
              <p:nvPr/>
            </p:nvSpPr>
            <p:spPr>
              <a:xfrm>
                <a:off x="4807074" y="4146456"/>
                <a:ext cx="900000" cy="36000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ROADS AND TRANSPORT</a:t>
                </a:r>
              </a:p>
            </p:txBody>
          </p:sp>
          <p:sp>
            <p:nvSpPr>
              <p:cNvPr id="158" name="Rounded Rectangle 157"/>
              <p:cNvSpPr/>
              <p:nvPr/>
            </p:nvSpPr>
            <p:spPr>
              <a:xfrm>
                <a:off x="7099236" y="3461767"/>
                <a:ext cx="900000" cy="36000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ROADS AND TRANSPORT</a:t>
                </a:r>
              </a:p>
            </p:txBody>
          </p:sp>
          <p:sp>
            <p:nvSpPr>
              <p:cNvPr id="159" name="Rounded Rectangle 158"/>
              <p:cNvSpPr/>
              <p:nvPr/>
            </p:nvSpPr>
            <p:spPr>
              <a:xfrm>
                <a:off x="8136496" y="3461767"/>
                <a:ext cx="900000" cy="36000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ROADS AND TRANSPORT</a:t>
                </a:r>
              </a:p>
            </p:txBody>
          </p:sp>
          <p:sp>
            <p:nvSpPr>
              <p:cNvPr id="153" name="Rounded Rectangle 152"/>
              <p:cNvSpPr/>
              <p:nvPr/>
            </p:nvSpPr>
            <p:spPr>
              <a:xfrm>
                <a:off x="2592090" y="3452298"/>
                <a:ext cx="900000" cy="36000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ROADS AND TRANSPORT</a:t>
                </a:r>
              </a:p>
            </p:txBody>
          </p:sp>
          <p:sp>
            <p:nvSpPr>
              <p:cNvPr id="57" name="Rounded Rectangle 56"/>
              <p:cNvSpPr/>
              <p:nvPr/>
            </p:nvSpPr>
            <p:spPr>
              <a:xfrm>
                <a:off x="1362601" y="1387724"/>
                <a:ext cx="900000" cy="36000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REGIONAL TRANSPORT COMMIITTEE</a:t>
                </a:r>
              </a:p>
            </p:txBody>
          </p:sp>
          <p:sp>
            <p:nvSpPr>
              <p:cNvPr id="63" name="Rounded Rectangle 62"/>
              <p:cNvSpPr/>
              <p:nvPr/>
            </p:nvSpPr>
            <p:spPr>
              <a:xfrm>
                <a:off x="1362601" y="3088050"/>
                <a:ext cx="900000" cy="36000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PUBLIC TRANSPORT COMMITTEE</a:t>
                </a:r>
              </a:p>
            </p:txBody>
          </p:sp>
          <p:sp>
            <p:nvSpPr>
              <p:cNvPr id="157" name="Rounded Rectangle 156"/>
              <p:cNvSpPr/>
              <p:nvPr/>
            </p:nvSpPr>
            <p:spPr>
              <a:xfrm>
                <a:off x="5947681" y="3461767"/>
                <a:ext cx="900000" cy="360000"/>
              </a:xfrm>
              <a:prstGeom prst="round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chemeClr val="accent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ROADS AND TRANSPORT</a:t>
                </a:r>
              </a:p>
            </p:txBody>
          </p:sp>
        </p:grpSp>
        <p:sp>
          <p:nvSpPr>
            <p:cNvPr id="43" name="Rounded Rectangle 42"/>
            <p:cNvSpPr/>
            <p:nvPr/>
          </p:nvSpPr>
          <p:spPr>
            <a:xfrm>
              <a:off x="3724956" y="3446575"/>
              <a:ext cx="900000" cy="36000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WBOP JOINT </a:t>
              </a:r>
              <a:b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ROAD SAFETY COMMITTEE</a:t>
              </a:r>
            </a:p>
          </p:txBody>
        </p:sp>
      </p:grpSp>
      <p:grpSp>
        <p:nvGrpSpPr>
          <p:cNvPr id="402" name="Group 401"/>
          <p:cNvGrpSpPr/>
          <p:nvPr/>
        </p:nvGrpSpPr>
        <p:grpSpPr>
          <a:xfrm>
            <a:off x="4118663" y="4869160"/>
            <a:ext cx="2024055" cy="576064"/>
            <a:chOff x="2594662" y="4869160"/>
            <a:chExt cx="2024055" cy="576064"/>
          </a:xfrm>
        </p:grpSpPr>
        <p:sp>
          <p:nvSpPr>
            <p:cNvPr id="75" name="Rounded Rectangle 74"/>
            <p:cNvSpPr/>
            <p:nvPr/>
          </p:nvSpPr>
          <p:spPr>
            <a:xfrm>
              <a:off x="2594662" y="4869160"/>
              <a:ext cx="900000" cy="28800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TAURANGA ART GALLERY</a:t>
              </a:r>
            </a:p>
          </p:txBody>
        </p:sp>
        <p:sp>
          <p:nvSpPr>
            <p:cNvPr id="65" name="Rounded Rectangle 64"/>
            <p:cNvSpPr/>
            <p:nvPr/>
          </p:nvSpPr>
          <p:spPr>
            <a:xfrm>
              <a:off x="3718717" y="5085224"/>
              <a:ext cx="900000" cy="360000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CREATIVE TAURANGA</a:t>
              </a:r>
            </a:p>
          </p:txBody>
        </p:sp>
      </p:grpSp>
      <p:grpSp>
        <p:nvGrpSpPr>
          <p:cNvPr id="399" name="Group 398"/>
          <p:cNvGrpSpPr/>
          <p:nvPr/>
        </p:nvGrpSpPr>
        <p:grpSpPr>
          <a:xfrm>
            <a:off x="2886601" y="1810247"/>
            <a:ext cx="5485080" cy="3243064"/>
            <a:chOff x="1362601" y="1810247"/>
            <a:chExt cx="5485080" cy="3243064"/>
          </a:xfrm>
        </p:grpSpPr>
        <p:sp>
          <p:nvSpPr>
            <p:cNvPr id="85" name="Rounded Rectangle 84"/>
            <p:cNvSpPr/>
            <p:nvPr/>
          </p:nvSpPr>
          <p:spPr>
            <a:xfrm>
              <a:off x="4800424" y="4561351"/>
              <a:ext cx="900000" cy="201126"/>
            </a:xfrm>
            <a:prstGeom prst="roundRect">
              <a:avLst/>
            </a:prstGeom>
            <a:solidFill>
              <a:srgbClr val="FFFFCC"/>
            </a:solidFill>
            <a:ln w="12700">
              <a:solidFill>
                <a:srgbClr val="FF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GROW ROTORUA </a:t>
              </a:r>
            </a:p>
          </p:txBody>
        </p:sp>
        <p:sp>
          <p:nvSpPr>
            <p:cNvPr id="79" name="Rounded Rectangle 78"/>
            <p:cNvSpPr/>
            <p:nvPr/>
          </p:nvSpPr>
          <p:spPr>
            <a:xfrm>
              <a:off x="5947681" y="4354059"/>
              <a:ext cx="900000" cy="392771"/>
            </a:xfrm>
            <a:prstGeom prst="roundRect">
              <a:avLst/>
            </a:prstGeom>
            <a:solidFill>
              <a:srgbClr val="FFFFCC"/>
            </a:solidFill>
            <a:ln w="12700">
              <a:solidFill>
                <a:srgbClr val="FF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TOI ECONOMIC DEVELOPMENT AGENCY</a:t>
              </a:r>
            </a:p>
          </p:txBody>
        </p:sp>
        <p:sp>
          <p:nvSpPr>
            <p:cNvPr id="64" name="Rounded Rectangle 63"/>
            <p:cNvSpPr/>
            <p:nvPr/>
          </p:nvSpPr>
          <p:spPr>
            <a:xfrm>
              <a:off x="1362601" y="1810247"/>
              <a:ext cx="900000" cy="360000"/>
            </a:xfrm>
            <a:prstGeom prst="roundRect">
              <a:avLst/>
            </a:prstGeom>
            <a:solidFill>
              <a:srgbClr val="FFFFCC"/>
            </a:solidFill>
            <a:ln w="12700">
              <a:solidFill>
                <a:srgbClr val="FF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BAY OF CONNECTIONS</a:t>
              </a:r>
            </a:p>
          </p:txBody>
        </p:sp>
        <p:sp>
          <p:nvSpPr>
            <p:cNvPr id="66" name="Rounded Rectangle 65"/>
            <p:cNvSpPr/>
            <p:nvPr/>
          </p:nvSpPr>
          <p:spPr>
            <a:xfrm>
              <a:off x="3699764" y="4269282"/>
              <a:ext cx="900000" cy="360000"/>
            </a:xfrm>
            <a:prstGeom prst="roundRect">
              <a:avLst/>
            </a:prstGeom>
            <a:solidFill>
              <a:srgbClr val="FFFFCC"/>
            </a:solidFill>
            <a:ln w="12700">
              <a:solidFill>
                <a:srgbClr val="FF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PRIORITY ONE</a:t>
              </a:r>
            </a:p>
          </p:txBody>
        </p:sp>
        <p:sp>
          <p:nvSpPr>
            <p:cNvPr id="70" name="Rounded Rectangle 69"/>
            <p:cNvSpPr/>
            <p:nvPr/>
          </p:nvSpPr>
          <p:spPr>
            <a:xfrm>
              <a:off x="3718717" y="4693311"/>
              <a:ext cx="900000" cy="360000"/>
            </a:xfrm>
            <a:prstGeom prst="roundRect">
              <a:avLst/>
            </a:prstGeom>
            <a:solidFill>
              <a:srgbClr val="FFFFCC"/>
            </a:solidFill>
            <a:ln w="12700">
              <a:solidFill>
                <a:srgbClr val="FFFF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WESTERN </a:t>
              </a:r>
              <a:r>
                <a:rPr kumimoji="0" lang="en-NZ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BoP</a:t>
              </a: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TOURISM TRUST</a:t>
              </a:r>
              <a:b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(TOURISM Bop)</a:t>
              </a:r>
            </a:p>
          </p:txBody>
        </p:sp>
      </p:grpSp>
      <p:grpSp>
        <p:nvGrpSpPr>
          <p:cNvPr id="403" name="Group 402"/>
          <p:cNvGrpSpPr/>
          <p:nvPr/>
        </p:nvGrpSpPr>
        <p:grpSpPr>
          <a:xfrm>
            <a:off x="2886602" y="2236698"/>
            <a:ext cx="3245303" cy="1978408"/>
            <a:chOff x="1362601" y="2236698"/>
            <a:chExt cx="3245303" cy="1978408"/>
          </a:xfrm>
        </p:grpSpPr>
        <p:sp>
          <p:nvSpPr>
            <p:cNvPr id="80" name="Rounded Rectangle 79"/>
            <p:cNvSpPr/>
            <p:nvPr/>
          </p:nvSpPr>
          <p:spPr>
            <a:xfrm>
              <a:off x="3707904" y="3855106"/>
              <a:ext cx="900000" cy="36000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WESTERN BAY JOINT RURAL FIRE AUTHORITY</a:t>
              </a: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1362601" y="2236698"/>
              <a:ext cx="900000" cy="360000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1270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CIVIL DEFENCE EMERGENCY </a:t>
              </a:r>
              <a:b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MGT GRP</a:t>
              </a:r>
            </a:p>
          </p:txBody>
        </p:sp>
      </p:grpSp>
      <p:grpSp>
        <p:nvGrpSpPr>
          <p:cNvPr id="398" name="Group 397"/>
          <p:cNvGrpSpPr/>
          <p:nvPr/>
        </p:nvGrpSpPr>
        <p:grpSpPr>
          <a:xfrm>
            <a:off x="2886601" y="2665527"/>
            <a:ext cx="3256116" cy="3589830"/>
            <a:chOff x="1362601" y="2665527"/>
            <a:chExt cx="3256116" cy="3589830"/>
          </a:xfrm>
        </p:grpSpPr>
        <p:sp>
          <p:nvSpPr>
            <p:cNvPr id="61" name="Rounded Rectangle 60"/>
            <p:cNvSpPr/>
            <p:nvPr/>
          </p:nvSpPr>
          <p:spPr>
            <a:xfrm>
              <a:off x="1362601" y="2665527"/>
              <a:ext cx="900000" cy="36000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SMART GROWTH IMPLEMENTATION COMMITTEE</a:t>
              </a:r>
            </a:p>
          </p:txBody>
        </p:sp>
        <p:sp>
          <p:nvSpPr>
            <p:cNvPr id="58" name="Rounded Rectangle 57"/>
            <p:cNvSpPr/>
            <p:nvPr/>
          </p:nvSpPr>
          <p:spPr>
            <a:xfrm>
              <a:off x="1362601" y="3501048"/>
              <a:ext cx="900000" cy="36000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ROTORUA </a:t>
              </a:r>
              <a:b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 ARAWA LAKES STRATEGY GROUP</a:t>
              </a:r>
            </a:p>
          </p:txBody>
        </p:sp>
        <p:sp>
          <p:nvSpPr>
            <p:cNvPr id="62" name="Rounded Rectangle 61"/>
            <p:cNvSpPr/>
            <p:nvPr/>
          </p:nvSpPr>
          <p:spPr>
            <a:xfrm>
              <a:off x="1362601" y="3914602"/>
              <a:ext cx="900000" cy="36000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OHIWA  HARBOUR IMPLEMENTATION FORUM</a:t>
              </a:r>
            </a:p>
          </p:txBody>
        </p:sp>
        <p:sp>
          <p:nvSpPr>
            <p:cNvPr id="60" name="Rounded Rectangle 59"/>
            <p:cNvSpPr/>
            <p:nvPr/>
          </p:nvSpPr>
          <p:spPr>
            <a:xfrm>
              <a:off x="1362601" y="4337125"/>
              <a:ext cx="900000" cy="28800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RANGITAIKI RIVER FORUM</a:t>
              </a: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3718717" y="5480402"/>
              <a:ext cx="900000" cy="36000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TCC WBOP JOINT GOVERNANCE COMMITTEE</a:t>
              </a:r>
            </a:p>
          </p:txBody>
        </p:sp>
        <p:sp>
          <p:nvSpPr>
            <p:cNvPr id="68" name="Rounded Rectangle 67"/>
            <p:cNvSpPr/>
            <p:nvPr/>
          </p:nvSpPr>
          <p:spPr>
            <a:xfrm>
              <a:off x="3716336" y="5895357"/>
              <a:ext cx="900000" cy="360000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27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INTERMEDIATE HOUSING WORKING PARTY</a:t>
              </a:r>
            </a:p>
          </p:txBody>
        </p:sp>
      </p:grpSp>
      <p:grpSp>
        <p:nvGrpSpPr>
          <p:cNvPr id="323" name="Group 322"/>
          <p:cNvGrpSpPr/>
          <p:nvPr/>
        </p:nvGrpSpPr>
        <p:grpSpPr>
          <a:xfrm>
            <a:off x="1590894" y="5985154"/>
            <a:ext cx="4558754" cy="756214"/>
            <a:chOff x="66894" y="6057162"/>
            <a:chExt cx="4558754" cy="756214"/>
          </a:xfrm>
        </p:grpSpPr>
        <p:sp>
          <p:nvSpPr>
            <p:cNvPr id="358" name="Rounded Rectangle 357"/>
            <p:cNvSpPr/>
            <p:nvPr/>
          </p:nvSpPr>
          <p:spPr>
            <a:xfrm>
              <a:off x="66894" y="6561376"/>
              <a:ext cx="540000" cy="25200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Ngati</a:t>
              </a:r>
              <a:b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NZ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Ranginui</a:t>
              </a:r>
              <a:endPara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0" name="Rounded Rectangle 359"/>
            <p:cNvSpPr/>
            <p:nvPr/>
          </p:nvSpPr>
          <p:spPr>
            <a:xfrm>
              <a:off x="636608" y="6561344"/>
              <a:ext cx="540000" cy="25200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Ngai</a:t>
              </a:r>
              <a:b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 </a:t>
              </a:r>
              <a:r>
                <a:rPr kumimoji="0" lang="en-NZ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Rangi</a:t>
              </a:r>
              <a:endPara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1" name="Rounded Rectangle 360"/>
            <p:cNvSpPr/>
            <p:nvPr/>
          </p:nvSpPr>
          <p:spPr>
            <a:xfrm>
              <a:off x="1205328" y="6561344"/>
              <a:ext cx="540000" cy="25200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Te </a:t>
              </a:r>
              <a:r>
                <a:rPr kumimoji="0" lang="en-NZ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Arawa</a:t>
              </a:r>
              <a:endPara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2" name="Rounded Rectangle 361"/>
            <p:cNvSpPr/>
            <p:nvPr/>
          </p:nvSpPr>
          <p:spPr>
            <a:xfrm>
              <a:off x="1774704" y="6561344"/>
              <a:ext cx="540000" cy="25200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Ngati</a:t>
              </a:r>
              <a:b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Awa</a:t>
              </a:r>
            </a:p>
          </p:txBody>
        </p:sp>
        <p:sp>
          <p:nvSpPr>
            <p:cNvPr id="364" name="Rounded Rectangle 363"/>
            <p:cNvSpPr/>
            <p:nvPr/>
          </p:nvSpPr>
          <p:spPr>
            <a:xfrm>
              <a:off x="2912144" y="6561344"/>
              <a:ext cx="576000" cy="25200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Whakatohea</a:t>
              </a:r>
              <a:endPara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5" name="Rounded Rectangle 364"/>
            <p:cNvSpPr/>
            <p:nvPr/>
          </p:nvSpPr>
          <p:spPr>
            <a:xfrm>
              <a:off x="3516928" y="6561344"/>
              <a:ext cx="540000" cy="25200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Nga</a:t>
              </a: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Tai</a:t>
              </a:r>
            </a:p>
          </p:txBody>
        </p:sp>
        <p:sp>
          <p:nvSpPr>
            <p:cNvPr id="368" name="Rounded Rectangle 367"/>
            <p:cNvSpPr/>
            <p:nvPr/>
          </p:nvSpPr>
          <p:spPr>
            <a:xfrm>
              <a:off x="4085648" y="6561344"/>
              <a:ext cx="540000" cy="25200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" rIns="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Whanau</a:t>
              </a: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-a-</a:t>
              </a:r>
              <a:r>
                <a:rPr kumimoji="0" lang="en-NZ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apanui</a:t>
              </a:r>
              <a:endPara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0" name="Rounded Rectangle 369"/>
            <p:cNvSpPr/>
            <p:nvPr/>
          </p:nvSpPr>
          <p:spPr>
            <a:xfrm>
              <a:off x="2343424" y="6561344"/>
              <a:ext cx="540000" cy="252000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27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Tuhoe</a:t>
              </a:r>
              <a:endPara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cxnSp>
          <p:nvCxnSpPr>
            <p:cNvPr id="272" name="Elbow Connector 271"/>
            <p:cNvCxnSpPr>
              <a:stCxn id="358" idx="0"/>
              <a:endCxn id="368" idx="0"/>
            </p:cNvCxnSpPr>
            <p:nvPr/>
          </p:nvCxnSpPr>
          <p:spPr>
            <a:xfrm rot="5400000" flipH="1" flipV="1">
              <a:off x="2346255" y="4551983"/>
              <a:ext cx="32" cy="4018754"/>
            </a:xfrm>
            <a:prstGeom prst="bentConnector3">
              <a:avLst>
                <a:gd name="adj1" fmla="val 220903125"/>
              </a:avLst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8" name="Freeform 297"/>
            <p:cNvSpPr/>
            <p:nvPr/>
          </p:nvSpPr>
          <p:spPr>
            <a:xfrm>
              <a:off x="2616564" y="6497548"/>
              <a:ext cx="0" cy="72000"/>
            </a:xfrm>
            <a:custGeom>
              <a:avLst/>
              <a:gdLst>
                <a:gd name="connsiteX0" fmla="*/ 0 w 0"/>
                <a:gd name="connsiteY0" fmla="*/ 0 h 137160"/>
                <a:gd name="connsiteX1" fmla="*/ 0 w 0"/>
                <a:gd name="connsiteY1" fmla="*/ 13716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7160">
                  <a:moveTo>
                    <a:pt x="0" y="0"/>
                  </a:moveTo>
                  <a:lnTo>
                    <a:pt x="0" y="137160"/>
                  </a:lnTo>
                </a:path>
              </a:pathLst>
            </a:cu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N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4" name="Freeform 383"/>
            <p:cNvSpPr/>
            <p:nvPr/>
          </p:nvSpPr>
          <p:spPr>
            <a:xfrm>
              <a:off x="885267" y="6489344"/>
              <a:ext cx="0" cy="72000"/>
            </a:xfrm>
            <a:custGeom>
              <a:avLst/>
              <a:gdLst>
                <a:gd name="connsiteX0" fmla="*/ 0 w 0"/>
                <a:gd name="connsiteY0" fmla="*/ 0 h 137160"/>
                <a:gd name="connsiteX1" fmla="*/ 0 w 0"/>
                <a:gd name="connsiteY1" fmla="*/ 13716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7160">
                  <a:moveTo>
                    <a:pt x="0" y="0"/>
                  </a:moveTo>
                  <a:lnTo>
                    <a:pt x="0" y="137160"/>
                  </a:lnTo>
                </a:path>
              </a:pathLst>
            </a:cu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N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5" name="Freeform 384"/>
            <p:cNvSpPr/>
            <p:nvPr/>
          </p:nvSpPr>
          <p:spPr>
            <a:xfrm>
              <a:off x="1460914" y="6489344"/>
              <a:ext cx="0" cy="72000"/>
            </a:xfrm>
            <a:custGeom>
              <a:avLst/>
              <a:gdLst>
                <a:gd name="connsiteX0" fmla="*/ 0 w 0"/>
                <a:gd name="connsiteY0" fmla="*/ 0 h 137160"/>
                <a:gd name="connsiteX1" fmla="*/ 0 w 0"/>
                <a:gd name="connsiteY1" fmla="*/ 13716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7160">
                  <a:moveTo>
                    <a:pt x="0" y="0"/>
                  </a:moveTo>
                  <a:lnTo>
                    <a:pt x="0" y="137160"/>
                  </a:lnTo>
                </a:path>
              </a:pathLst>
            </a:cu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N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6" name="Freeform 385"/>
            <p:cNvSpPr/>
            <p:nvPr/>
          </p:nvSpPr>
          <p:spPr>
            <a:xfrm>
              <a:off x="2033061" y="6497548"/>
              <a:ext cx="0" cy="72000"/>
            </a:xfrm>
            <a:custGeom>
              <a:avLst/>
              <a:gdLst>
                <a:gd name="connsiteX0" fmla="*/ 0 w 0"/>
                <a:gd name="connsiteY0" fmla="*/ 0 h 137160"/>
                <a:gd name="connsiteX1" fmla="*/ 0 w 0"/>
                <a:gd name="connsiteY1" fmla="*/ 13716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7160">
                  <a:moveTo>
                    <a:pt x="0" y="0"/>
                  </a:moveTo>
                  <a:lnTo>
                    <a:pt x="0" y="137160"/>
                  </a:lnTo>
                </a:path>
              </a:pathLst>
            </a:cu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N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7" name="Freeform 386"/>
            <p:cNvSpPr/>
            <p:nvPr/>
          </p:nvSpPr>
          <p:spPr>
            <a:xfrm>
              <a:off x="3188924" y="6489344"/>
              <a:ext cx="0" cy="72000"/>
            </a:xfrm>
            <a:custGeom>
              <a:avLst/>
              <a:gdLst>
                <a:gd name="connsiteX0" fmla="*/ 0 w 0"/>
                <a:gd name="connsiteY0" fmla="*/ 0 h 137160"/>
                <a:gd name="connsiteX1" fmla="*/ 0 w 0"/>
                <a:gd name="connsiteY1" fmla="*/ 13716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7160">
                  <a:moveTo>
                    <a:pt x="0" y="0"/>
                  </a:moveTo>
                  <a:lnTo>
                    <a:pt x="0" y="137160"/>
                  </a:lnTo>
                </a:path>
              </a:pathLst>
            </a:cu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N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8" name="Freeform 387"/>
            <p:cNvSpPr/>
            <p:nvPr/>
          </p:nvSpPr>
          <p:spPr>
            <a:xfrm>
              <a:off x="3800359" y="6497548"/>
              <a:ext cx="0" cy="72000"/>
            </a:xfrm>
            <a:custGeom>
              <a:avLst/>
              <a:gdLst>
                <a:gd name="connsiteX0" fmla="*/ 0 w 0"/>
                <a:gd name="connsiteY0" fmla="*/ 0 h 137160"/>
                <a:gd name="connsiteX1" fmla="*/ 0 w 0"/>
                <a:gd name="connsiteY1" fmla="*/ 137160 h 137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37160">
                  <a:moveTo>
                    <a:pt x="0" y="0"/>
                  </a:moveTo>
                  <a:lnTo>
                    <a:pt x="0" y="137160"/>
                  </a:lnTo>
                </a:path>
              </a:pathLst>
            </a:cu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N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321" name="Group 320"/>
            <p:cNvGrpSpPr/>
            <p:nvPr/>
          </p:nvGrpSpPr>
          <p:grpSpPr>
            <a:xfrm>
              <a:off x="1188626" y="6057162"/>
              <a:ext cx="2248076" cy="429334"/>
              <a:chOff x="1070816" y="6040586"/>
              <a:chExt cx="2248076" cy="429334"/>
            </a:xfrm>
          </p:grpSpPr>
          <p:sp>
            <p:nvSpPr>
              <p:cNvPr id="373" name="Rounded Rectangle 372"/>
              <p:cNvSpPr/>
              <p:nvPr/>
            </p:nvSpPr>
            <p:spPr>
              <a:xfrm>
                <a:off x="1070816" y="6109920"/>
                <a:ext cx="720000" cy="288000"/>
              </a:xfrm>
              <a:prstGeom prst="roundRect">
                <a:avLst/>
              </a:prstGeom>
              <a:solidFill>
                <a:schemeClr val="accent2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MAUAO</a:t>
                </a:r>
                <a:b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</a:b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Constituency</a:t>
                </a:r>
              </a:p>
            </p:txBody>
          </p:sp>
          <p:sp>
            <p:nvSpPr>
              <p:cNvPr id="374" name="Rounded Rectangle 373"/>
              <p:cNvSpPr/>
              <p:nvPr/>
            </p:nvSpPr>
            <p:spPr>
              <a:xfrm>
                <a:off x="1840016" y="6109952"/>
                <a:ext cx="720000" cy="288000"/>
              </a:xfrm>
              <a:prstGeom prst="roundRect">
                <a:avLst/>
              </a:prstGeom>
              <a:solidFill>
                <a:schemeClr val="accent2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OKUREI</a:t>
                </a:r>
                <a:b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</a:b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Constituency</a:t>
                </a:r>
              </a:p>
            </p:txBody>
          </p:sp>
          <p:sp>
            <p:nvSpPr>
              <p:cNvPr id="375" name="Rounded Rectangle 374"/>
              <p:cNvSpPr/>
              <p:nvPr/>
            </p:nvSpPr>
            <p:spPr>
              <a:xfrm>
                <a:off x="2598892" y="6114108"/>
                <a:ext cx="720000" cy="288000"/>
              </a:xfrm>
              <a:prstGeom prst="roundRect">
                <a:avLst/>
              </a:prstGeom>
              <a:solidFill>
                <a:schemeClr val="accent2"/>
              </a:solidFill>
              <a:ln w="127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KOHI</a:t>
                </a:r>
                <a:b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</a:b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Constituency</a:t>
                </a:r>
              </a:p>
            </p:txBody>
          </p:sp>
          <p:sp>
            <p:nvSpPr>
              <p:cNvPr id="390" name="Freeform 389"/>
              <p:cNvSpPr/>
              <p:nvPr/>
            </p:nvSpPr>
            <p:spPr>
              <a:xfrm>
                <a:off x="1423896" y="6390787"/>
                <a:ext cx="0" cy="72000"/>
              </a:xfrm>
              <a:custGeom>
                <a:avLst/>
                <a:gdLst>
                  <a:gd name="connsiteX0" fmla="*/ 0 w 0"/>
                  <a:gd name="connsiteY0" fmla="*/ 0 h 137160"/>
                  <a:gd name="connsiteX1" fmla="*/ 0 w 0"/>
                  <a:gd name="connsiteY1" fmla="*/ 13716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7160">
                    <a:moveTo>
                      <a:pt x="0" y="0"/>
                    </a:moveTo>
                    <a:lnTo>
                      <a:pt x="0" y="137160"/>
                    </a:lnTo>
                  </a:path>
                </a:pathLst>
              </a:custGeom>
              <a:noFill/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NZ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2" name="Freeform 391"/>
              <p:cNvSpPr/>
              <p:nvPr/>
            </p:nvSpPr>
            <p:spPr>
              <a:xfrm>
                <a:off x="2175208" y="6397920"/>
                <a:ext cx="0" cy="72000"/>
              </a:xfrm>
              <a:custGeom>
                <a:avLst/>
                <a:gdLst>
                  <a:gd name="connsiteX0" fmla="*/ 0 w 0"/>
                  <a:gd name="connsiteY0" fmla="*/ 0 h 137160"/>
                  <a:gd name="connsiteX1" fmla="*/ 0 w 0"/>
                  <a:gd name="connsiteY1" fmla="*/ 13716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7160">
                    <a:moveTo>
                      <a:pt x="0" y="0"/>
                    </a:moveTo>
                    <a:lnTo>
                      <a:pt x="0" y="137160"/>
                    </a:lnTo>
                  </a:path>
                </a:pathLst>
              </a:custGeom>
              <a:noFill/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NZ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3" name="Freeform 392"/>
              <p:cNvSpPr/>
              <p:nvPr/>
            </p:nvSpPr>
            <p:spPr>
              <a:xfrm>
                <a:off x="2963550" y="6397920"/>
                <a:ext cx="0" cy="72000"/>
              </a:xfrm>
              <a:custGeom>
                <a:avLst/>
                <a:gdLst>
                  <a:gd name="connsiteX0" fmla="*/ 0 w 0"/>
                  <a:gd name="connsiteY0" fmla="*/ 0 h 137160"/>
                  <a:gd name="connsiteX1" fmla="*/ 0 w 0"/>
                  <a:gd name="connsiteY1" fmla="*/ 13716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7160">
                    <a:moveTo>
                      <a:pt x="0" y="0"/>
                    </a:moveTo>
                    <a:lnTo>
                      <a:pt x="0" y="137160"/>
                    </a:lnTo>
                  </a:path>
                </a:pathLst>
              </a:custGeom>
              <a:noFill/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NZ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300" name="Elbow Connector 299"/>
              <p:cNvCxnSpPr>
                <a:stCxn id="373" idx="0"/>
                <a:endCxn id="375" idx="0"/>
              </p:cNvCxnSpPr>
              <p:nvPr/>
            </p:nvCxnSpPr>
            <p:spPr>
              <a:xfrm rot="16200000" flipH="1">
                <a:off x="2192760" y="5347976"/>
                <a:ext cx="4188" cy="1528076"/>
              </a:xfrm>
              <a:prstGeom prst="bentConnector3">
                <a:avLst>
                  <a:gd name="adj1" fmla="val -1573902"/>
                </a:avLst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6" name="Freeform 395"/>
              <p:cNvSpPr/>
              <p:nvPr/>
            </p:nvSpPr>
            <p:spPr>
              <a:xfrm>
                <a:off x="2205275" y="6040586"/>
                <a:ext cx="0" cy="72000"/>
              </a:xfrm>
              <a:custGeom>
                <a:avLst/>
                <a:gdLst>
                  <a:gd name="connsiteX0" fmla="*/ 0 w 0"/>
                  <a:gd name="connsiteY0" fmla="*/ 0 h 137160"/>
                  <a:gd name="connsiteX1" fmla="*/ 0 w 0"/>
                  <a:gd name="connsiteY1" fmla="*/ 137160 h 137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37160">
                    <a:moveTo>
                      <a:pt x="0" y="0"/>
                    </a:moveTo>
                    <a:lnTo>
                      <a:pt x="0" y="137160"/>
                    </a:lnTo>
                  </a:path>
                </a:pathLst>
              </a:custGeom>
              <a:noFill/>
              <a:ln w="1905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NZ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394" name="Group 393"/>
          <p:cNvGrpSpPr/>
          <p:nvPr/>
        </p:nvGrpSpPr>
        <p:grpSpPr>
          <a:xfrm>
            <a:off x="2845284" y="48737"/>
            <a:ext cx="7741704" cy="431708"/>
            <a:chOff x="1321284" y="48737"/>
            <a:chExt cx="7741704" cy="431708"/>
          </a:xfrm>
        </p:grpSpPr>
        <p:sp>
          <p:nvSpPr>
            <p:cNvPr id="17" name="Rounded Rectangle 16"/>
            <p:cNvSpPr/>
            <p:nvPr/>
          </p:nvSpPr>
          <p:spPr>
            <a:xfrm>
              <a:off x="2468269" y="48737"/>
              <a:ext cx="936000" cy="288000"/>
            </a:xfrm>
            <a:prstGeom prst="roundRect">
              <a:avLst/>
            </a:prstGeom>
            <a:solidFill>
              <a:srgbClr val="00B0F0"/>
            </a:solidFill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TAURANGA CITY COUNCIL</a:t>
              </a: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4771765" y="48737"/>
              <a:ext cx="936000" cy="288000"/>
            </a:xfrm>
            <a:prstGeom prst="roundRect">
              <a:avLst/>
            </a:prstGeom>
            <a:solidFill>
              <a:srgbClr val="0070C0"/>
            </a:solidFill>
            <a:ln w="1270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ROTORUA DISTRICT COUNCIL</a:t>
              </a:r>
            </a:p>
          </p:txBody>
        </p:sp>
        <p:sp>
          <p:nvSpPr>
            <p:cNvPr id="95" name="Rounded Rectangle 94"/>
            <p:cNvSpPr/>
            <p:nvPr/>
          </p:nvSpPr>
          <p:spPr>
            <a:xfrm>
              <a:off x="8126988" y="277317"/>
              <a:ext cx="936000" cy="201948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108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Coast Community </a:t>
              </a:r>
              <a:r>
                <a:rPr kumimoji="0" lang="en-NZ" sz="7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Brd</a:t>
              </a:r>
              <a:endParaRPr kumimoji="0" lang="en-NZ" sz="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8126987" y="48737"/>
              <a:ext cx="936000" cy="288000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 w="12700">
              <a:solidFill>
                <a:schemeClr val="accent5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OPOTIKI DISTRICT COUNCIL</a:t>
              </a:r>
            </a:p>
          </p:txBody>
        </p:sp>
        <p:sp>
          <p:nvSpPr>
            <p:cNvPr id="29" name="Rounded Rectangle 28"/>
            <p:cNvSpPr/>
            <p:nvPr/>
          </p:nvSpPr>
          <p:spPr>
            <a:xfrm>
              <a:off x="7013342" y="48737"/>
              <a:ext cx="936000" cy="288000"/>
            </a:xfrm>
            <a:prstGeom prst="roundRect">
              <a:avLst/>
            </a:prstGeom>
            <a:solidFill>
              <a:schemeClr val="bg2">
                <a:lumMod val="50000"/>
              </a:schemeClr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KAWERAU DISTRICT COUNCIL</a:t>
              </a:r>
            </a:p>
          </p:txBody>
        </p:sp>
        <p:sp>
          <p:nvSpPr>
            <p:cNvPr id="30" name="Rounded Rectangle 29"/>
            <p:cNvSpPr/>
            <p:nvPr/>
          </p:nvSpPr>
          <p:spPr>
            <a:xfrm>
              <a:off x="5909224" y="48737"/>
              <a:ext cx="936000" cy="288000"/>
            </a:xfrm>
            <a:prstGeom prst="roundRect">
              <a:avLst/>
            </a:prstGeom>
            <a:solidFill>
              <a:srgbClr val="FFCC00"/>
            </a:solidFill>
            <a:ln w="12700">
              <a:solidFill>
                <a:srgbClr val="FF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WHAKATANE DISTRICT COUNCIL</a:t>
              </a:r>
            </a:p>
          </p:txBody>
        </p:sp>
        <p:sp>
          <p:nvSpPr>
            <p:cNvPr id="78" name="Rounded Rectangle 77"/>
            <p:cNvSpPr/>
            <p:nvPr/>
          </p:nvSpPr>
          <p:spPr>
            <a:xfrm>
              <a:off x="3606870" y="246177"/>
              <a:ext cx="936000" cy="234268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72000" rIns="36000" bIns="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5 Community Boards</a:t>
              </a: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3610491" y="48737"/>
              <a:ext cx="936000" cy="288000"/>
            </a:xfrm>
            <a:prstGeom prst="roundRect">
              <a:avLst/>
            </a:prstGeom>
            <a:solidFill>
              <a:srgbClr val="00B050"/>
            </a:solidFill>
            <a:ln w="127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WESTERN BAY DISTRICT COUNCIL</a:t>
              </a: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1321284" y="48737"/>
              <a:ext cx="936000" cy="2880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 w="127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BAY OF PLENTY</a:t>
              </a:r>
              <a:br>
                <a:rPr kumimoji="0" lang="en-NZ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NZ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REGIONAL OUNCIL</a:t>
              </a:r>
            </a:p>
          </p:txBody>
        </p:sp>
      </p:grpSp>
      <p:sp>
        <p:nvSpPr>
          <p:cNvPr id="104" name="Rounded Rectangle 103"/>
          <p:cNvSpPr/>
          <p:nvPr/>
        </p:nvSpPr>
        <p:spPr>
          <a:xfrm>
            <a:off x="5242717" y="959960"/>
            <a:ext cx="900000" cy="199078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ANIMAL CONTROL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BUILDING &amp; PLANNING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CEMETERIES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ELDERY HOUSING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ENVIRONMENTAL FOOD &amp; HEALTH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GRAFFITI  &amp; NOISE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LIBRARY SERVICES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LIQUOR LICESNING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PARKING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PARKS &amp; RESERVES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WATER SERVICES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WASTE &amp; RECYCLING</a:t>
            </a:r>
          </a:p>
        </p:txBody>
      </p:sp>
      <p:sp>
        <p:nvSpPr>
          <p:cNvPr id="101" name="Rounded Rectangle 100"/>
          <p:cNvSpPr/>
          <p:nvPr/>
        </p:nvSpPr>
        <p:spPr>
          <a:xfrm>
            <a:off x="6329078" y="959960"/>
            <a:ext cx="900000" cy="17214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ANIMAL CONTROL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BUILDING &amp; PLANNING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ELDERY HOUSING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ENVIRONMENTAL FOOD &amp; HEALTH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GRAFFITI  &amp; NOISE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LIBRARY SERVICES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LIQUOR LICESNING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PARKING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SWIMMING POOLS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TOURISM </a:t>
            </a:r>
          </a:p>
        </p:txBody>
      </p:sp>
      <p:sp>
        <p:nvSpPr>
          <p:cNvPr id="105" name="Rounded Rectangle 104"/>
          <p:cNvSpPr/>
          <p:nvPr/>
        </p:nvSpPr>
        <p:spPr>
          <a:xfrm>
            <a:off x="7471681" y="959960"/>
            <a:ext cx="900000" cy="244697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ANIMAL CONTROL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BUILDING &amp; PLANNING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CEMETERIES &amp; CREMATORIUM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ELDERY HOUSING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ENVIRONMENTAL FOOD &amp; HEALTH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GRAFFITI  &amp; NOISE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LIBRARY SERVICES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LIQUOR LICESNING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PARKING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PARKS &amp; RESERVES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HARBOUR DEV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SWIMMING POOLS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TOURISM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WATER SERVICES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WASTE &amp; RECYCLING</a:t>
            </a:r>
          </a:p>
        </p:txBody>
      </p:sp>
      <p:grpSp>
        <p:nvGrpSpPr>
          <p:cNvPr id="459" name="Group 458"/>
          <p:cNvGrpSpPr/>
          <p:nvPr/>
        </p:nvGrpSpPr>
        <p:grpSpPr>
          <a:xfrm>
            <a:off x="1698300" y="48738"/>
            <a:ext cx="941317" cy="5962925"/>
            <a:chOff x="174299" y="48737"/>
            <a:chExt cx="941317" cy="5962925"/>
          </a:xfrm>
        </p:grpSpPr>
        <p:sp>
          <p:nvSpPr>
            <p:cNvPr id="25" name="Rounded Rectangle 24"/>
            <p:cNvSpPr/>
            <p:nvPr/>
          </p:nvSpPr>
          <p:spPr>
            <a:xfrm>
              <a:off x="174299" y="48737"/>
              <a:ext cx="936000" cy="288000"/>
            </a:xfrm>
            <a:prstGeom prst="roundRect">
              <a:avLst/>
            </a:prstGeom>
            <a:solidFill>
              <a:srgbClr val="FF0000"/>
            </a:solidFill>
            <a:ln w="127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CROWN</a:t>
              </a:r>
            </a:p>
          </p:txBody>
        </p:sp>
        <p:sp>
          <p:nvSpPr>
            <p:cNvPr id="31" name="Rounded Rectangle 30"/>
            <p:cNvSpPr/>
            <p:nvPr/>
          </p:nvSpPr>
          <p:spPr>
            <a:xfrm>
              <a:off x="251616" y="959959"/>
              <a:ext cx="864000" cy="28800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NZ TRANSPORT AGENCY</a:t>
              </a: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251616" y="1304244"/>
              <a:ext cx="864000" cy="288000"/>
            </a:xfrm>
            <a:prstGeom prst="roundRect">
              <a:avLst/>
            </a:prstGeom>
            <a:solidFill>
              <a:srgbClr val="FF5050"/>
            </a:solidFill>
            <a:ln w="12700"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KIWIRAIL</a:t>
              </a:r>
            </a:p>
          </p:txBody>
        </p:sp>
        <p:sp>
          <p:nvSpPr>
            <p:cNvPr id="45" name="Rounded Rectangle 44"/>
            <p:cNvSpPr/>
            <p:nvPr/>
          </p:nvSpPr>
          <p:spPr>
            <a:xfrm>
              <a:off x="251616" y="1992814"/>
              <a:ext cx="864000" cy="288000"/>
            </a:xfrm>
            <a:prstGeom prst="roundRect">
              <a:avLst/>
            </a:prstGeom>
            <a:solidFill>
              <a:srgbClr val="FF5050"/>
            </a:solidFill>
            <a:ln w="12700"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MINISTRY OF EDUCATION</a:t>
              </a:r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251616" y="2337099"/>
              <a:ext cx="864000" cy="288000"/>
            </a:xfrm>
            <a:prstGeom prst="roundRect">
              <a:avLst/>
            </a:prstGeom>
            <a:solidFill>
              <a:srgbClr val="FF5050"/>
            </a:solidFill>
            <a:ln w="12700"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NATIONAL HEALTH BOARD</a:t>
              </a:r>
            </a:p>
          </p:txBody>
        </p:sp>
        <p:sp>
          <p:nvSpPr>
            <p:cNvPr id="47" name="Rounded Rectangle 46"/>
            <p:cNvSpPr/>
            <p:nvPr/>
          </p:nvSpPr>
          <p:spPr>
            <a:xfrm>
              <a:off x="395616" y="2681384"/>
              <a:ext cx="720000" cy="288000"/>
            </a:xfrm>
            <a:prstGeom prst="roundRect">
              <a:avLst/>
            </a:prstGeom>
            <a:solidFill>
              <a:srgbClr val="FF5050"/>
            </a:solidFill>
            <a:ln w="12700"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BAY OF PLENTY DHB</a:t>
              </a: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395616" y="3025669"/>
              <a:ext cx="720000" cy="288000"/>
            </a:xfrm>
            <a:prstGeom prst="roundRect">
              <a:avLst/>
            </a:prstGeom>
            <a:solidFill>
              <a:srgbClr val="FF5050"/>
            </a:solidFill>
            <a:ln w="12700"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LAKES DHB</a:t>
              </a:r>
            </a:p>
          </p:txBody>
        </p:sp>
        <p:sp>
          <p:nvSpPr>
            <p:cNvPr id="49" name="Rounded Rectangle 48"/>
            <p:cNvSpPr/>
            <p:nvPr/>
          </p:nvSpPr>
          <p:spPr>
            <a:xfrm>
              <a:off x="251616" y="4618809"/>
              <a:ext cx="864000" cy="288000"/>
            </a:xfrm>
            <a:prstGeom prst="roundRect">
              <a:avLst/>
            </a:prstGeom>
            <a:solidFill>
              <a:srgbClr val="FF5050"/>
            </a:solidFill>
            <a:ln w="12700"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NZ POLICE</a:t>
              </a:r>
            </a:p>
          </p:txBody>
        </p:sp>
        <p:sp>
          <p:nvSpPr>
            <p:cNvPr id="51" name="Rounded Rectangle 50"/>
            <p:cNvSpPr/>
            <p:nvPr/>
          </p:nvSpPr>
          <p:spPr>
            <a:xfrm>
              <a:off x="395616" y="3786239"/>
              <a:ext cx="720000" cy="360000"/>
            </a:xfrm>
            <a:prstGeom prst="roundRect">
              <a:avLst/>
            </a:prstGeom>
            <a:solidFill>
              <a:srgbClr val="FF5050"/>
            </a:solidFill>
            <a:ln w="12700"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WORK &amp; INCOME NZ</a:t>
              </a:r>
              <a:b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NZ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BoP</a:t>
              </a: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REGION</a:t>
              </a:r>
            </a:p>
          </p:txBody>
        </p:sp>
        <p:sp>
          <p:nvSpPr>
            <p:cNvPr id="52" name="Rounded Rectangle 51"/>
            <p:cNvSpPr/>
            <p:nvPr/>
          </p:nvSpPr>
          <p:spPr>
            <a:xfrm>
              <a:off x="395616" y="4202524"/>
              <a:ext cx="720000" cy="360000"/>
            </a:xfrm>
            <a:prstGeom prst="roundRect">
              <a:avLst/>
            </a:prstGeom>
            <a:solidFill>
              <a:srgbClr val="FF5050"/>
            </a:solidFill>
            <a:ln w="12700"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CHILD YOUTH &amp; FAMILY </a:t>
              </a:r>
              <a:r>
                <a:rPr kumimoji="0" lang="en-NZ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MIDLAND REGION </a:t>
              </a:r>
            </a:p>
          </p:txBody>
        </p:sp>
        <p:sp>
          <p:nvSpPr>
            <p:cNvPr id="53" name="Rounded Rectangle 52"/>
            <p:cNvSpPr/>
            <p:nvPr/>
          </p:nvSpPr>
          <p:spPr>
            <a:xfrm>
              <a:off x="395616" y="4963094"/>
              <a:ext cx="720000" cy="288000"/>
            </a:xfrm>
            <a:prstGeom prst="roundRect">
              <a:avLst/>
            </a:prstGeom>
            <a:solidFill>
              <a:srgbClr val="FF5050"/>
            </a:solidFill>
            <a:ln w="12700"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BoP</a:t>
              </a: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DISTRICT</a:t>
              </a:r>
              <a:b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23 STATIONS</a:t>
              </a:r>
            </a:p>
          </p:txBody>
        </p:sp>
        <p:sp>
          <p:nvSpPr>
            <p:cNvPr id="54" name="Rounded Rectangle 53"/>
            <p:cNvSpPr/>
            <p:nvPr/>
          </p:nvSpPr>
          <p:spPr>
            <a:xfrm>
              <a:off x="251616" y="5307379"/>
              <a:ext cx="864000" cy="288000"/>
            </a:xfrm>
            <a:prstGeom prst="roundRect">
              <a:avLst/>
            </a:prstGeom>
            <a:solidFill>
              <a:srgbClr val="FF5050"/>
            </a:solidFill>
            <a:ln w="12700"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MINISTRY OF JUSTICE</a:t>
              </a:r>
            </a:p>
          </p:txBody>
        </p:sp>
        <p:sp>
          <p:nvSpPr>
            <p:cNvPr id="98" name="Rounded Rectangle 97"/>
            <p:cNvSpPr/>
            <p:nvPr/>
          </p:nvSpPr>
          <p:spPr>
            <a:xfrm>
              <a:off x="251616" y="1648529"/>
              <a:ext cx="864000" cy="288000"/>
            </a:xfrm>
            <a:prstGeom prst="roundRect">
              <a:avLst/>
            </a:prstGeom>
            <a:solidFill>
              <a:srgbClr val="FF5050"/>
            </a:solidFill>
            <a:ln w="12700"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HOUSING NZ</a:t>
              </a: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251616" y="3369954"/>
              <a:ext cx="864000" cy="360000"/>
            </a:xfrm>
            <a:prstGeom prst="roundRect">
              <a:avLst/>
            </a:prstGeom>
            <a:solidFill>
              <a:srgbClr val="FF5050"/>
            </a:solidFill>
            <a:ln w="12700"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MINISTRY SOCIAL DEVELOPMENT</a:t>
              </a: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395616" y="5651662"/>
              <a:ext cx="720000" cy="360000"/>
            </a:xfrm>
            <a:prstGeom prst="roundRect">
              <a:avLst/>
            </a:prstGeom>
            <a:solidFill>
              <a:srgbClr val="FF5050"/>
            </a:solidFill>
            <a:ln w="12700">
              <a:solidFill>
                <a:srgbClr val="FF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4 DISTRICT COURTS</a:t>
              </a:r>
              <a:br>
                <a:rPr kumimoji="0" lang="en-NZ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en-NZ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CENTRAL REGION</a:t>
              </a:r>
            </a:p>
          </p:txBody>
        </p:sp>
      </p:grpSp>
      <p:sp>
        <p:nvSpPr>
          <p:cNvPr id="107" name="Rounded Rectangle 106"/>
          <p:cNvSpPr/>
          <p:nvPr/>
        </p:nvSpPr>
        <p:spPr>
          <a:xfrm>
            <a:off x="9653178" y="959960"/>
            <a:ext cx="900000" cy="240122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ANIMAL CONTROL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BUILDING &amp; PLANNING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CEMETERIES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ECONOMIC DEVELOPMENT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ENVIRONMENTAL FOOD &amp; HEALTH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GRAFFITI  &amp; NOISE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HARBOUR DEV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LIBRARY SERVICES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LIQUOR LICESNING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PARKING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PARKS &amp; RESERVES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SWIMMING POOL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TOURISM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WATER SERVICES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WASTE &amp; RECYCLING</a:t>
            </a:r>
          </a:p>
        </p:txBody>
      </p:sp>
      <p:sp>
        <p:nvSpPr>
          <p:cNvPr id="67" name="Rounded Rectangle 66"/>
          <p:cNvSpPr/>
          <p:nvPr/>
        </p:nvSpPr>
        <p:spPr>
          <a:xfrm>
            <a:off x="4118662" y="959960"/>
            <a:ext cx="900000" cy="245610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Z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ANIMAL CONTROL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BAYCOURT THEATRE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BUILDING &amp; PLANNING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CEMETERIES &amp; CREMATORIUM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ELDERY HOUSING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ENVIRONMENTAL FOOD &amp; HEALTH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GRAFFITI  &amp; NOISE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LIBRARY SERVICES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LIQUOR LICESNING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PARKING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PARKS &amp; RESERVES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HARBOUR DEV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SWIMMING POOLS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WATER SERVICES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WASTE &amp; RECYCLING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NZ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8628569" y="959959"/>
            <a:ext cx="900000" cy="235371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000" rIns="0" bIns="360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ANIMAL CONTROL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BUILDING &amp; PLANNING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CEMETERIES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ECONOMIC DEVELOPMENT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ENVIRONMENTAL FOOD &amp; HEALTH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GRAFFITI  &amp; NOISE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LIBRARY SERVICES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LIQUOR LICESNING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PARKING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PARKS &amp; RESERVES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SWIMMING POOL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TOURISM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WATER SERVICES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WASTE &amp; RECYCLING</a:t>
            </a:r>
          </a:p>
        </p:txBody>
      </p:sp>
      <p:grpSp>
        <p:nvGrpSpPr>
          <p:cNvPr id="134" name="Group 133"/>
          <p:cNvGrpSpPr/>
          <p:nvPr/>
        </p:nvGrpSpPr>
        <p:grpSpPr>
          <a:xfrm>
            <a:off x="1719255" y="336738"/>
            <a:ext cx="8340464" cy="5463765"/>
            <a:chOff x="195255" y="336737"/>
            <a:chExt cx="8340464" cy="5463765"/>
          </a:xfrm>
        </p:grpSpPr>
        <p:cxnSp>
          <p:nvCxnSpPr>
            <p:cNvPr id="81" name="Elbow Connector 80"/>
            <p:cNvCxnSpPr/>
            <p:nvPr/>
          </p:nvCxnSpPr>
          <p:spPr>
            <a:xfrm rot="5400000" flipH="1">
              <a:off x="5061603" y="-2994851"/>
              <a:ext cx="142528" cy="6805704"/>
            </a:xfrm>
            <a:prstGeom prst="bentConnector3">
              <a:avLst>
                <a:gd name="adj1" fmla="val -23762"/>
              </a:avLst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Elbow Connector 95"/>
            <p:cNvCxnSpPr/>
            <p:nvPr/>
          </p:nvCxnSpPr>
          <p:spPr>
            <a:xfrm rot="5400000">
              <a:off x="-1611001" y="2457104"/>
              <a:ext cx="5352397" cy="1334399"/>
            </a:xfrm>
            <a:prstGeom prst="bentConnector4">
              <a:avLst>
                <a:gd name="adj1" fmla="val 1194"/>
                <a:gd name="adj2" fmla="val 115168"/>
              </a:avLst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Straight Connector 129"/>
            <p:cNvCxnSpPr/>
            <p:nvPr/>
          </p:nvCxnSpPr>
          <p:spPr>
            <a:xfrm>
              <a:off x="2843808" y="355608"/>
              <a:ext cx="0" cy="130909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Straight Connector 308"/>
            <p:cNvCxnSpPr/>
            <p:nvPr/>
          </p:nvCxnSpPr>
          <p:spPr>
            <a:xfrm>
              <a:off x="3981650" y="484108"/>
              <a:ext cx="0" cy="36000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Straight Connector 321"/>
            <p:cNvCxnSpPr/>
            <p:nvPr/>
          </p:nvCxnSpPr>
          <p:spPr>
            <a:xfrm>
              <a:off x="5131397" y="355608"/>
              <a:ext cx="0" cy="130909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Straight Connector 324"/>
            <p:cNvCxnSpPr/>
            <p:nvPr/>
          </p:nvCxnSpPr>
          <p:spPr>
            <a:xfrm>
              <a:off x="6266901" y="355608"/>
              <a:ext cx="0" cy="130909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Straight Connector 325"/>
            <p:cNvCxnSpPr/>
            <p:nvPr/>
          </p:nvCxnSpPr>
          <p:spPr>
            <a:xfrm>
              <a:off x="7418408" y="355863"/>
              <a:ext cx="0" cy="130909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9" name="Freeform 328"/>
            <p:cNvSpPr/>
            <p:nvPr/>
          </p:nvSpPr>
          <p:spPr>
            <a:xfrm>
              <a:off x="217482" y="5151667"/>
              <a:ext cx="144000" cy="0"/>
            </a:xfrm>
            <a:custGeom>
              <a:avLst/>
              <a:gdLst>
                <a:gd name="connsiteX0" fmla="*/ 111125 w 111125"/>
                <a:gd name="connsiteY0" fmla="*/ 0 h 0"/>
                <a:gd name="connsiteX1" fmla="*/ 0 w 1111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125">
                  <a:moveTo>
                    <a:pt x="111125" y="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N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1" name="Freeform 330"/>
            <p:cNvSpPr/>
            <p:nvPr/>
          </p:nvSpPr>
          <p:spPr>
            <a:xfrm>
              <a:off x="204779" y="4427588"/>
              <a:ext cx="180000" cy="0"/>
            </a:xfrm>
            <a:custGeom>
              <a:avLst/>
              <a:gdLst>
                <a:gd name="connsiteX0" fmla="*/ 111125 w 111125"/>
                <a:gd name="connsiteY0" fmla="*/ 0 h 0"/>
                <a:gd name="connsiteX1" fmla="*/ 0 w 1111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125">
                  <a:moveTo>
                    <a:pt x="111125" y="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N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3" name="Freeform 332"/>
            <p:cNvSpPr/>
            <p:nvPr/>
          </p:nvSpPr>
          <p:spPr>
            <a:xfrm>
              <a:off x="196568" y="4036017"/>
              <a:ext cx="180000" cy="0"/>
            </a:xfrm>
            <a:custGeom>
              <a:avLst/>
              <a:gdLst>
                <a:gd name="connsiteX0" fmla="*/ 111125 w 111125"/>
                <a:gd name="connsiteY0" fmla="*/ 0 h 0"/>
                <a:gd name="connsiteX1" fmla="*/ 0 w 1111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125">
                  <a:moveTo>
                    <a:pt x="111125" y="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N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4" name="Freeform 333"/>
            <p:cNvSpPr/>
            <p:nvPr/>
          </p:nvSpPr>
          <p:spPr>
            <a:xfrm>
              <a:off x="198020" y="3226267"/>
              <a:ext cx="180000" cy="0"/>
            </a:xfrm>
            <a:custGeom>
              <a:avLst/>
              <a:gdLst>
                <a:gd name="connsiteX0" fmla="*/ 111125 w 111125"/>
                <a:gd name="connsiteY0" fmla="*/ 0 h 0"/>
                <a:gd name="connsiteX1" fmla="*/ 0 w 1111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125">
                  <a:moveTo>
                    <a:pt x="111125" y="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N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0" name="Freeform 339"/>
            <p:cNvSpPr/>
            <p:nvPr/>
          </p:nvSpPr>
          <p:spPr>
            <a:xfrm>
              <a:off x="195255" y="2881508"/>
              <a:ext cx="180000" cy="0"/>
            </a:xfrm>
            <a:custGeom>
              <a:avLst/>
              <a:gdLst>
                <a:gd name="connsiteX0" fmla="*/ 111125 w 111125"/>
                <a:gd name="connsiteY0" fmla="*/ 0 h 0"/>
                <a:gd name="connsiteX1" fmla="*/ 0 w 1111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125">
                  <a:moveTo>
                    <a:pt x="111125" y="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N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2" name="Freeform 341"/>
            <p:cNvSpPr/>
            <p:nvPr/>
          </p:nvSpPr>
          <p:spPr>
            <a:xfrm>
              <a:off x="208473" y="2196541"/>
              <a:ext cx="36000" cy="0"/>
            </a:xfrm>
            <a:custGeom>
              <a:avLst/>
              <a:gdLst>
                <a:gd name="connsiteX0" fmla="*/ 111125 w 111125"/>
                <a:gd name="connsiteY0" fmla="*/ 0 h 0"/>
                <a:gd name="connsiteX1" fmla="*/ 0 w 1111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125">
                  <a:moveTo>
                    <a:pt x="111125" y="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N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5" name="Freeform 344"/>
            <p:cNvSpPr/>
            <p:nvPr/>
          </p:nvSpPr>
          <p:spPr>
            <a:xfrm>
              <a:off x="208084" y="1822817"/>
              <a:ext cx="36000" cy="0"/>
            </a:xfrm>
            <a:custGeom>
              <a:avLst/>
              <a:gdLst>
                <a:gd name="connsiteX0" fmla="*/ 111125 w 111125"/>
                <a:gd name="connsiteY0" fmla="*/ 0 h 0"/>
                <a:gd name="connsiteX1" fmla="*/ 0 w 1111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125">
                  <a:moveTo>
                    <a:pt x="111125" y="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N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6" name="Freeform 345"/>
            <p:cNvSpPr/>
            <p:nvPr/>
          </p:nvSpPr>
          <p:spPr>
            <a:xfrm>
              <a:off x="207566" y="1458017"/>
              <a:ext cx="36000" cy="0"/>
            </a:xfrm>
            <a:custGeom>
              <a:avLst/>
              <a:gdLst>
                <a:gd name="connsiteX0" fmla="*/ 111125 w 111125"/>
                <a:gd name="connsiteY0" fmla="*/ 0 h 0"/>
                <a:gd name="connsiteX1" fmla="*/ 0 w 11112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125">
                  <a:moveTo>
                    <a:pt x="111125" y="0"/>
                  </a:moveTo>
                  <a:lnTo>
                    <a:pt x="0" y="0"/>
                  </a:lnTo>
                </a:path>
              </a:pathLst>
            </a:custGeom>
            <a:noFill/>
            <a:ln w="1905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NZ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37" name="Group 136"/>
          <p:cNvGrpSpPr/>
          <p:nvPr/>
        </p:nvGrpSpPr>
        <p:grpSpPr>
          <a:xfrm>
            <a:off x="7632813" y="4905190"/>
            <a:ext cx="2987000" cy="1867981"/>
            <a:chOff x="6016205" y="4873355"/>
            <a:chExt cx="2987000" cy="1867981"/>
          </a:xfrm>
        </p:grpSpPr>
        <p:grpSp>
          <p:nvGrpSpPr>
            <p:cNvPr id="136" name="Group 135"/>
            <p:cNvGrpSpPr/>
            <p:nvPr/>
          </p:nvGrpSpPr>
          <p:grpSpPr>
            <a:xfrm>
              <a:off x="6016205" y="4873355"/>
              <a:ext cx="2987000" cy="1867981"/>
              <a:chOff x="6016205" y="4873355"/>
              <a:chExt cx="2987000" cy="1867981"/>
            </a:xfrm>
          </p:grpSpPr>
          <p:sp>
            <p:nvSpPr>
              <p:cNvPr id="3" name="Rounded Rectangle 2"/>
              <p:cNvSpPr/>
              <p:nvPr/>
            </p:nvSpPr>
            <p:spPr>
              <a:xfrm>
                <a:off x="6125441" y="5847491"/>
                <a:ext cx="2808313" cy="803448"/>
              </a:xfrm>
              <a:prstGeom prst="roundRect">
                <a:avLst/>
              </a:prstGeom>
              <a:no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468000" tIns="36000" rIns="36000" bIns="36000" numCol="1" spcCol="0" rtlCol="0" anchor="t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CROWN AGENCY / DEPARTMENT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CROWN AGENCY RELATIONSHIPS WITH COUNCILS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NATIONAL LAND TRANSPORT FUNDING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COUNCIL CONTROL / FUNDING / MEMBERSHIP /</a:t>
                </a:r>
                <a:b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</a:b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SHAREHOLDING OR SIGNIFICANT INFLUENCE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IWI REPRESENTATION ON REGIONAL COUNCIL</a:t>
                </a:r>
              </a:p>
            </p:txBody>
          </p:sp>
          <p:cxnSp>
            <p:nvCxnSpPr>
              <p:cNvPr id="111" name="Straight Connector 110"/>
              <p:cNvCxnSpPr/>
              <p:nvPr/>
            </p:nvCxnSpPr>
            <p:spPr>
              <a:xfrm>
                <a:off x="6172843" y="6321299"/>
                <a:ext cx="394040" cy="0"/>
              </a:xfrm>
              <a:prstGeom prst="line">
                <a:avLst/>
              </a:prstGeom>
              <a:ln w="19050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9" name="Rounded Rectangle 268"/>
              <p:cNvSpPr/>
              <p:nvPr/>
            </p:nvSpPr>
            <p:spPr>
              <a:xfrm>
                <a:off x="6016205" y="4873355"/>
                <a:ext cx="2891357" cy="1867981"/>
              </a:xfrm>
              <a:prstGeom prst="roundRect">
                <a:avLst/>
              </a:prstGeom>
              <a:noFill/>
              <a:ln w="127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NZ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cxnSp>
            <p:nvCxnSpPr>
              <p:cNvPr id="6" name="Straight Connector 5"/>
              <p:cNvCxnSpPr/>
              <p:nvPr/>
            </p:nvCxnSpPr>
            <p:spPr>
              <a:xfrm>
                <a:off x="6172974" y="5976916"/>
                <a:ext cx="39404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/>
              <p:cNvCxnSpPr/>
              <p:nvPr/>
            </p:nvCxnSpPr>
            <p:spPr>
              <a:xfrm>
                <a:off x="6177737" y="6224036"/>
                <a:ext cx="394040" cy="0"/>
              </a:xfrm>
              <a:prstGeom prst="line">
                <a:avLst/>
              </a:prstGeom>
              <a:ln w="19050">
                <a:solidFill>
                  <a:srgbClr val="7030A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5" name="Group 334"/>
              <p:cNvGrpSpPr/>
              <p:nvPr/>
            </p:nvGrpSpPr>
            <p:grpSpPr>
              <a:xfrm>
                <a:off x="6171303" y="4875529"/>
                <a:ext cx="2831902" cy="1107746"/>
                <a:chOff x="5988570" y="4569155"/>
                <a:chExt cx="2831902" cy="1107746"/>
              </a:xfrm>
            </p:grpSpPr>
            <p:sp>
              <p:nvSpPr>
                <p:cNvPr id="229" name="TextBox 228"/>
                <p:cNvSpPr txBox="1"/>
                <p:nvPr/>
              </p:nvSpPr>
              <p:spPr>
                <a:xfrm>
                  <a:off x="6012159" y="4722794"/>
                  <a:ext cx="2808313" cy="954107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lIns="216000" rIns="0" numCol="2" spcCol="252000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NZ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CROWN AGENCIES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NZ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TRANSPORT &amp; ROADS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NZ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SHARED SERVICES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NZ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ECONOMIC DEVELOPMENT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NZ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EMERGENCY SERVICES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NZ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MAORI CONSTITUENCIES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NZ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COUNCIL SERVICES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NZ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URBAN PLANNING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NZ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INVESTMENTS &amp; LATES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NZ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AIRPORTS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NZ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CREATIVE ARTS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NZ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IWI</a:t>
                  </a: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03" name="Rounded Rectangle 302"/>
                <p:cNvSpPr/>
                <p:nvPr/>
              </p:nvSpPr>
              <p:spPr>
                <a:xfrm>
                  <a:off x="6012159" y="4844702"/>
                  <a:ext cx="2808313" cy="788704"/>
                </a:xfrm>
                <a:prstGeom prst="roundRect">
                  <a:avLst/>
                </a:prstGeom>
                <a:noFill/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468000" tIns="72000" rIns="36000" bIns="72000" numCol="2" spcCol="72000" rtlCol="0" anchor="t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30" name="Rounded Rectangle 229"/>
                <p:cNvSpPr/>
                <p:nvPr/>
              </p:nvSpPr>
              <p:spPr>
                <a:xfrm>
                  <a:off x="6084168" y="4799085"/>
                  <a:ext cx="108000" cy="77293"/>
                </a:xfrm>
                <a:prstGeom prst="roundRect">
                  <a:avLst/>
                </a:prstGeom>
                <a:solidFill>
                  <a:srgbClr val="FF505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11" name="Rounded Rectangle 310"/>
                <p:cNvSpPr/>
                <p:nvPr/>
              </p:nvSpPr>
              <p:spPr>
                <a:xfrm>
                  <a:off x="6084168" y="4919598"/>
                  <a:ext cx="108000" cy="77293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12" name="Rounded Rectangle 311"/>
                <p:cNvSpPr/>
                <p:nvPr/>
              </p:nvSpPr>
              <p:spPr>
                <a:xfrm>
                  <a:off x="6084168" y="5040111"/>
                  <a:ext cx="108000" cy="77293"/>
                </a:xfrm>
                <a:prstGeom prst="roundRect">
                  <a:avLst/>
                </a:prstGeom>
                <a:solidFill>
                  <a:schemeClr val="accent4">
                    <a:lumMod val="20000"/>
                    <a:lumOff val="80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13" name="Rounded Rectangle 312"/>
                <p:cNvSpPr/>
                <p:nvPr/>
              </p:nvSpPr>
              <p:spPr>
                <a:xfrm>
                  <a:off x="6084168" y="5160624"/>
                  <a:ext cx="108000" cy="77293"/>
                </a:xfrm>
                <a:prstGeom prst="roundRect">
                  <a:avLst/>
                </a:prstGeom>
                <a:solidFill>
                  <a:srgbClr val="FFFFCC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14" name="Rounded Rectangle 313"/>
                <p:cNvSpPr/>
                <p:nvPr/>
              </p:nvSpPr>
              <p:spPr>
                <a:xfrm>
                  <a:off x="6084168" y="5281137"/>
                  <a:ext cx="108000" cy="77293"/>
                </a:xfrm>
                <a:prstGeom prst="roundRect">
                  <a:avLst/>
                </a:prstGeom>
                <a:solidFill>
                  <a:schemeClr val="accent2">
                    <a:lumMod val="20000"/>
                    <a:lumOff val="80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15" name="Rounded Rectangle 314"/>
                <p:cNvSpPr/>
                <p:nvPr/>
              </p:nvSpPr>
              <p:spPr>
                <a:xfrm>
                  <a:off x="7510339" y="4796572"/>
                  <a:ext cx="108000" cy="77293"/>
                </a:xfrm>
                <a:prstGeom prst="roundRect">
                  <a:avLst/>
                </a:prstGeom>
                <a:solidFill>
                  <a:schemeClr val="accent6">
                    <a:lumMod val="20000"/>
                    <a:lumOff val="80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16" name="Rounded Rectangle 315"/>
                <p:cNvSpPr/>
                <p:nvPr/>
              </p:nvSpPr>
              <p:spPr>
                <a:xfrm>
                  <a:off x="7510339" y="4919016"/>
                  <a:ext cx="108000" cy="77293"/>
                </a:xfrm>
                <a:prstGeom prst="roundRect">
                  <a:avLst/>
                </a:prstGeom>
                <a:solidFill>
                  <a:schemeClr val="accent3">
                    <a:lumMod val="40000"/>
                    <a:lumOff val="60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17" name="Rounded Rectangle 316"/>
                <p:cNvSpPr/>
                <p:nvPr/>
              </p:nvSpPr>
              <p:spPr>
                <a:xfrm>
                  <a:off x="7510339" y="5041460"/>
                  <a:ext cx="108000" cy="77293"/>
                </a:xfrm>
                <a:prstGeom prst="roundRect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19" name="Rounded Rectangle 318"/>
                <p:cNvSpPr/>
                <p:nvPr/>
              </p:nvSpPr>
              <p:spPr>
                <a:xfrm>
                  <a:off x="7510339" y="5163904"/>
                  <a:ext cx="108000" cy="77293"/>
                </a:xfrm>
                <a:prstGeom prst="round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320" name="Rounded Rectangle 319"/>
                <p:cNvSpPr/>
                <p:nvPr/>
              </p:nvSpPr>
              <p:spPr>
                <a:xfrm>
                  <a:off x="7510339" y="5286348"/>
                  <a:ext cx="108000" cy="77293"/>
                </a:xfrm>
                <a:prstGeom prst="roundRect">
                  <a:avLst/>
                </a:prstGeom>
                <a:solidFill>
                  <a:schemeClr val="bg2">
                    <a:lumMod val="90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267" name="TextBox 266"/>
                <p:cNvSpPr txBox="1"/>
                <p:nvPr/>
              </p:nvSpPr>
              <p:spPr>
                <a:xfrm>
                  <a:off x="5988570" y="4569155"/>
                  <a:ext cx="951528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NZ" sz="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4BACC6">
                          <a:lumMod val="75000"/>
                        </a:srgbClr>
                      </a:solidFill>
                      <a:effectLst/>
                      <a:uLnTx/>
                      <a:uFillTx/>
                      <a:latin typeface="Calibri"/>
                      <a:ea typeface="+mn-ea"/>
                      <a:cs typeface="+mn-cs"/>
                    </a:rPr>
                    <a:t>KEY:</a:t>
                  </a:r>
                </a:p>
              </p:txBody>
            </p:sp>
            <p:sp>
              <p:nvSpPr>
                <p:cNvPr id="407" name="Rounded Rectangle 406"/>
                <p:cNvSpPr/>
                <p:nvPr/>
              </p:nvSpPr>
              <p:spPr>
                <a:xfrm>
                  <a:off x="6084168" y="5401649"/>
                  <a:ext cx="108000" cy="77293"/>
                </a:xfrm>
                <a:prstGeom prst="roundRect">
                  <a:avLst/>
                </a:prstGeom>
                <a:solidFill>
                  <a:schemeClr val="accent2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11" name="Rounded Rectangle 410"/>
                <p:cNvSpPr/>
                <p:nvPr/>
              </p:nvSpPr>
              <p:spPr>
                <a:xfrm>
                  <a:off x="7510339" y="5408792"/>
                  <a:ext cx="108000" cy="77293"/>
                </a:xfrm>
                <a:prstGeom prst="round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NZ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412" name="Straight Connector 411"/>
              <p:cNvCxnSpPr/>
              <p:nvPr/>
            </p:nvCxnSpPr>
            <p:spPr>
              <a:xfrm>
                <a:off x="6171258" y="6597352"/>
                <a:ext cx="394040" cy="0"/>
              </a:xfrm>
              <a:prstGeom prst="line">
                <a:avLst/>
              </a:prstGeom>
              <a:ln w="19050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9" name="Straight Connector 448"/>
              <p:cNvCxnSpPr/>
              <p:nvPr/>
            </p:nvCxnSpPr>
            <p:spPr>
              <a:xfrm>
                <a:off x="6172843" y="6351837"/>
                <a:ext cx="394040" cy="0"/>
              </a:xfrm>
              <a:prstGeom prst="line">
                <a:avLst/>
              </a:prstGeom>
              <a:ln w="19050"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2" name="Straight Connector 451"/>
              <p:cNvCxnSpPr/>
              <p:nvPr/>
            </p:nvCxnSpPr>
            <p:spPr>
              <a:xfrm>
                <a:off x="6172843" y="6382375"/>
                <a:ext cx="394040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3" name="Straight Connector 452"/>
              <p:cNvCxnSpPr/>
              <p:nvPr/>
            </p:nvCxnSpPr>
            <p:spPr>
              <a:xfrm>
                <a:off x="6172843" y="6412913"/>
                <a:ext cx="39404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5" name="Straight Connector 454"/>
              <p:cNvCxnSpPr/>
              <p:nvPr/>
            </p:nvCxnSpPr>
            <p:spPr>
              <a:xfrm>
                <a:off x="6172843" y="6443451"/>
                <a:ext cx="394040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6" name="Straight Connector 455"/>
              <p:cNvCxnSpPr/>
              <p:nvPr/>
            </p:nvCxnSpPr>
            <p:spPr>
              <a:xfrm>
                <a:off x="6172843" y="6473989"/>
                <a:ext cx="394040" cy="0"/>
              </a:xfrm>
              <a:prstGeom prst="line">
                <a:avLst/>
              </a:prstGeom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7" name="Straight Connector 456"/>
              <p:cNvCxnSpPr/>
              <p:nvPr/>
            </p:nvCxnSpPr>
            <p:spPr>
              <a:xfrm>
                <a:off x="6172843" y="6504526"/>
                <a:ext cx="394040" cy="0"/>
              </a:xfrm>
              <a:prstGeom prst="line">
                <a:avLst/>
              </a:prstGeom>
              <a:ln w="1905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48" name="Straight Connector 347"/>
            <p:cNvCxnSpPr/>
            <p:nvPr/>
          </p:nvCxnSpPr>
          <p:spPr>
            <a:xfrm>
              <a:off x="6170462" y="6107582"/>
              <a:ext cx="394040" cy="0"/>
            </a:xfrm>
            <a:prstGeom prst="line">
              <a:avLst/>
            </a:prstGeom>
            <a:ln w="19050">
              <a:solidFill>
                <a:srgbClr val="FF0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8" name="TextBox 137"/>
          <p:cNvSpPr txBox="1"/>
          <p:nvPr/>
        </p:nvSpPr>
        <p:spPr>
          <a:xfrm>
            <a:off x="8613638" y="3898665"/>
            <a:ext cx="1819198" cy="367022"/>
          </a:xfrm>
          <a:prstGeom prst="rect">
            <a:avLst/>
          </a:prstGeom>
          <a:noFill/>
        </p:spPr>
        <p:txBody>
          <a:bodyPr wrap="square" lIns="0" rIns="3600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Complex Institutional Arrangements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NZ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Bay of Plenty Example</a:t>
            </a:r>
          </a:p>
        </p:txBody>
      </p:sp>
    </p:spTree>
    <p:extLst>
      <p:ext uri="{BB962C8B-B14F-4D97-AF65-F5344CB8AC3E}">
        <p14:creationId xmlns:p14="http://schemas.microsoft.com/office/powerpoint/2010/main" val="124352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104" grpId="0" animBg="1"/>
      <p:bldP spid="101" grpId="0" animBg="1"/>
      <p:bldP spid="105" grpId="0" animBg="1"/>
      <p:bldP spid="107" grpId="0" animBg="1"/>
      <p:bldP spid="67" grpId="0" animBg="1"/>
      <p:bldP spid="10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NZ" dirty="0"/>
              <a:t>“As a small nation we could lead the world in integrated governance, planning and delivery…”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>
          <a:xfrm>
            <a:off x="767408" y="2101390"/>
            <a:ext cx="4334272" cy="413305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NZ" dirty="0"/>
              <a:t>But for a nation with just 4.5 million people we sure know how to make things complicated!</a:t>
            </a: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591944" y="1772816"/>
            <a:ext cx="3456383" cy="426921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FE4E1F-A18F-4375-BB11-9DE600A792BE}"/>
              </a:ext>
            </a:extLst>
          </p:cNvPr>
          <p:cNvSpPr txBox="1"/>
          <p:nvPr/>
        </p:nvSpPr>
        <p:spPr>
          <a:xfrm>
            <a:off x="5580078" y="6166375"/>
            <a:ext cx="35283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200" dirty="0"/>
              <a:t>Hon Nick Smith: 20</a:t>
            </a:r>
            <a:r>
              <a:rPr lang="en-NZ" sz="1200" baseline="30000" dirty="0"/>
              <a:t>th</a:t>
            </a:r>
            <a:r>
              <a:rPr lang="en-NZ" sz="1200" dirty="0"/>
              <a:t> annual speech to Nelson Rotary Club Jan 2015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577E84-95E4-48F1-8EC4-54469B84BDB1}"/>
              </a:ext>
            </a:extLst>
          </p:cNvPr>
          <p:cNvSpPr txBox="1"/>
          <p:nvPr/>
        </p:nvSpPr>
        <p:spPr>
          <a:xfrm>
            <a:off x="9408368" y="2552090"/>
            <a:ext cx="2448272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NZ" sz="3300" dirty="0">
                <a:solidFill>
                  <a:srgbClr val="F68026"/>
                </a:solidFill>
              </a:rPr>
              <a:t>80,000 pages of plans and rules</a:t>
            </a:r>
          </a:p>
        </p:txBody>
      </p:sp>
    </p:spTree>
    <p:extLst>
      <p:ext uri="{BB962C8B-B14F-4D97-AF65-F5344CB8AC3E}">
        <p14:creationId xmlns:p14="http://schemas.microsoft.com/office/powerpoint/2010/main" val="190084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6EEDCB-49CE-4D1D-9448-3A34C0B6DA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Where are the people?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D906FA46-2CA1-4E30-B681-B046D9C153F6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NZ"/>
          </a:p>
          <a:p>
            <a:endParaRPr lang="en-NZ"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E6079A-4536-480D-B35B-53234FB31F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09600" y="6165304"/>
            <a:ext cx="2844800" cy="365125"/>
          </a:xfrm>
        </p:spPr>
        <p:txBody>
          <a:bodyPr/>
          <a:lstStyle/>
          <a:p>
            <a:fld id="{A3741CDD-4789-4572-8AE8-D95EF3E90F14}" type="datetime4">
              <a:rPr lang="en-US" smtClean="0"/>
              <a:t>October 24, 2017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6D0F45-873D-4AD2-9D96-5D2AAF561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844" y="1463405"/>
            <a:ext cx="9558312" cy="3931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5884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0D57B6E-DE31-4056-B8EF-255D1020F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/>
              <a:t>Local Government Reputation Index – 3/10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B73E56-B789-401C-8F85-D1B4ECDE3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8375D-3969-4337-AB0D-B601A0D67653}" type="datetime4">
              <a:rPr lang="en-US" smtClean="0"/>
              <a:t>October 24, 2017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42F0958-7B5A-4599-8167-B58D124A5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00" y="1484784"/>
            <a:ext cx="11775012" cy="504056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C167EF-A974-4FC8-96B7-F9CD7F330E3E}"/>
              </a:ext>
            </a:extLst>
          </p:cNvPr>
          <p:cNvSpPr txBox="1"/>
          <p:nvPr/>
        </p:nvSpPr>
        <p:spPr>
          <a:xfrm>
            <a:off x="695400" y="648866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Source: LGNZ June 2017</a:t>
            </a:r>
          </a:p>
        </p:txBody>
      </p:sp>
    </p:spTree>
    <p:extLst>
      <p:ext uri="{BB962C8B-B14F-4D97-AF65-F5344CB8AC3E}">
        <p14:creationId xmlns:p14="http://schemas.microsoft.com/office/powerpoint/2010/main" val="8421896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ll Colours Standard Infrastructure New Zealand Powerpoint Template [Read-Only]" id="{D9A121DE-8A92-4402-8E09-64679C415064}" vid="{A1EA3726-54C6-4A9C-8210-105CE2AC81C1}"/>
    </a:ext>
  </a:extLst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127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7030A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A0E30A24CAF045872E9B7A28E922C7" ma:contentTypeVersion="2" ma:contentTypeDescription="Create a new document." ma:contentTypeScope="" ma:versionID="05dc418bf477aee9b97982e819d7e86d">
  <xsd:schema xmlns:xsd="http://www.w3.org/2001/XMLSchema" xmlns:xs="http://www.w3.org/2001/XMLSchema" xmlns:p="http://schemas.microsoft.com/office/2006/metadata/properties" xmlns:ns2="7eae02db-ac43-4a21-be4e-9bc9af3ad717" targetNamespace="http://schemas.microsoft.com/office/2006/metadata/properties" ma:root="true" ma:fieldsID="22a8125758b0f595060c90a6e523d5ee" ns2:_="">
    <xsd:import namespace="7eae02db-ac43-4a21-be4e-9bc9af3ad71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eae02db-ac43-4a21-be4e-9bc9af3ad7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2E6AAA7-4B7F-41F2-9890-9D3CAFF0554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283CCAE-3F0D-4865-A606-71BC99946931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7eae02db-ac43-4a21-be4e-9bc9af3ad717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F94441D-E87B-412F-979A-277084DA632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eae02db-ac43-4a21-be4e-9bc9af3ad71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All Colours Standard Infrastructure New Zealand Powerpoint Template</Template>
  <TotalTime>3536</TotalTime>
  <Words>1305</Words>
  <Application>Microsoft Office PowerPoint</Application>
  <PresentationFormat>Widescreen</PresentationFormat>
  <Paragraphs>412</Paragraphs>
  <Slides>15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Arial</vt:lpstr>
      <vt:lpstr>Arial Narrow</vt:lpstr>
      <vt:lpstr>Calibri</vt:lpstr>
      <vt:lpstr>Corbel</vt:lpstr>
      <vt:lpstr>Eurostile ExtendedTwo</vt:lpstr>
      <vt:lpstr>Wingdings</vt:lpstr>
      <vt:lpstr>Office Theme</vt:lpstr>
      <vt:lpstr>4_Office Theme</vt:lpstr>
      <vt:lpstr>Integrating Governance Planning and Delivery</vt:lpstr>
      <vt:lpstr>Integrated Planning Funding &amp; Delivery… From Vision to Reality</vt:lpstr>
      <vt:lpstr>Principal Planning Laws</vt:lpstr>
      <vt:lpstr>PowerPoint Presentation</vt:lpstr>
      <vt:lpstr>78 Local Authorities  ranging from 3,555 people in Kaikoura to 1.4 million in Auckland</vt:lpstr>
      <vt:lpstr>PowerPoint Presentation</vt:lpstr>
      <vt:lpstr>“As a small nation we could lead the world in integrated governance, planning and delivery…”</vt:lpstr>
      <vt:lpstr>Where are the people?</vt:lpstr>
      <vt:lpstr>Local Government Reputation Index – 3/10</vt:lpstr>
      <vt:lpstr>What about the environment?</vt:lpstr>
      <vt:lpstr>Who Leads Regional Development?</vt:lpstr>
      <vt:lpstr>Very weak incentive to lead growth… Especially when the taxes primarily go to central government!</vt:lpstr>
      <vt:lpstr>Good Structure: Form should follow function</vt:lpstr>
      <vt:lpstr>PowerPoint Presentation</vt:lpstr>
      <vt:lpstr>Independent Commission Required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Natasha Pitfield</dc:creator>
  <cp:lastModifiedBy>Stephen Selwood</cp:lastModifiedBy>
  <cp:revision>6</cp:revision>
  <dcterms:created xsi:type="dcterms:W3CDTF">2017-08-22T22:57:10Z</dcterms:created>
  <dcterms:modified xsi:type="dcterms:W3CDTF">2017-10-24T09:43:14Z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0x01010048A0E30A24CAF045872E9B7A28E922C7</vt:lpwstr>
  </property>
</Properties>
</file>