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mov" ContentType="video/quicktime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5"/>
    <p:sldMasterId id="2147483679" r:id="rId6"/>
  </p:sldMasterIdLst>
  <p:notesMasterIdLst>
    <p:notesMasterId r:id="rId23"/>
  </p:notesMasterIdLst>
  <p:sldIdLst>
    <p:sldId id="280" r:id="rId7"/>
    <p:sldId id="317" r:id="rId8"/>
    <p:sldId id="313" r:id="rId9"/>
    <p:sldId id="312" r:id="rId10"/>
    <p:sldId id="303" r:id="rId11"/>
    <p:sldId id="306" r:id="rId12"/>
    <p:sldId id="309" r:id="rId13"/>
    <p:sldId id="310" r:id="rId14"/>
    <p:sldId id="308" r:id="rId15"/>
    <p:sldId id="311" r:id="rId16"/>
    <p:sldId id="315" r:id="rId17"/>
    <p:sldId id="285" r:id="rId18"/>
    <p:sldId id="316" r:id="rId19"/>
    <p:sldId id="286" r:id="rId20"/>
    <p:sldId id="318" r:id="rId21"/>
    <p:sldId id="32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gela Maher" initials="AM" lastIdx="1" clrIdx="0">
    <p:extLst>
      <p:ext uri="{19B8F6BF-5375-455C-9EA6-DF929625EA0E}">
        <p15:presenceInfo xmlns:p15="http://schemas.microsoft.com/office/powerpoint/2012/main" userId="S-1-5-21-3539430477-1585287624-806552272-4200" providerId="AD"/>
      </p:ext>
    </p:extLst>
  </p:cmAuthor>
  <p:cmAuthor id="2" name="Andrew Chesworth" initials="AC" lastIdx="4" clrIdx="1">
    <p:extLst>
      <p:ext uri="{19B8F6BF-5375-455C-9EA6-DF929625EA0E}">
        <p15:presenceInfo xmlns:p15="http://schemas.microsoft.com/office/powerpoint/2012/main" userId="S-1-5-21-3539430477-1585287624-806552272-26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40A2"/>
    <a:srgbClr val="003479"/>
    <a:srgbClr val="F7BF40"/>
    <a:srgbClr val="F4AA00"/>
    <a:srgbClr val="BFDDF1"/>
    <a:srgbClr val="FFFFFF"/>
    <a:srgbClr val="FE4819"/>
    <a:srgbClr val="0078C9"/>
    <a:srgbClr val="CA0083"/>
    <a:srgbClr val="F2B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89" autoAdjust="0"/>
    <p:restoredTop sz="94671" autoAdjust="0"/>
  </p:normalViewPr>
  <p:slideViewPr>
    <p:cSldViewPr snapToGrid="0">
      <p:cViewPr varScale="1">
        <p:scale>
          <a:sx n="59" d="100"/>
          <a:sy n="59" d="100"/>
        </p:scale>
        <p:origin x="158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481625394330308E-2"/>
          <c:y val="0.14129732571357892"/>
          <c:w val="0.87244054760396206"/>
          <c:h val="0.607546904715647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Data!$B$29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Data!$C$28:$W$28</c:f>
              <c:strCache>
                <c:ptCount val="18"/>
                <c:pt idx="0">
                  <c:v>ANH</c:v>
                </c:pt>
                <c:pt idx="1">
                  <c:v>NES</c:v>
                </c:pt>
                <c:pt idx="2">
                  <c:v>SRN</c:v>
                </c:pt>
                <c:pt idx="3">
                  <c:v>SVT</c:v>
                </c:pt>
                <c:pt idx="4">
                  <c:v>SWB</c:v>
                </c:pt>
                <c:pt idx="5">
                  <c:v>TMS</c:v>
                </c:pt>
                <c:pt idx="6">
                  <c:v>UU</c:v>
                </c:pt>
                <c:pt idx="7">
                  <c:v>WSH</c:v>
                </c:pt>
                <c:pt idx="8">
                  <c:v>WSX</c:v>
                </c:pt>
                <c:pt idx="9">
                  <c:v>YKY</c:v>
                </c:pt>
                <c:pt idx="11">
                  <c:v>AFW</c:v>
                </c:pt>
                <c:pt idx="12">
                  <c:v>BRL</c:v>
                </c:pt>
                <c:pt idx="13">
                  <c:v>DVW</c:v>
                </c:pt>
                <c:pt idx="14">
                  <c:v>PRT</c:v>
                </c:pt>
                <c:pt idx="15">
                  <c:v>SES</c:v>
                </c:pt>
                <c:pt idx="16">
                  <c:v>SEW</c:v>
                </c:pt>
                <c:pt idx="17">
                  <c:v>SSC</c:v>
                </c:pt>
              </c:strCache>
              <c:extLst/>
            </c:strRef>
          </c:cat>
          <c:val>
            <c:numRef>
              <c:f>Data!$C$29:$W$29</c:f>
              <c:numCache>
                <c:formatCode>0.00%</c:formatCode>
                <c:ptCount val="18"/>
                <c:pt idx="0">
                  <c:v>0.79100000000000004</c:v>
                </c:pt>
                <c:pt idx="1">
                  <c:v>0.61080000000000001</c:v>
                </c:pt>
                <c:pt idx="2">
                  <c:v>0.88029999999999997</c:v>
                </c:pt>
                <c:pt idx="3">
                  <c:v>0.63619999999999999</c:v>
                </c:pt>
                <c:pt idx="4">
                  <c:v>0.55620000000000003</c:v>
                </c:pt>
                <c:pt idx="5">
                  <c:v>0.77010000000000001</c:v>
                </c:pt>
                <c:pt idx="6">
                  <c:v>0.64559999999999995</c:v>
                </c:pt>
                <c:pt idx="7">
                  <c:v>0.63180000000000003</c:v>
                </c:pt>
                <c:pt idx="8">
                  <c:v>0.6381</c:v>
                </c:pt>
                <c:pt idx="9">
                  <c:v>0.77739999999999998</c:v>
                </c:pt>
                <c:pt idx="11">
                  <c:v>0.80459999999999998</c:v>
                </c:pt>
                <c:pt idx="12">
                  <c:v>0.7107</c:v>
                </c:pt>
                <c:pt idx="13">
                  <c:v>0.77200000000000002</c:v>
                </c:pt>
                <c:pt idx="14">
                  <c:v>0.81440000000000001</c:v>
                </c:pt>
                <c:pt idx="15">
                  <c:v>0.75949999999999995</c:v>
                </c:pt>
                <c:pt idx="16">
                  <c:v>0.81369999999999998</c:v>
                </c:pt>
                <c:pt idx="17">
                  <c:v>0.64410000000000001</c:v>
                </c:pt>
              </c:numCache>
              <c:extLst/>
            </c:numRef>
          </c:val>
          <c:extLst/>
        </c:ser>
        <c:ser>
          <c:idx val="1"/>
          <c:order val="1"/>
          <c:tx>
            <c:strRef>
              <c:f>Data!$B$30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Data!$C$28:$W$28</c:f>
              <c:strCache>
                <c:ptCount val="18"/>
                <c:pt idx="0">
                  <c:v>ANH</c:v>
                </c:pt>
                <c:pt idx="1">
                  <c:v>NES</c:v>
                </c:pt>
                <c:pt idx="2">
                  <c:v>SRN</c:v>
                </c:pt>
                <c:pt idx="3">
                  <c:v>SVT</c:v>
                </c:pt>
                <c:pt idx="4">
                  <c:v>SWB</c:v>
                </c:pt>
                <c:pt idx="5">
                  <c:v>TMS</c:v>
                </c:pt>
                <c:pt idx="6">
                  <c:v>UU</c:v>
                </c:pt>
                <c:pt idx="7">
                  <c:v>WSH</c:v>
                </c:pt>
                <c:pt idx="8">
                  <c:v>WSX</c:v>
                </c:pt>
                <c:pt idx="9">
                  <c:v>YKY</c:v>
                </c:pt>
                <c:pt idx="11">
                  <c:v>AFW</c:v>
                </c:pt>
                <c:pt idx="12">
                  <c:v>BRL</c:v>
                </c:pt>
                <c:pt idx="13">
                  <c:v>DVW</c:v>
                </c:pt>
                <c:pt idx="14">
                  <c:v>PRT</c:v>
                </c:pt>
                <c:pt idx="15">
                  <c:v>SES</c:v>
                </c:pt>
                <c:pt idx="16">
                  <c:v>SEW</c:v>
                </c:pt>
                <c:pt idx="17">
                  <c:v>SSC</c:v>
                </c:pt>
              </c:strCache>
              <c:extLst/>
            </c:strRef>
          </c:cat>
          <c:val>
            <c:numRef>
              <c:f>Data!$C$30:$W$30</c:f>
              <c:numCache>
                <c:formatCode>0.00%</c:formatCode>
                <c:ptCount val="18"/>
                <c:pt idx="0">
                  <c:v>0.78990000000000005</c:v>
                </c:pt>
                <c:pt idx="1">
                  <c:v>0.66059999999999997</c:v>
                </c:pt>
                <c:pt idx="2">
                  <c:v>0.82440000000000002</c:v>
                </c:pt>
                <c:pt idx="3">
                  <c:v>0.65649999999999997</c:v>
                </c:pt>
                <c:pt idx="4">
                  <c:v>0.62070000000000003</c:v>
                </c:pt>
                <c:pt idx="5">
                  <c:v>0.81100000000000005</c:v>
                </c:pt>
                <c:pt idx="6">
                  <c:v>0.66820000000000002</c:v>
                </c:pt>
                <c:pt idx="7">
                  <c:v>0.59699999999999998</c:v>
                </c:pt>
                <c:pt idx="8">
                  <c:v>0.62470000000000003</c:v>
                </c:pt>
                <c:pt idx="9">
                  <c:v>0.76029999999999998</c:v>
                </c:pt>
                <c:pt idx="11">
                  <c:v>0.81659999999999999</c:v>
                </c:pt>
                <c:pt idx="12">
                  <c:v>0.75080000000000002</c:v>
                </c:pt>
                <c:pt idx="13">
                  <c:v>0.68799999999999994</c:v>
                </c:pt>
                <c:pt idx="14">
                  <c:v>0.80020000000000002</c:v>
                </c:pt>
                <c:pt idx="15">
                  <c:v>0.77090000000000003</c:v>
                </c:pt>
                <c:pt idx="16">
                  <c:v>0.82150000000000001</c:v>
                </c:pt>
                <c:pt idx="17">
                  <c:v>0.63300000000000001</c:v>
                </c:pt>
              </c:numCache>
              <c:extLst/>
            </c:numRef>
          </c:val>
          <c:extLst/>
        </c:ser>
        <c:ser>
          <c:idx val="2"/>
          <c:order val="2"/>
          <c:tx>
            <c:strRef>
              <c:f>Data!$B$31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Data!$C$28:$W$28</c:f>
              <c:strCache>
                <c:ptCount val="18"/>
                <c:pt idx="0">
                  <c:v>ANH</c:v>
                </c:pt>
                <c:pt idx="1">
                  <c:v>NES</c:v>
                </c:pt>
                <c:pt idx="2">
                  <c:v>SRN</c:v>
                </c:pt>
                <c:pt idx="3">
                  <c:v>SVT</c:v>
                </c:pt>
                <c:pt idx="4">
                  <c:v>SWB</c:v>
                </c:pt>
                <c:pt idx="5">
                  <c:v>TMS</c:v>
                </c:pt>
                <c:pt idx="6">
                  <c:v>UU</c:v>
                </c:pt>
                <c:pt idx="7">
                  <c:v>WSH</c:v>
                </c:pt>
                <c:pt idx="8">
                  <c:v>WSX</c:v>
                </c:pt>
                <c:pt idx="9">
                  <c:v>YKY</c:v>
                </c:pt>
                <c:pt idx="11">
                  <c:v>AFW</c:v>
                </c:pt>
                <c:pt idx="12">
                  <c:v>BRL</c:v>
                </c:pt>
                <c:pt idx="13">
                  <c:v>DVW</c:v>
                </c:pt>
                <c:pt idx="14">
                  <c:v>PRT</c:v>
                </c:pt>
                <c:pt idx="15">
                  <c:v>SES</c:v>
                </c:pt>
                <c:pt idx="16">
                  <c:v>SEW</c:v>
                </c:pt>
                <c:pt idx="17">
                  <c:v>SSC</c:v>
                </c:pt>
              </c:strCache>
              <c:extLst/>
            </c:strRef>
          </c:cat>
          <c:val>
            <c:numRef>
              <c:f>Data!$C$31:$W$31</c:f>
              <c:numCache>
                <c:formatCode>0.00%</c:formatCode>
                <c:ptCount val="18"/>
                <c:pt idx="0">
                  <c:v>0.82240888467969697</c:v>
                </c:pt>
                <c:pt idx="1">
                  <c:v>0.69534906160155996</c:v>
                </c:pt>
                <c:pt idx="2">
                  <c:v>0.81960176678364605</c:v>
                </c:pt>
                <c:pt idx="3">
                  <c:v>0.61573043409729999</c:v>
                </c:pt>
                <c:pt idx="4">
                  <c:v>0.60052419934655199</c:v>
                </c:pt>
                <c:pt idx="5">
                  <c:v>0.82849893058983703</c:v>
                </c:pt>
                <c:pt idx="6">
                  <c:v>0.61271936373176705</c:v>
                </c:pt>
                <c:pt idx="7">
                  <c:v>0.57006801110314897</c:v>
                </c:pt>
                <c:pt idx="8">
                  <c:v>0.66184765417203195</c:v>
                </c:pt>
                <c:pt idx="9">
                  <c:v>0.76731975966927202</c:v>
                </c:pt>
                <c:pt idx="11">
                  <c:v>0.75368390881875702</c:v>
                </c:pt>
                <c:pt idx="12">
                  <c:v>0.67761478869089398</c:v>
                </c:pt>
                <c:pt idx="13">
                  <c:v>0.75945231515771905</c:v>
                </c:pt>
                <c:pt idx="14">
                  <c:v>0.70157608355744505</c:v>
                </c:pt>
                <c:pt idx="15">
                  <c:v>0.78564078493672496</c:v>
                </c:pt>
                <c:pt idx="16">
                  <c:v>0.80847352291965702</c:v>
                </c:pt>
                <c:pt idx="17">
                  <c:v>0.70022442140827101</c:v>
                </c:pt>
              </c:numCache>
              <c:extLst/>
            </c:numRef>
          </c:val>
          <c:extLst/>
        </c:ser>
        <c:ser>
          <c:idx val="3"/>
          <c:order val="3"/>
          <c:tx>
            <c:strRef>
              <c:f>Data!$B$32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Data!$C$28:$W$28</c:f>
              <c:strCache>
                <c:ptCount val="18"/>
                <c:pt idx="0">
                  <c:v>ANH</c:v>
                </c:pt>
                <c:pt idx="1">
                  <c:v>NES</c:v>
                </c:pt>
                <c:pt idx="2">
                  <c:v>SRN</c:v>
                </c:pt>
                <c:pt idx="3">
                  <c:v>SVT</c:v>
                </c:pt>
                <c:pt idx="4">
                  <c:v>SWB</c:v>
                </c:pt>
                <c:pt idx="5">
                  <c:v>TMS</c:v>
                </c:pt>
                <c:pt idx="6">
                  <c:v>UU</c:v>
                </c:pt>
                <c:pt idx="7">
                  <c:v>WSH</c:v>
                </c:pt>
                <c:pt idx="8">
                  <c:v>WSX</c:v>
                </c:pt>
                <c:pt idx="9">
                  <c:v>YKY</c:v>
                </c:pt>
                <c:pt idx="11">
                  <c:v>AFW</c:v>
                </c:pt>
                <c:pt idx="12">
                  <c:v>BRL</c:v>
                </c:pt>
                <c:pt idx="13">
                  <c:v>DVW</c:v>
                </c:pt>
                <c:pt idx="14">
                  <c:v>PRT</c:v>
                </c:pt>
                <c:pt idx="15">
                  <c:v>SES</c:v>
                </c:pt>
                <c:pt idx="16">
                  <c:v>SEW</c:v>
                </c:pt>
                <c:pt idx="17">
                  <c:v>SSC</c:v>
                </c:pt>
              </c:strCache>
              <c:extLst/>
            </c:strRef>
          </c:cat>
          <c:val>
            <c:numRef>
              <c:f>Data!$C$32:$W$32</c:f>
              <c:numCache>
                <c:formatCode>0.00%</c:formatCode>
                <c:ptCount val="18"/>
                <c:pt idx="0">
                  <c:v>0.79073033560620498</c:v>
                </c:pt>
                <c:pt idx="1">
                  <c:v>0.68402137850181999</c:v>
                </c:pt>
                <c:pt idx="2">
                  <c:v>0.78489610683655398</c:v>
                </c:pt>
                <c:pt idx="3">
                  <c:v>0.60698711039007502</c:v>
                </c:pt>
                <c:pt idx="4">
                  <c:v>0.61931207468858196</c:v>
                </c:pt>
                <c:pt idx="5">
                  <c:v>0.83313457282533698</c:v>
                </c:pt>
                <c:pt idx="6">
                  <c:v>0.61441690796177495</c:v>
                </c:pt>
                <c:pt idx="7">
                  <c:v>0.56384785954260497</c:v>
                </c:pt>
                <c:pt idx="8">
                  <c:v>0.64695992389826296</c:v>
                </c:pt>
                <c:pt idx="9">
                  <c:v>0.75364987523082305</c:v>
                </c:pt>
                <c:pt idx="11">
                  <c:v>0.77964555078881803</c:v>
                </c:pt>
                <c:pt idx="12">
                  <c:v>0.64613596654979499</c:v>
                </c:pt>
                <c:pt idx="13">
                  <c:v>0.70268120149616797</c:v>
                </c:pt>
                <c:pt idx="14">
                  <c:v>0.68633794409603699</c:v>
                </c:pt>
                <c:pt idx="15">
                  <c:v>0.77731779945229795</c:v>
                </c:pt>
                <c:pt idx="16">
                  <c:v>0.78377201710602695</c:v>
                </c:pt>
                <c:pt idx="17">
                  <c:v>0.69906094727592605</c:v>
                </c:pt>
              </c:numCache>
              <c:extLst/>
            </c:numRef>
          </c:val>
          <c:extLst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97395856"/>
        <c:axId val="197396248"/>
      </c:barChart>
      <c:lineChart>
        <c:grouping val="standard"/>
        <c:varyColors val="0"/>
        <c:ser>
          <c:idx val="4"/>
          <c:order val="4"/>
          <c:tx>
            <c:strRef>
              <c:f>Data!$B$33</c:f>
              <c:strCache>
                <c:ptCount val="1"/>
                <c:pt idx="0">
                  <c:v>Notional gearing at PR14 (62.5%)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Lit>
              <c:ptCount val="18"/>
              <c:pt idx="0">
                <c:v>ANH</c:v>
              </c:pt>
              <c:pt idx="1">
                <c:v>NES</c:v>
              </c:pt>
              <c:pt idx="2">
                <c:v>SRN</c:v>
              </c:pt>
              <c:pt idx="3">
                <c:v>SVT</c:v>
              </c:pt>
              <c:pt idx="4">
                <c:v>SWB</c:v>
              </c:pt>
              <c:pt idx="5">
                <c:v>TMS</c:v>
              </c:pt>
              <c:pt idx="6">
                <c:v>UU</c:v>
              </c:pt>
              <c:pt idx="7">
                <c:v>WSH</c:v>
              </c:pt>
              <c:pt idx="8">
                <c:v>WSX</c:v>
              </c:pt>
              <c:pt idx="9">
                <c:v>YKY</c:v>
              </c:pt>
              <c:pt idx="11">
                <c:v>AFW</c:v>
              </c:pt>
              <c:pt idx="12">
                <c:v>BRL</c:v>
              </c:pt>
              <c:pt idx="13">
                <c:v>DVW</c:v>
              </c:pt>
              <c:pt idx="14">
                <c:v>PRT</c:v>
              </c:pt>
              <c:pt idx="15">
                <c:v>SES</c:v>
              </c:pt>
              <c:pt idx="16">
                <c:v>SEW</c:v>
              </c:pt>
              <c:pt idx="17">
                <c:v>SSC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f>Data!$C$33:$W$33</c:f>
              <c:numCache>
                <c:formatCode>0.00%</c:formatCode>
                <c:ptCount val="18"/>
                <c:pt idx="0">
                  <c:v>0.625</c:v>
                </c:pt>
                <c:pt idx="1">
                  <c:v>0.625</c:v>
                </c:pt>
                <c:pt idx="2">
                  <c:v>0.625</c:v>
                </c:pt>
                <c:pt idx="3">
                  <c:v>0.625</c:v>
                </c:pt>
                <c:pt idx="4">
                  <c:v>0.625</c:v>
                </c:pt>
                <c:pt idx="5">
                  <c:v>0.625</c:v>
                </c:pt>
                <c:pt idx="6">
                  <c:v>0.625</c:v>
                </c:pt>
                <c:pt idx="7">
                  <c:v>0.625</c:v>
                </c:pt>
                <c:pt idx="8">
                  <c:v>0.625</c:v>
                </c:pt>
                <c:pt idx="9">
                  <c:v>0.625</c:v>
                </c:pt>
                <c:pt idx="10">
                  <c:v>0.625</c:v>
                </c:pt>
                <c:pt idx="11">
                  <c:v>0.625</c:v>
                </c:pt>
                <c:pt idx="12">
                  <c:v>0.625</c:v>
                </c:pt>
                <c:pt idx="13">
                  <c:v>0.625</c:v>
                </c:pt>
                <c:pt idx="14">
                  <c:v>0.625</c:v>
                </c:pt>
                <c:pt idx="15">
                  <c:v>0.625</c:v>
                </c:pt>
                <c:pt idx="16">
                  <c:v>0.625</c:v>
                </c:pt>
                <c:pt idx="17">
                  <c:v>0.625</c:v>
                </c:pt>
              </c:numCache>
              <c:extLst/>
            </c:numRef>
          </c:val>
          <c:smooth val="0"/>
          <c:extLst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7395856"/>
        <c:axId val="197396248"/>
      </c:lineChart>
      <c:catAx>
        <c:axId val="19739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7396248"/>
        <c:crosses val="autoZero"/>
        <c:auto val="1"/>
        <c:lblAlgn val="ctr"/>
        <c:lblOffset val="100"/>
        <c:noMultiLvlLbl val="0"/>
      </c:catAx>
      <c:valAx>
        <c:axId val="197396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7395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249D2-C7F1-49D2-9315-47A108E4F130}" type="datetimeFigureOut">
              <a:rPr lang="en-GB" smtClean="0"/>
              <a:t>26/10/2017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32894-7A3A-4AD9-BD89-F8F047FE77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0722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B7DC03-5D10-4AB6-9B3D-D16E5A28DC94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922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ardrop 6"/>
          <p:cNvSpPr/>
          <p:nvPr userDrawn="1"/>
        </p:nvSpPr>
        <p:spPr>
          <a:xfrm>
            <a:off x="0" y="504000"/>
            <a:ext cx="5580000" cy="5580994"/>
          </a:xfrm>
          <a:prstGeom prst="teardrop">
            <a:avLst/>
          </a:prstGeom>
          <a:solidFill>
            <a:srgbClr val="E0D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20004" y="2520000"/>
            <a:ext cx="10224000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 dirty="0" smtClean="0"/>
              <a:t>[Title of presentation]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720004" y="3240000"/>
            <a:ext cx="10224000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[Name, position]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720004" y="3636000"/>
            <a:ext cx="10224000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 smtClean="0"/>
              <a:t>[Month, year]</a:t>
            </a:r>
            <a:endParaRPr lang="en-US" dirty="0" smtClean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0" y="900004"/>
            <a:ext cx="2484120" cy="108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045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9476-5790-4DD9-AD65-8602662901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8FFFC-629D-499B-98D2-91B7824BB0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000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9476-5790-4DD9-AD65-8602662901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8FFFC-629D-499B-98D2-91B7824BB0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11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9476-5790-4DD9-AD65-8602662901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8FFFC-629D-499B-98D2-91B7824BB0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430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9476-5790-4DD9-AD65-8602662901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8FFFC-629D-499B-98D2-91B7824BB0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402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9476-5790-4DD9-AD65-8602662901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8FFFC-629D-499B-98D2-91B7824BB0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625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9476-5790-4DD9-AD65-8602662901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8FFFC-629D-499B-98D2-91B7824BB0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035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9476-5790-4DD9-AD65-8602662901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8FFFC-629D-499B-98D2-91B7824BB0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974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9476-5790-4DD9-AD65-8602662901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8FFFC-629D-499B-98D2-91B7824BB0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8220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9476-5790-4DD9-AD65-8602662901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8FFFC-629D-499B-98D2-91B7824BB0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0978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9476-5790-4DD9-AD65-8602662901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8FFFC-629D-499B-98D2-91B7824BB0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94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720000" y="720000"/>
            <a:ext cx="10224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 dirty="0" smtClean="0"/>
              <a:t>Insert table, text or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204000" cy="360000"/>
          </a:xfrm>
          <a:prstGeom prst="rect">
            <a:avLst/>
          </a:prstGeom>
          <a:solidFill>
            <a:srgbClr val="857362"/>
          </a:solidFill>
        </p:spPr>
        <p:txBody>
          <a:bodyPr wrap="none" lIns="180000" tIns="0" rIns="180000" bIns="0" anchor="ctr" anchorCtr="0">
            <a:noAutofit/>
          </a:bodyPr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 dirty="0" smtClean="0"/>
              <a:t>Slide title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6012000"/>
            <a:ext cx="1728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 dirty="0" smtClean="0"/>
              <a:t>Photo © credit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215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ogram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160000" y="719999"/>
            <a:ext cx="8784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 dirty="0" smtClean="0"/>
              <a:t>Insert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720000" y="720000"/>
            <a:ext cx="1080000" cy="1080000"/>
          </a:xfrm>
          <a:prstGeom prst="rect">
            <a:avLst/>
          </a:prstGeom>
          <a:solidFill>
            <a:srgbClr val="0078C9"/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GB" sz="900" dirty="0" smtClean="0"/>
              <a:t>Insert ideogram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2000" cy="360000"/>
          </a:xfrm>
          <a:prstGeom prst="rect">
            <a:avLst/>
          </a:prstGeom>
          <a:solidFill>
            <a:srgbClr val="857362"/>
          </a:solidFill>
        </p:spPr>
        <p:txBody>
          <a:bodyPr lIns="180000" tIns="0" rIns="18000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 dirty="0" smtClean="0"/>
              <a:t>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647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0000"/>
            <a:ext cx="5760000" cy="32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GB" dirty="0" smtClean="0"/>
              <a:t>Insert photo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48000" y="720000"/>
            <a:ext cx="4896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 dirty="0" smtClean="0"/>
              <a:t>Insert text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08000"/>
            <a:ext cx="1728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 dirty="0" smtClean="0"/>
              <a:t>Photo © credit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2000" cy="360000"/>
          </a:xfrm>
          <a:prstGeom prst="rect">
            <a:avLst/>
          </a:prstGeom>
          <a:solidFill>
            <a:srgbClr val="857362"/>
          </a:solidFill>
        </p:spPr>
        <p:txBody>
          <a:bodyPr lIns="180000" tIns="0" rIns="18000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 smtClean="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259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20000" y="720000"/>
            <a:ext cx="10752000" cy="540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350" baseline="0"/>
            </a:lvl1pPr>
          </a:lstStyle>
          <a:p>
            <a:r>
              <a:rPr lang="en-GB" dirty="0" smtClean="0"/>
              <a:t>Insert photo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112000" y="720000"/>
            <a:ext cx="3360000" cy="2160000"/>
          </a:xfrm>
          <a:prstGeom prst="rect">
            <a:avLst/>
          </a:prstGeom>
          <a:solidFill>
            <a:srgbClr val="FFFFFF">
              <a:alpha val="24706"/>
            </a:srgbClr>
          </a:solidFill>
        </p:spPr>
        <p:txBody>
          <a:bodyPr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200"/>
            </a:lvl2pPr>
            <a:lvl3pPr marL="857250" indent="-171450">
              <a:buFont typeface="Arial" panose="020B0604020202020204" pitchFamily="34" charset="0"/>
              <a:buChar char="–"/>
              <a:defRPr sz="1200"/>
            </a:lvl3pPr>
            <a:lvl4pPr>
              <a:defRPr sz="1200"/>
            </a:lvl4pPr>
            <a:lvl5pPr marL="1543050" indent="-171450">
              <a:buFont typeface="Arial" panose="020B0604020202020204" pitchFamily="34" charset="0"/>
              <a:buChar char="–"/>
              <a:defRPr sz="1200"/>
            </a:lvl5pPr>
          </a:lstStyle>
          <a:p>
            <a:pPr lvl="0"/>
            <a:r>
              <a:rPr lang="en-US" smtClean="0"/>
              <a:t>Overlay text box</a:t>
            </a:r>
            <a:endParaRPr lang="en-US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204000" cy="360000"/>
          </a:xfrm>
          <a:prstGeom prst="rect">
            <a:avLst/>
          </a:prstGeom>
          <a:solidFill>
            <a:srgbClr val="857362"/>
          </a:solidFill>
        </p:spPr>
        <p:txBody>
          <a:bodyPr lIns="180000" tIns="0" rIns="18000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 dirty="0" smtClean="0"/>
              <a:t>Slide title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6192000"/>
            <a:ext cx="1728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 dirty="0" smtClean="0"/>
              <a:t>Photo © credit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336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2000" cy="360000"/>
          </a:xfrm>
          <a:prstGeom prst="rect">
            <a:avLst/>
          </a:prstGeom>
          <a:solidFill>
            <a:srgbClr val="857362"/>
          </a:solidFill>
        </p:spPr>
        <p:txBody>
          <a:bodyPr lIns="180000" tIns="0" rIns="18000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 dirty="0" smtClean="0"/>
              <a:t>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087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auto">
          <a:xfrm>
            <a:off x="0" y="0"/>
            <a:ext cx="12192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  <a:extLst/>
        </p:spPr>
        <p:txBody>
          <a:bodyPr lIns="180000" tIns="0" rIns="18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 sz="1800" dirty="0">
              <a:solidFill>
                <a:prstClr val="white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912000" y="2475000"/>
            <a:ext cx="8280000" cy="1908000"/>
          </a:xfrm>
          <a:prstGeom prst="rect">
            <a:avLst/>
          </a:prstGeom>
          <a:solidFill>
            <a:srgbClr val="E0DCD8"/>
          </a:solidFill>
        </p:spPr>
        <p:txBody>
          <a:bodyPr rIns="914400" anchor="ctr" anchorCtr="0"/>
          <a:lstStyle>
            <a:lvl1pPr marL="0" indent="0" algn="r">
              <a:buNone/>
              <a:defRPr sz="2800">
                <a:solidFill>
                  <a:srgbClr val="857362"/>
                </a:solidFill>
              </a:defRPr>
            </a:lvl1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240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4725190" y="1"/>
            <a:ext cx="2741621" cy="5504959"/>
          </a:xfrm>
          <a:prstGeom prst="rect">
            <a:avLst/>
          </a:prstGeom>
          <a:solidFill>
            <a:srgbClr val="E0DCD8"/>
          </a:solidFill>
        </p:spPr>
        <p:txBody>
          <a:bodyPr wrap="none" lIns="108000" tIns="36000" rIns="108000" bIns="36000" rtlCol="0">
            <a:spAutoFit/>
          </a:bodyPr>
          <a:lstStyle/>
          <a:p>
            <a:pPr algn="ctr"/>
            <a:r>
              <a:rPr lang="en-GB" sz="30000" dirty="0" smtClean="0">
                <a:solidFill>
                  <a:srgbClr val="0078C9"/>
                </a:solidFill>
                <a:latin typeface="+mj-lt"/>
              </a:rPr>
              <a:t>?</a:t>
            </a:r>
          </a:p>
          <a:p>
            <a:pPr algn="ctr">
              <a:spcAft>
                <a:spcPts val="600"/>
              </a:spcAft>
            </a:pPr>
            <a:r>
              <a:rPr lang="en-GB" sz="2400" dirty="0" smtClean="0">
                <a:solidFill>
                  <a:srgbClr val="003479"/>
                </a:solidFill>
                <a:latin typeface="+mj-lt"/>
              </a:rPr>
              <a:t>www.ofwat.gov.uk</a:t>
            </a:r>
          </a:p>
          <a:p>
            <a:pPr algn="ctr"/>
            <a:r>
              <a:rPr lang="en-GB" sz="2400" dirty="0">
                <a:solidFill>
                  <a:srgbClr val="003479"/>
                </a:solidFill>
                <a:latin typeface="+mj-lt"/>
              </a:rPr>
              <a:t>T</a:t>
            </a:r>
            <a:r>
              <a:rPr lang="en-GB" sz="2400" dirty="0" smtClean="0">
                <a:solidFill>
                  <a:srgbClr val="003479"/>
                </a:solidFill>
                <a:latin typeface="+mj-lt"/>
              </a:rPr>
              <a:t>witter.com/Ofwat</a:t>
            </a:r>
            <a:endParaRPr lang="en-GB" sz="2400" dirty="0">
              <a:solidFill>
                <a:srgbClr val="003479"/>
              </a:solidFill>
              <a:latin typeface="+mj-lt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 userDrawn="1"/>
        </p:nvSpPr>
        <p:spPr bwMode="auto">
          <a:xfrm>
            <a:off x="0" y="0"/>
            <a:ext cx="1220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  <a:extLst/>
        </p:spPr>
        <p:txBody>
          <a:bodyPr lIns="720000" tIns="0" rIns="72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1800" dirty="0" smtClean="0">
                <a:solidFill>
                  <a:prstClr val="white"/>
                </a:solidFill>
                <a:cs typeface="Arial" panose="020B0604020202020204" pitchFamily="34" charset="0"/>
              </a:rPr>
              <a:t>Thank you and questions</a:t>
            </a:r>
            <a:endParaRPr lang="en-GB" sz="1800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391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9476-5790-4DD9-AD65-8602662901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8FFFC-629D-499B-98D2-91B7824BB0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038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10944000" y="0"/>
            <a:ext cx="1248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0" y="6498000"/>
            <a:ext cx="12192000" cy="360000"/>
          </a:xfrm>
          <a:prstGeom prst="rect">
            <a:avLst/>
          </a:prstGeom>
          <a:solidFill>
            <a:srgbClr val="003479"/>
          </a:solidFill>
          <a:ln>
            <a:noFill/>
          </a:ln>
          <a:effectLst/>
          <a:extLst/>
        </p:spPr>
        <p:txBody>
          <a:bodyPr lIns="720000" tIns="0" rIns="0" bIns="0" anchor="ctr"/>
          <a:lstStyle/>
          <a:p>
            <a:pPr>
              <a:spcBef>
                <a:spcPct val="50000"/>
              </a:spcBef>
              <a:tabLst>
                <a:tab pos="5922169" algn="l"/>
              </a:tabLst>
            </a:pPr>
            <a:r>
              <a:rPr lang="en-GB" sz="10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 in water</a:t>
            </a:r>
            <a:endParaRPr lang="en-GB" sz="1050" dirty="0">
              <a:solidFill>
                <a:schemeClr val="bg1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0945216" y="6498000"/>
            <a:ext cx="1246784" cy="360000"/>
          </a:xfrm>
          <a:prstGeom prst="rect">
            <a:avLst/>
          </a:prstGeom>
          <a:solidFill>
            <a:srgbClr val="0078C9"/>
          </a:solidFill>
          <a:ln>
            <a:noFill/>
          </a:ln>
          <a:effectLst/>
          <a:extLst/>
        </p:spPr>
        <p:txBody>
          <a:bodyPr lIns="0" tIns="0" rIns="720000" bIns="0" anchor="ctr"/>
          <a:lstStyle/>
          <a:p>
            <a:pPr algn="r">
              <a:spcBef>
                <a:spcPct val="50000"/>
              </a:spcBef>
            </a:pPr>
            <a:fld id="{B339D878-0344-49DD-AF83-35C74E68119C}" type="slidenum">
              <a:rPr lang="en-GB" sz="1050" smtClean="0">
                <a:solidFill>
                  <a:schemeClr val="bg1"/>
                </a:solidFill>
              </a:rPr>
              <a:t>‹#›</a:t>
            </a:fld>
            <a:endParaRPr lang="en-GB" sz="105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10944000" y="0"/>
            <a:ext cx="1248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3359953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65" r:id="rId7"/>
    <p:sldLayoutId id="2147483678" r:id="rId8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79476-5790-4DD9-AD65-8602662901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8FFFC-629D-499B-98D2-91B7824BB0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09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wat.gov.uk/wp-content/uploads/2015/11/rpt_com_devwatindust270106.pdf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emf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20003" y="2520000"/>
            <a:ext cx="11005271" cy="1477328"/>
          </a:xfrm>
        </p:spPr>
        <p:txBody>
          <a:bodyPr/>
          <a:lstStyle/>
          <a:p>
            <a:r>
              <a:rPr lang="en-GB" dirty="0"/>
              <a:t>Water 2020: Outcomes focused regulation </a:t>
            </a:r>
            <a:r>
              <a:rPr lang="en-GB" dirty="0" smtClean="0"/>
              <a:t>of the privatised water sector in England and Wales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20004" y="3266668"/>
            <a:ext cx="10224000" cy="738664"/>
          </a:xfrm>
        </p:spPr>
        <p:txBody>
          <a:bodyPr/>
          <a:lstStyle/>
          <a:p>
            <a:endParaRPr lang="en-GB" dirty="0" smtClean="0"/>
          </a:p>
          <a:p>
            <a:r>
              <a:rPr lang="en-GB" dirty="0" smtClean="0"/>
              <a:t>Andrew Chesworth, Director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720004" y="3636000"/>
            <a:ext cx="10224000" cy="1107996"/>
          </a:xfrm>
        </p:spPr>
        <p:txBody>
          <a:bodyPr/>
          <a:lstStyle/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26 October 2017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485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Outcomes: an example</a:t>
            </a:r>
            <a:endParaRPr lang="en-GB" dirty="0"/>
          </a:p>
        </p:txBody>
      </p:sp>
      <p:grpSp>
        <p:nvGrpSpPr>
          <p:cNvPr id="15" name="Group 14"/>
          <p:cNvGrpSpPr/>
          <p:nvPr/>
        </p:nvGrpSpPr>
        <p:grpSpPr>
          <a:xfrm>
            <a:off x="720000" y="900000"/>
            <a:ext cx="10476084" cy="4958540"/>
            <a:chOff x="720000" y="900000"/>
            <a:chExt cx="7844285" cy="3554819"/>
          </a:xfrm>
        </p:grpSpPr>
        <p:grpSp>
          <p:nvGrpSpPr>
            <p:cNvPr id="6" name="Group 5"/>
            <p:cNvGrpSpPr/>
            <p:nvPr/>
          </p:nvGrpSpPr>
          <p:grpSpPr>
            <a:xfrm>
              <a:off x="720000" y="900000"/>
              <a:ext cx="2701367" cy="3554819"/>
              <a:chOff x="342651" y="691403"/>
              <a:chExt cx="2701367" cy="3554819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342651" y="691403"/>
                <a:ext cx="2701367" cy="3554819"/>
              </a:xfrm>
              <a:prstGeom prst="rect">
                <a:avLst/>
              </a:prstGeom>
              <a:solidFill>
                <a:srgbClr val="F7BF40"/>
              </a:solidFill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900" dirty="0" smtClean="0">
                  <a:solidFill>
                    <a:prstClr val="white"/>
                  </a:solidFill>
                  <a:cs typeface="Arial" charset="0"/>
                </a:endParaRPr>
              </a:p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2200" dirty="0" smtClean="0">
                    <a:solidFill>
                      <a:prstClr val="white"/>
                    </a:solidFill>
                    <a:cs typeface="Arial" charset="0"/>
                  </a:rPr>
                  <a:t>1</a:t>
                </a:r>
                <a:endParaRPr lang="en-GB" sz="22200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71312" y="863598"/>
                <a:ext cx="2444045" cy="9267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fontAlgn="t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400" dirty="0" smtClean="0">
                    <a:solidFill>
                      <a:srgbClr val="003479"/>
                    </a:solidFill>
                    <a:latin typeface="Franklin Gothic Demi"/>
                    <a:cs typeface="Arial" charset="0"/>
                  </a:rPr>
                  <a:t>We </a:t>
                </a:r>
                <a:r>
                  <a:rPr lang="en-GB" sz="2400" dirty="0">
                    <a:solidFill>
                      <a:srgbClr val="003479"/>
                    </a:solidFill>
                    <a:latin typeface="Franklin Gothic Demi"/>
                    <a:cs typeface="Arial" charset="0"/>
                  </a:rPr>
                  <a:t>want secure and reliable water supplies</a:t>
                </a:r>
                <a:endParaRPr lang="en-GB" dirty="0" smtClean="0">
                  <a:solidFill>
                    <a:prstClr val="black"/>
                  </a:solidFill>
                  <a:cs typeface="Arial" charset="0"/>
                </a:endParaRPr>
              </a:p>
              <a:p>
                <a:pPr fontAlgn="t">
                  <a:spcBef>
                    <a:spcPct val="0"/>
                  </a:spcBef>
                  <a:spcAft>
                    <a:spcPct val="0"/>
                  </a:spcAft>
                </a:pPr>
                <a:endParaRPr lang="en-GB" dirty="0">
                  <a:solidFill>
                    <a:prstClr val="black"/>
                  </a:solidFill>
                  <a:cs typeface="Arial" charset="0"/>
                </a:endParaRPr>
              </a:p>
              <a:p>
                <a:pPr fontAlgn="t">
                  <a:spcBef>
                    <a:spcPct val="0"/>
                  </a:spcBef>
                  <a:spcAft>
                    <a:spcPct val="0"/>
                  </a:spcAft>
                </a:pPr>
                <a:endParaRPr lang="en-GB" dirty="0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3291459" y="900000"/>
              <a:ext cx="2701367" cy="3554819"/>
              <a:chOff x="3136652" y="1464691"/>
              <a:chExt cx="2701367" cy="3554819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3136652" y="1464691"/>
                <a:ext cx="2701367" cy="3554819"/>
              </a:xfrm>
              <a:prstGeom prst="rect">
                <a:avLst/>
              </a:prstGeom>
              <a:solidFill>
                <a:srgbClr val="F7BF40"/>
              </a:solidFill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900" dirty="0" smtClean="0">
                  <a:solidFill>
                    <a:prstClr val="white"/>
                  </a:solidFill>
                  <a:cs typeface="Arial" charset="0"/>
                </a:endParaRPr>
              </a:p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2200" dirty="0" smtClean="0">
                    <a:solidFill>
                      <a:prstClr val="white"/>
                    </a:solidFill>
                    <a:cs typeface="Arial" charset="0"/>
                  </a:rPr>
                  <a:t>2</a:t>
                </a:r>
                <a:endParaRPr lang="en-GB" sz="22200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265313" y="1636886"/>
                <a:ext cx="2444045" cy="31111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400" dirty="0" smtClean="0">
                    <a:solidFill>
                      <a:srgbClr val="003479"/>
                    </a:solidFill>
                    <a:latin typeface="Franklin Gothic Demi"/>
                    <a:cs typeface="Arial" charset="0"/>
                  </a:rPr>
                  <a:t>Definition</a:t>
                </a:r>
                <a:r>
                  <a:rPr lang="en-GB" sz="2400" dirty="0">
                    <a:solidFill>
                      <a:srgbClr val="003479"/>
                    </a:solidFill>
                    <a:latin typeface="Franklin Gothic Demi"/>
                    <a:cs typeface="Arial" charset="0"/>
                  </a:rPr>
                  <a:t>: </a:t>
                </a:r>
                <a:r>
                  <a:rPr lang="en-GB" sz="2400" dirty="0" smtClean="0">
                    <a:solidFill>
                      <a:srgbClr val="003479"/>
                    </a:solidFill>
                    <a:latin typeface="Franklin Gothic Demi"/>
                    <a:cs typeface="Arial" charset="0"/>
                  </a:rPr>
                  <a:t>the </a:t>
                </a:r>
                <a:r>
                  <a:rPr lang="en-GB" sz="2400" dirty="0">
                    <a:solidFill>
                      <a:srgbClr val="003479"/>
                    </a:solidFill>
                    <a:latin typeface="Franklin Gothic Demi"/>
                    <a:cs typeface="Arial" charset="0"/>
                  </a:rPr>
                  <a:t>length of supply interruptions that last more than 3 hours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dirty="0">
                  <a:solidFill>
                    <a:srgbClr val="003479"/>
                  </a:solidFill>
                  <a:latin typeface="Franklin Gothic Demi"/>
                  <a:cs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400" dirty="0" smtClean="0">
                    <a:solidFill>
                      <a:srgbClr val="003479"/>
                    </a:solidFill>
                    <a:latin typeface="Franklin Gothic Demi"/>
                    <a:cs typeface="Arial" charset="0"/>
                  </a:rPr>
                  <a:t>Service </a:t>
                </a:r>
                <a:r>
                  <a:rPr lang="en-GB" sz="2400" dirty="0">
                    <a:solidFill>
                      <a:srgbClr val="003479"/>
                    </a:solidFill>
                    <a:latin typeface="Franklin Gothic Demi"/>
                    <a:cs typeface="Arial" charset="0"/>
                  </a:rPr>
                  <a:t>level: </a:t>
                </a:r>
                <a:r>
                  <a:rPr lang="en-GB" sz="2400" dirty="0" smtClean="0">
                    <a:solidFill>
                      <a:srgbClr val="003479"/>
                    </a:solidFill>
                    <a:latin typeface="Franklin Gothic Demi"/>
                    <a:cs typeface="Arial" charset="0"/>
                  </a:rPr>
                  <a:t>we </a:t>
                </a:r>
                <a:r>
                  <a:rPr lang="en-GB" sz="2400" dirty="0">
                    <a:solidFill>
                      <a:srgbClr val="003479"/>
                    </a:solidFill>
                    <a:latin typeface="Franklin Gothic Demi"/>
                    <a:cs typeface="Arial" charset="0"/>
                  </a:rPr>
                  <a:t>commit to achieve a reduction in interruptions to a level of 10 minutes per property per year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dirty="0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5862918" y="900000"/>
              <a:ext cx="2701367" cy="3554819"/>
              <a:chOff x="5862918" y="2712114"/>
              <a:chExt cx="2701367" cy="3554819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5862918" y="2712114"/>
                <a:ext cx="2701367" cy="3554819"/>
              </a:xfrm>
              <a:prstGeom prst="rect">
                <a:avLst/>
              </a:prstGeom>
              <a:solidFill>
                <a:srgbClr val="F7BF40"/>
              </a:solidFill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900" dirty="0" smtClean="0">
                  <a:solidFill>
                    <a:prstClr val="white"/>
                  </a:solidFill>
                  <a:cs typeface="Arial" charset="0"/>
                </a:endParaRPr>
              </a:p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2200" dirty="0" smtClean="0">
                    <a:solidFill>
                      <a:prstClr val="white"/>
                    </a:solidFill>
                    <a:cs typeface="Arial" charset="0"/>
                  </a:rPr>
                  <a:t>3</a:t>
                </a:r>
                <a:endParaRPr lang="en-GB" sz="22200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5991579" y="2884309"/>
                <a:ext cx="2444045" cy="2316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400" dirty="0">
                    <a:solidFill>
                      <a:srgbClr val="003479"/>
                    </a:solidFill>
                    <a:latin typeface="Franklin Gothic Demi"/>
                    <a:cs typeface="Arial" charset="0"/>
                  </a:rPr>
                  <a:t>We have a penalty rate of £0.5m per minute for average interruptions per property per year over 10 minutes and a reward rate of £0.4m per minute under 10 minutes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dirty="0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589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Using outcomes to deliver wider policy goals: board leadership, transparency and governance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267086"/>
              </p:ext>
            </p:extLst>
          </p:nvPr>
        </p:nvGraphicFramePr>
        <p:xfrm>
          <a:off x="0" y="360000"/>
          <a:ext cx="12192001" cy="6093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0670"/>
                <a:gridCol w="2372230"/>
                <a:gridCol w="7119101"/>
              </a:tblGrid>
              <a:tr h="1761099">
                <a:tc gridSpan="2">
                  <a:txBody>
                    <a:bodyPr/>
                    <a:lstStyle/>
                    <a:p>
                      <a:r>
                        <a:rPr lang="en-GB" sz="2200" b="0" dirty="0" smtClean="0">
                          <a:solidFill>
                            <a:schemeClr val="bg1"/>
                          </a:solidFill>
                          <a:latin typeface="+mj-lt"/>
                        </a:rPr>
                        <a:t>Transparency</a:t>
                      </a:r>
                      <a:r>
                        <a:rPr lang="en-GB" sz="2200" b="0" dirty="0" smtClean="0">
                          <a:solidFill>
                            <a:schemeClr val="bg1"/>
                          </a:solidFill>
                        </a:rPr>
                        <a:t> – reporting must meet or exceed the standards set out in the Disclosure and Transparency Rules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8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b="0" dirty="0" smtClean="0">
                          <a:solidFill>
                            <a:schemeClr val="bg1"/>
                          </a:solidFill>
                        </a:rPr>
                        <a:t>The regulated company must act as if it is a separate public listed company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b="0" dirty="0" smtClean="0">
                          <a:solidFill>
                            <a:schemeClr val="bg1"/>
                          </a:solidFill>
                        </a:rPr>
                        <a:t>An </a:t>
                      </a:r>
                      <a:r>
                        <a:rPr lang="en-GB" sz="2200" b="0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effective Board </a:t>
                      </a:r>
                      <a:r>
                        <a:rPr lang="en-GB" sz="2200" b="0" dirty="0" smtClean="0">
                          <a:solidFill>
                            <a:schemeClr val="bg1"/>
                          </a:solidFill>
                        </a:rPr>
                        <a:t>is fully focused </a:t>
                      </a:r>
                      <a:r>
                        <a:rPr lang="en-GB" sz="2200" b="0" dirty="0" err="1" smtClean="0">
                          <a:solidFill>
                            <a:schemeClr val="bg1"/>
                          </a:solidFill>
                        </a:rPr>
                        <a:t>onthe</a:t>
                      </a:r>
                      <a:r>
                        <a:rPr lang="en-GB" sz="2200" b="0" dirty="0" smtClean="0">
                          <a:solidFill>
                            <a:schemeClr val="bg1"/>
                          </a:solidFill>
                        </a:rPr>
                        <a:t> regulated company’s obligations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AA00"/>
                    </a:solidFill>
                  </a:tcPr>
                </a:tc>
              </a:tr>
              <a:tr h="24319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b="0" dirty="0" smtClean="0">
                          <a:solidFill>
                            <a:schemeClr val="bg1"/>
                          </a:solidFill>
                        </a:rPr>
                        <a:t>The Chair must be </a:t>
                      </a:r>
                      <a:r>
                        <a:rPr lang="en-GB" sz="2200" b="0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independent</a:t>
                      </a:r>
                      <a:r>
                        <a:rPr lang="en-GB" sz="2200" b="0" dirty="0" smtClean="0">
                          <a:solidFill>
                            <a:schemeClr val="bg1"/>
                          </a:solidFill>
                        </a:rPr>
                        <a:t> of management</a:t>
                      </a:r>
                      <a:r>
                        <a:rPr lang="en-GB" sz="2200" b="0" baseline="0" dirty="0" smtClean="0">
                          <a:solidFill>
                            <a:schemeClr val="bg1"/>
                          </a:solidFill>
                        </a:rPr>
                        <a:t> and investors</a:t>
                      </a:r>
                      <a:endParaRPr lang="en-GB" sz="22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2200" b="0" dirty="0" smtClean="0">
                          <a:solidFill>
                            <a:schemeClr val="bg1"/>
                          </a:solidFill>
                        </a:rPr>
                        <a:t>There must be </a:t>
                      </a:r>
                      <a:r>
                        <a:rPr lang="en-GB" sz="2200" b="0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significant independent representation on the Board</a:t>
                      </a:r>
                    </a:p>
                    <a:p>
                      <a:r>
                        <a:rPr lang="en-GB" sz="2200" b="0" dirty="0" smtClean="0">
                          <a:solidFill>
                            <a:schemeClr val="bg1"/>
                          </a:solidFill>
                        </a:rPr>
                        <a:t>Independent non-executive directors are essential to securing strong Board leadership and governance</a:t>
                      </a:r>
                    </a:p>
                    <a:p>
                      <a:r>
                        <a:rPr lang="en-GB" sz="2200" b="0" dirty="0" smtClean="0">
                          <a:solidFill>
                            <a:schemeClr val="bg1"/>
                          </a:solidFill>
                        </a:rPr>
                        <a:t>In line with best practice, boards should have the appropriate balance of skills, experience, independence and knowledge of the company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195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0869">
                <a:tc>
                  <a:txBody>
                    <a:bodyPr/>
                    <a:lstStyle/>
                    <a:p>
                      <a:r>
                        <a:rPr lang="en-GB" sz="2200" b="0" dirty="0" smtClean="0">
                          <a:solidFill>
                            <a:srgbClr val="FFFFFF"/>
                          </a:solidFill>
                        </a:rPr>
                        <a:t>The group structure </a:t>
                      </a:r>
                      <a:r>
                        <a:rPr lang="en-GB" sz="2200" b="0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must be explained </a:t>
                      </a:r>
                      <a:r>
                        <a:rPr lang="en-GB" sz="2200" b="0" dirty="0" smtClean="0">
                          <a:solidFill>
                            <a:srgbClr val="FFFFFF"/>
                          </a:solidFill>
                        </a:rPr>
                        <a:t>in a way that is clear and simple to understand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40A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2200" b="0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Board committees</a:t>
                      </a:r>
                      <a:r>
                        <a:rPr lang="en-GB" sz="2200" b="0" dirty="0" smtClean="0">
                          <a:solidFill>
                            <a:srgbClr val="FFFFFF"/>
                          </a:solidFill>
                        </a:rPr>
                        <a:t>, including but not limited to audit and remuneration committees will operate at the regulated company level</a:t>
                      </a:r>
                    </a:p>
                    <a:p>
                      <a:r>
                        <a:rPr lang="en-GB" sz="2200" b="0" dirty="0" smtClean="0">
                          <a:solidFill>
                            <a:srgbClr val="FFFFFF"/>
                          </a:solidFill>
                        </a:rPr>
                        <a:t>There should be a majority of </a:t>
                      </a:r>
                      <a:r>
                        <a:rPr lang="en-GB" sz="2200" b="0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independent members </a:t>
                      </a:r>
                      <a:r>
                        <a:rPr lang="en-GB" sz="2200" b="0" dirty="0" smtClean="0">
                          <a:solidFill>
                            <a:srgbClr val="FFFFFF"/>
                          </a:solidFill>
                        </a:rPr>
                        <a:t>on the audit and remuneration committees</a:t>
                      </a:r>
                      <a:endParaRPr lang="en-GB" sz="2200" dirty="0" smtClean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47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998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Water 2020</a:t>
            </a:r>
            <a:r>
              <a:rPr lang="en-GB" dirty="0"/>
              <a:t>: our regulatory approach for water and wastewater services in England and </a:t>
            </a:r>
            <a:r>
              <a:rPr lang="en-GB" dirty="0" smtClean="0"/>
              <a:t>Wales beyond 2020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409" y="386819"/>
            <a:ext cx="8706678" cy="610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4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Using markets and regulating monopolies to </a:t>
            </a:r>
            <a:r>
              <a:rPr lang="en-GB" dirty="0"/>
              <a:t>benefit customers, the environment and </a:t>
            </a:r>
            <a:r>
              <a:rPr lang="en-GB" dirty="0" smtClean="0"/>
              <a:t>society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228" y="564659"/>
            <a:ext cx="8064000" cy="121118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491824" y="490145"/>
            <a:ext cx="976142" cy="1401854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912059" y="490145"/>
            <a:ext cx="1893399" cy="1385527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07804" y="6086333"/>
            <a:ext cx="9144000" cy="307777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Third party (‘direct procurement’) for all schemes over £100 million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152401" y="490145"/>
            <a:ext cx="931653" cy="1401854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48749" y="2249285"/>
            <a:ext cx="1135764" cy="3293209"/>
          </a:xfrm>
          <a:prstGeom prst="rect">
            <a:avLst/>
          </a:prstGeom>
          <a:solidFill>
            <a:schemeClr val="accent1">
              <a:alpha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300" dirty="0" smtClean="0">
                <a:solidFill>
                  <a:prstClr val="black"/>
                </a:solidFill>
                <a:latin typeface="Franklin Gothic Demi"/>
              </a:rPr>
              <a:t>Water resources:</a:t>
            </a:r>
          </a:p>
          <a:p>
            <a:endParaRPr lang="en-GB" sz="1300" dirty="0">
              <a:solidFill>
                <a:prstClr val="black"/>
              </a:solidFill>
              <a:latin typeface="Franklin Gothic Demi"/>
            </a:endParaRPr>
          </a:p>
          <a:p>
            <a:r>
              <a:rPr lang="en-GB" sz="1300" dirty="0" smtClean="0">
                <a:solidFill>
                  <a:prstClr val="black"/>
                </a:solidFill>
              </a:rPr>
              <a:t>Information provision to open trading opportunities </a:t>
            </a:r>
          </a:p>
          <a:p>
            <a:endParaRPr lang="en-GB" sz="1300" dirty="0">
              <a:solidFill>
                <a:prstClr val="black"/>
              </a:solidFill>
            </a:endParaRPr>
          </a:p>
          <a:p>
            <a:r>
              <a:rPr lang="en-GB" sz="1300" dirty="0" smtClean="0">
                <a:solidFill>
                  <a:prstClr val="black"/>
                </a:solidFill>
              </a:rPr>
              <a:t>Trading between companies </a:t>
            </a:r>
          </a:p>
          <a:p>
            <a:endParaRPr lang="en-GB" sz="1300" dirty="0">
              <a:solidFill>
                <a:prstClr val="black"/>
              </a:solidFill>
            </a:endParaRPr>
          </a:p>
          <a:p>
            <a:r>
              <a:rPr lang="en-GB" sz="1300" dirty="0" smtClean="0">
                <a:solidFill>
                  <a:prstClr val="black"/>
                </a:solidFill>
              </a:rPr>
              <a:t>Third party provision per Water Act 2014</a:t>
            </a:r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44506" y="2249067"/>
            <a:ext cx="1944269" cy="2877711"/>
          </a:xfrm>
          <a:prstGeom prst="rect">
            <a:avLst/>
          </a:prstGeom>
          <a:solidFill>
            <a:schemeClr val="tx2">
              <a:lumMod val="60000"/>
              <a:lumOff val="40000"/>
              <a:alpha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300" dirty="0" smtClean="0">
                <a:solidFill>
                  <a:prstClr val="black"/>
                </a:solidFill>
                <a:latin typeface="Franklin Gothic Demi"/>
              </a:rPr>
              <a:t>Bioresources:</a:t>
            </a:r>
          </a:p>
          <a:p>
            <a:endParaRPr lang="en-GB" sz="1300" dirty="0">
              <a:solidFill>
                <a:prstClr val="black"/>
              </a:solidFill>
              <a:latin typeface="Franklin Gothic Demi"/>
            </a:endParaRPr>
          </a:p>
          <a:p>
            <a:r>
              <a:rPr lang="en-GB" sz="1300" dirty="0" smtClean="0">
                <a:solidFill>
                  <a:prstClr val="black"/>
                </a:solidFill>
              </a:rPr>
              <a:t>Bioresources are an energy source and a potential stand-alone business </a:t>
            </a:r>
          </a:p>
          <a:p>
            <a:endParaRPr lang="en-GB" sz="1300" dirty="0" smtClean="0">
              <a:solidFill>
                <a:prstClr val="black"/>
              </a:solidFill>
            </a:endParaRPr>
          </a:p>
          <a:p>
            <a:r>
              <a:rPr lang="en-GB" sz="1300" dirty="0" smtClean="0">
                <a:solidFill>
                  <a:prstClr val="black"/>
                </a:solidFill>
              </a:rPr>
              <a:t>Price control will encourage efficiency </a:t>
            </a:r>
          </a:p>
          <a:p>
            <a:endParaRPr lang="en-GB" sz="1300" dirty="0">
              <a:solidFill>
                <a:prstClr val="black"/>
              </a:solidFill>
            </a:endParaRPr>
          </a:p>
          <a:p>
            <a:r>
              <a:rPr lang="en-GB" sz="1300" dirty="0" smtClean="0">
                <a:solidFill>
                  <a:prstClr val="black"/>
                </a:solidFill>
              </a:rPr>
              <a:t>Information provision will open trading opportunities</a:t>
            </a:r>
            <a:endParaRPr lang="en-GB" sz="1300" dirty="0">
              <a:solidFill>
                <a:prstClr val="black"/>
              </a:solidFill>
            </a:endParaRPr>
          </a:p>
          <a:p>
            <a:endParaRPr lang="en-GB" sz="1200" dirty="0" smtClean="0">
              <a:solidFill>
                <a:prstClr val="black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85880" y="4351514"/>
            <a:ext cx="5183131" cy="1692771"/>
          </a:xfrm>
          <a:prstGeom prst="rect">
            <a:avLst/>
          </a:prstGeom>
          <a:solidFill>
            <a:srgbClr val="F7BF40">
              <a:alpha val="25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300" dirty="0" smtClean="0">
                <a:solidFill>
                  <a:prstClr val="black"/>
                </a:solidFill>
                <a:latin typeface="Franklin Gothic Demi"/>
              </a:rPr>
              <a:t>Principles of monopoly </a:t>
            </a:r>
            <a:r>
              <a:rPr lang="en-GB" sz="1300" dirty="0">
                <a:solidFill>
                  <a:prstClr val="black"/>
                </a:solidFill>
                <a:latin typeface="Franklin Gothic Demi"/>
              </a:rPr>
              <a:t>n</a:t>
            </a:r>
            <a:r>
              <a:rPr lang="en-GB" sz="1300" dirty="0" smtClean="0">
                <a:solidFill>
                  <a:prstClr val="black"/>
                </a:solidFill>
                <a:latin typeface="Franklin Gothic Demi"/>
              </a:rPr>
              <a:t>etwork regulation:</a:t>
            </a:r>
          </a:p>
          <a:p>
            <a:r>
              <a:rPr lang="en-GB" sz="1300" dirty="0" smtClean="0">
                <a:solidFill>
                  <a:prstClr val="black"/>
                </a:solidFill>
              </a:rPr>
              <a:t>Set an allowed cost of capital </a:t>
            </a:r>
          </a:p>
          <a:p>
            <a:r>
              <a:rPr lang="en-GB" sz="1300" dirty="0" smtClean="0">
                <a:solidFill>
                  <a:prstClr val="black"/>
                </a:solidFill>
              </a:rPr>
              <a:t>Set revenues: balance resilience and affordability </a:t>
            </a:r>
            <a:endParaRPr lang="en-GB" sz="1300" dirty="0">
              <a:solidFill>
                <a:prstClr val="black"/>
              </a:solidFill>
            </a:endParaRPr>
          </a:p>
          <a:p>
            <a:r>
              <a:rPr lang="en-GB" sz="1300" dirty="0" smtClean="0">
                <a:solidFill>
                  <a:prstClr val="black"/>
                </a:solidFill>
              </a:rPr>
              <a:t>High level objectives defined by customers</a:t>
            </a:r>
          </a:p>
          <a:p>
            <a:r>
              <a:rPr lang="en-GB" sz="1300" dirty="0" smtClean="0">
                <a:solidFill>
                  <a:prstClr val="black"/>
                </a:solidFill>
              </a:rPr>
              <a:t>Rewards and penalties drive service </a:t>
            </a:r>
            <a:r>
              <a:rPr lang="en-GB" sz="1300" dirty="0">
                <a:solidFill>
                  <a:prstClr val="black"/>
                </a:solidFill>
              </a:rPr>
              <a:t>and operating </a:t>
            </a:r>
            <a:r>
              <a:rPr lang="en-GB" sz="1300" dirty="0" smtClean="0">
                <a:solidFill>
                  <a:prstClr val="black"/>
                </a:solidFill>
              </a:rPr>
              <a:t>performance Risk and reward</a:t>
            </a:r>
          </a:p>
          <a:p>
            <a:r>
              <a:rPr lang="en-GB" sz="1300" dirty="0" smtClean="0">
                <a:solidFill>
                  <a:prstClr val="black"/>
                </a:solidFill>
              </a:rPr>
              <a:t>Customer challenge </a:t>
            </a:r>
            <a:r>
              <a:rPr lang="en-GB" sz="1300" dirty="0">
                <a:solidFill>
                  <a:prstClr val="black"/>
                </a:solidFill>
              </a:rPr>
              <a:t>groups (CCGs</a:t>
            </a:r>
            <a:r>
              <a:rPr lang="en-GB" sz="1300" dirty="0" smtClean="0">
                <a:solidFill>
                  <a:prstClr val="black"/>
                </a:solidFill>
              </a:rPr>
              <a:t>): </a:t>
            </a:r>
            <a:r>
              <a:rPr lang="en-GB" sz="1300" dirty="0">
                <a:solidFill>
                  <a:prstClr val="black"/>
                </a:solidFill>
              </a:rPr>
              <a:t>Customers play an integral part </a:t>
            </a:r>
            <a:r>
              <a:rPr lang="en-GB" sz="1300" dirty="0" smtClean="0">
                <a:solidFill>
                  <a:prstClr val="black"/>
                </a:solidFill>
              </a:rPr>
              <a:t>in challenging companies</a:t>
            </a:r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55993" y="1962182"/>
            <a:ext cx="2815383" cy="2277547"/>
          </a:xfrm>
          <a:prstGeom prst="rect">
            <a:avLst/>
          </a:prstGeom>
          <a:solidFill>
            <a:srgbClr val="92D050">
              <a:alpha val="25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300" dirty="0" smtClean="0">
                <a:solidFill>
                  <a:prstClr val="black"/>
                </a:solidFill>
                <a:latin typeface="Franklin Gothic Demi"/>
              </a:rPr>
              <a:t>Retail:</a:t>
            </a:r>
          </a:p>
          <a:p>
            <a:endParaRPr lang="en-GB" sz="1200" dirty="0">
              <a:solidFill>
                <a:prstClr val="black"/>
              </a:solidFill>
              <a:latin typeface="Franklin Gothic Demi"/>
            </a:endParaRPr>
          </a:p>
          <a:p>
            <a:r>
              <a:rPr lang="en-GB" sz="1300" dirty="0">
                <a:solidFill>
                  <a:prstClr val="black"/>
                </a:solidFill>
              </a:rPr>
              <a:t>Retailer choice for business customers in England since 1 April </a:t>
            </a:r>
            <a:r>
              <a:rPr lang="en-GB" sz="1300" dirty="0" smtClean="0">
                <a:solidFill>
                  <a:prstClr val="black"/>
                </a:solidFill>
              </a:rPr>
              <a:t>2017: driving service improvements and organisational change such as mergers</a:t>
            </a:r>
          </a:p>
          <a:p>
            <a:endParaRPr lang="en-GB" sz="1300" dirty="0">
              <a:solidFill>
                <a:prstClr val="black"/>
              </a:solidFill>
            </a:endParaRPr>
          </a:p>
          <a:p>
            <a:r>
              <a:rPr lang="en-GB" sz="1300" dirty="0" smtClean="0">
                <a:solidFill>
                  <a:prstClr val="black"/>
                </a:solidFill>
              </a:rPr>
              <a:t>Residential retail: separate price control and much learning from the competition review</a:t>
            </a:r>
          </a:p>
        </p:txBody>
      </p:sp>
      <p:sp>
        <p:nvSpPr>
          <p:cNvPr id="34" name="Down Arrow 33"/>
          <p:cNvSpPr/>
          <p:nvPr/>
        </p:nvSpPr>
        <p:spPr>
          <a:xfrm>
            <a:off x="3671361" y="1839129"/>
            <a:ext cx="484632" cy="2498819"/>
          </a:xfrm>
          <a:prstGeom prst="down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5" name="Down Arrow 34"/>
          <p:cNvSpPr/>
          <p:nvPr/>
        </p:nvSpPr>
        <p:spPr>
          <a:xfrm>
            <a:off x="6971376" y="1904214"/>
            <a:ext cx="484632" cy="2405252"/>
          </a:xfrm>
          <a:prstGeom prst="down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87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0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NZ video - Paul Blair 90 second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87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6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0" y="0"/>
            <a:ext cx="1220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  <a:extLst/>
        </p:spPr>
        <p:txBody>
          <a:bodyPr lIns="720000" tIns="0" rIns="72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 smtClean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A framework of water regulation to deliver the promise of privatisation</a:t>
            </a:r>
            <a:endParaRPr lang="en-GB" dirty="0">
              <a:solidFill>
                <a:prstClr val="white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52" y="482803"/>
            <a:ext cx="387296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Privatisation in 1989: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10 water and sewerage companies (and 29 water only companies)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Separate regulatory oversight for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Drinking water quality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Environmental regulation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Economic regulation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Economic regulator (Ofwat) set up as a non-ministerial department, accountable to Parliament</a:t>
            </a:r>
            <a:endParaRPr lang="en-GB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dirty="0" smtClean="0"/>
          </a:p>
        </p:txBody>
      </p:sp>
      <p:grpSp>
        <p:nvGrpSpPr>
          <p:cNvPr id="65" name="Group 64"/>
          <p:cNvGrpSpPr/>
          <p:nvPr/>
        </p:nvGrpSpPr>
        <p:grpSpPr>
          <a:xfrm>
            <a:off x="4463705" y="720000"/>
            <a:ext cx="6911600" cy="4757476"/>
            <a:chOff x="4463705" y="762057"/>
            <a:chExt cx="6911600" cy="4757476"/>
          </a:xfrm>
        </p:grpSpPr>
        <p:sp>
          <p:nvSpPr>
            <p:cNvPr id="4" name="TextBox 3"/>
            <p:cNvSpPr txBox="1"/>
            <p:nvPr/>
          </p:nvSpPr>
          <p:spPr>
            <a:xfrm>
              <a:off x="4463705" y="762057"/>
              <a:ext cx="1620000" cy="720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noAutofit/>
            </a:bodyPr>
            <a:lstStyle/>
            <a:p>
              <a:r>
                <a:rPr lang="en-GB" sz="1400" dirty="0" smtClean="0">
                  <a:solidFill>
                    <a:schemeClr val="bg1"/>
                  </a:solidFill>
                </a:rPr>
                <a:t>Parliament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870943" y="762057"/>
              <a:ext cx="1620000" cy="720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noAutofit/>
            </a:bodyPr>
            <a:lstStyle/>
            <a:p>
              <a:r>
                <a:rPr lang="en-GB" sz="1400" dirty="0" smtClean="0">
                  <a:solidFill>
                    <a:schemeClr val="bg1"/>
                  </a:solidFill>
                </a:rPr>
                <a:t>National Assembly for Wales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870943" y="1793111"/>
              <a:ext cx="1620000" cy="720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noAutofit/>
            </a:bodyPr>
            <a:lstStyle/>
            <a:p>
              <a:r>
                <a:rPr lang="en-GB" sz="1400" dirty="0" smtClean="0">
                  <a:solidFill>
                    <a:schemeClr val="bg1"/>
                  </a:solidFill>
                </a:rPr>
                <a:t>Welsh Government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273137" y="1793111"/>
              <a:ext cx="1620000" cy="720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noAutofit/>
            </a:bodyPr>
            <a:lstStyle/>
            <a:p>
              <a:r>
                <a:rPr lang="en-GB" sz="1200" dirty="0" smtClean="0">
                  <a:solidFill>
                    <a:schemeClr val="bg1"/>
                  </a:solidFill>
                </a:rPr>
                <a:t>Department for Environment, Food and Rural Affairs</a:t>
              </a:r>
              <a:endParaRPr lang="en-GB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63705" y="2824165"/>
              <a:ext cx="1620000" cy="720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noAutofit/>
            </a:bodyPr>
            <a:lstStyle/>
            <a:p>
              <a:r>
                <a:rPr lang="en-GB" sz="1400" dirty="0" smtClean="0">
                  <a:solidFill>
                    <a:schemeClr val="bg1"/>
                  </a:solidFill>
                </a:rPr>
                <a:t>Water Services Regulation Authority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58381" y="3855218"/>
              <a:ext cx="1620000" cy="720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noAutofit/>
            </a:bodyPr>
            <a:lstStyle/>
            <a:p>
              <a:r>
                <a:rPr lang="en-GB" sz="1400" dirty="0" smtClean="0">
                  <a:solidFill>
                    <a:schemeClr val="bg1"/>
                  </a:solidFill>
                </a:rPr>
                <a:t>Competition and Markets Authority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227572" y="2824165"/>
              <a:ext cx="1620000" cy="720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noAutofit/>
            </a:bodyPr>
            <a:lstStyle/>
            <a:p>
              <a:r>
                <a:rPr lang="en-GB" sz="1400" dirty="0" smtClean="0">
                  <a:solidFill>
                    <a:schemeClr val="bg1"/>
                  </a:solidFill>
                </a:rPr>
                <a:t>Environment Agency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991439" y="2824165"/>
              <a:ext cx="1620000" cy="720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noAutofit/>
            </a:bodyPr>
            <a:lstStyle/>
            <a:p>
              <a:r>
                <a:rPr lang="en-GB" sz="1400" dirty="0" smtClean="0">
                  <a:solidFill>
                    <a:schemeClr val="bg1"/>
                  </a:solidFill>
                </a:rPr>
                <a:t>Drinking Water Inspectorate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755305" y="2824165"/>
              <a:ext cx="1620000" cy="720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noAutofit/>
            </a:bodyPr>
            <a:lstStyle/>
            <a:p>
              <a:r>
                <a:rPr lang="en-GB" sz="1400" dirty="0" smtClean="0">
                  <a:solidFill>
                    <a:schemeClr val="bg1"/>
                  </a:solidFill>
                </a:rPr>
                <a:t>Natural Resources Wales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114662" y="3855218"/>
              <a:ext cx="1620000" cy="720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noAutofit/>
            </a:bodyPr>
            <a:lstStyle/>
            <a:p>
              <a:r>
                <a:rPr lang="en-GB" sz="1400" dirty="0" smtClean="0">
                  <a:solidFill>
                    <a:schemeClr val="bg1"/>
                  </a:solidFill>
                </a:rPr>
                <a:t>English </a:t>
              </a:r>
              <a:r>
                <a:rPr lang="en-GB" sz="1400" dirty="0">
                  <a:solidFill>
                    <a:schemeClr val="bg1"/>
                  </a:solidFill>
                </a:rPr>
                <a:t>w</a:t>
              </a:r>
              <a:r>
                <a:rPr lang="en-GB" sz="1400" dirty="0" smtClean="0">
                  <a:solidFill>
                    <a:schemeClr val="bg1"/>
                  </a:solidFill>
                </a:rPr>
                <a:t>ater </a:t>
              </a:r>
              <a:r>
                <a:rPr lang="en-GB" sz="1400" dirty="0">
                  <a:solidFill>
                    <a:schemeClr val="bg1"/>
                  </a:solidFill>
                </a:rPr>
                <a:t>c</a:t>
              </a:r>
              <a:r>
                <a:rPr lang="en-GB" sz="1400" dirty="0" smtClean="0">
                  <a:solidFill>
                    <a:schemeClr val="bg1"/>
                  </a:solidFill>
                </a:rPr>
                <a:t>ompanies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70943" y="3855218"/>
              <a:ext cx="1620000" cy="720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noAutofit/>
            </a:bodyPr>
            <a:lstStyle/>
            <a:p>
              <a:r>
                <a:rPr lang="en-GB" sz="1400" dirty="0" smtClean="0">
                  <a:solidFill>
                    <a:schemeClr val="bg1"/>
                  </a:solidFill>
                </a:rPr>
                <a:t>Welsh </a:t>
              </a:r>
              <a:r>
                <a:rPr lang="en-GB" sz="1400" dirty="0">
                  <a:solidFill>
                    <a:schemeClr val="bg1"/>
                  </a:solidFill>
                </a:rPr>
                <a:t>water companies</a:t>
              </a:r>
            </a:p>
            <a:p>
              <a:endParaRPr lang="en-GB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22" name="Elbow Connector 21"/>
            <p:cNvCxnSpPr>
              <a:stCxn id="4" idx="3"/>
              <a:endCxn id="9" idx="0"/>
            </p:cNvCxnSpPr>
            <p:nvPr/>
          </p:nvCxnSpPr>
          <p:spPr>
            <a:xfrm>
              <a:off x="6083705" y="1122057"/>
              <a:ext cx="999432" cy="671054"/>
            </a:xfrm>
            <a:prstGeom prst="bentConnector2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9680943" y="1499718"/>
              <a:ext cx="0" cy="293392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4" idx="2"/>
              <a:endCxn id="11" idx="0"/>
            </p:cNvCxnSpPr>
            <p:nvPr/>
          </p:nvCxnSpPr>
          <p:spPr>
            <a:xfrm>
              <a:off x="5273705" y="1482057"/>
              <a:ext cx="0" cy="1342108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stCxn id="9" idx="2"/>
            </p:cNvCxnSpPr>
            <p:nvPr/>
          </p:nvCxnSpPr>
          <p:spPr>
            <a:xfrm>
              <a:off x="7083137" y="2513111"/>
              <a:ext cx="0" cy="311054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/>
            <p:cNvCxnSpPr>
              <a:stCxn id="9" idx="3"/>
            </p:cNvCxnSpPr>
            <p:nvPr/>
          </p:nvCxnSpPr>
          <p:spPr>
            <a:xfrm>
              <a:off x="7893137" y="2153111"/>
              <a:ext cx="659192" cy="671054"/>
            </a:xfrm>
            <a:prstGeom prst="bentConnector2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9219651" y="2532033"/>
              <a:ext cx="0" cy="316604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9993854" y="2513111"/>
              <a:ext cx="0" cy="311054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Elbow Connector 37"/>
            <p:cNvCxnSpPr>
              <a:stCxn id="11" idx="2"/>
              <a:endCxn id="17" idx="0"/>
            </p:cNvCxnSpPr>
            <p:nvPr/>
          </p:nvCxnSpPr>
          <p:spPr>
            <a:xfrm rot="16200000" flipH="1">
              <a:off x="7321798" y="1496072"/>
              <a:ext cx="311053" cy="4407238"/>
            </a:xfrm>
            <a:prstGeom prst="bentConnector3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>
              <a:endCxn id="16" idx="0"/>
            </p:cNvCxnSpPr>
            <p:nvPr/>
          </p:nvCxnSpPr>
          <p:spPr>
            <a:xfrm>
              <a:off x="7924662" y="3700631"/>
              <a:ext cx="0" cy="154587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7477324" y="3544164"/>
              <a:ext cx="0" cy="311054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8371676" y="3544164"/>
              <a:ext cx="0" cy="311054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14" idx="2"/>
            </p:cNvCxnSpPr>
            <p:nvPr/>
          </p:nvCxnSpPr>
          <p:spPr>
            <a:xfrm>
              <a:off x="8801439" y="3544165"/>
              <a:ext cx="0" cy="15552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>
              <a:off x="9219651" y="3544164"/>
              <a:ext cx="0" cy="311054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>
              <a:off x="10112188" y="3544164"/>
              <a:ext cx="0" cy="311054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>
              <a:stCxn id="16" idx="1"/>
              <a:endCxn id="12" idx="3"/>
            </p:cNvCxnSpPr>
            <p:nvPr/>
          </p:nvCxnSpPr>
          <p:spPr>
            <a:xfrm flipH="1">
              <a:off x="6978381" y="4215218"/>
              <a:ext cx="136281" cy="0"/>
            </a:xfrm>
            <a:prstGeom prst="straightConnector1">
              <a:avLst/>
            </a:prstGeom>
            <a:ln w="19050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Elbow Connector 57"/>
            <p:cNvCxnSpPr>
              <a:stCxn id="17" idx="2"/>
              <a:endCxn id="12" idx="2"/>
            </p:cNvCxnSpPr>
            <p:nvPr/>
          </p:nvCxnSpPr>
          <p:spPr>
            <a:xfrm rot="5400000">
              <a:off x="7924662" y="2818937"/>
              <a:ext cx="12700" cy="3512562"/>
            </a:xfrm>
            <a:prstGeom prst="bentConnector3">
              <a:avLst>
                <a:gd name="adj1" fmla="val 1800000"/>
              </a:avLst>
            </a:prstGeom>
            <a:ln w="19050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Group 63"/>
            <p:cNvGrpSpPr/>
            <p:nvPr/>
          </p:nvGrpSpPr>
          <p:grpSpPr>
            <a:xfrm>
              <a:off x="4463705" y="5088646"/>
              <a:ext cx="2987112" cy="430887"/>
              <a:chOff x="4463705" y="5088646"/>
              <a:chExt cx="2987112" cy="430887"/>
            </a:xfrm>
          </p:grpSpPr>
          <p:cxnSp>
            <p:nvCxnSpPr>
              <p:cNvPr id="60" name="Straight Arrow Connector 59"/>
              <p:cNvCxnSpPr/>
              <p:nvPr/>
            </p:nvCxnSpPr>
            <p:spPr>
              <a:xfrm>
                <a:off x="4463705" y="5413924"/>
                <a:ext cx="268141" cy="0"/>
              </a:xfrm>
              <a:prstGeom prst="straightConnector1">
                <a:avLst/>
              </a:prstGeom>
              <a:ln w="19050">
                <a:solidFill>
                  <a:schemeClr val="accent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/>
              <p:cNvSpPr txBox="1"/>
              <p:nvPr/>
            </p:nvSpPr>
            <p:spPr>
              <a:xfrm>
                <a:off x="4802656" y="5088646"/>
                <a:ext cx="264816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GB" sz="1400" dirty="0" smtClean="0"/>
                  <a:t>Oversight role</a:t>
                </a:r>
              </a:p>
              <a:p>
                <a:r>
                  <a:rPr lang="en-GB" sz="1400" dirty="0" smtClean="0"/>
                  <a:t>Appeals of price review decisions</a:t>
                </a:r>
              </a:p>
            </p:txBody>
          </p:sp>
          <p:cxnSp>
            <p:nvCxnSpPr>
              <p:cNvPr id="63" name="Straight Arrow Connector 62"/>
              <p:cNvCxnSpPr/>
              <p:nvPr/>
            </p:nvCxnSpPr>
            <p:spPr>
              <a:xfrm>
                <a:off x="4463705" y="5201000"/>
                <a:ext cx="268141" cy="0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1609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5920179" y="484026"/>
            <a:ext cx="5639029" cy="5220000"/>
          </a:xfrm>
        </p:spPr>
        <p:txBody>
          <a:bodyPr/>
          <a:lstStyle/>
          <a:p>
            <a:r>
              <a:rPr lang="en-GB" dirty="0" smtClean="0"/>
              <a:t>17 regional monopoly companies</a:t>
            </a:r>
          </a:p>
          <a:p>
            <a:endParaRPr lang="en-GB" dirty="0"/>
          </a:p>
          <a:p>
            <a:r>
              <a:rPr lang="en-GB" dirty="0" smtClean="0"/>
              <a:t>Different ownership structures:</a:t>
            </a:r>
          </a:p>
          <a:p>
            <a:r>
              <a:rPr lang="en-GB" dirty="0" smtClean="0"/>
              <a:t>13 privately owned</a:t>
            </a:r>
          </a:p>
          <a:p>
            <a:r>
              <a:rPr lang="en-GB" dirty="0" smtClean="0"/>
              <a:t>3 publically listed</a:t>
            </a:r>
          </a:p>
          <a:p>
            <a:r>
              <a:rPr lang="en-GB" dirty="0" smtClean="0"/>
              <a:t>1 (</a:t>
            </a:r>
            <a:r>
              <a:rPr lang="en-GB" dirty="0" err="1" smtClean="0"/>
              <a:t>Dŵr</a:t>
            </a:r>
            <a:r>
              <a:rPr lang="en-GB" dirty="0" smtClean="0"/>
              <a:t> </a:t>
            </a:r>
            <a:r>
              <a:rPr lang="en-GB" dirty="0" err="1" smtClean="0"/>
              <a:t>Cymru</a:t>
            </a:r>
            <a:r>
              <a:rPr lang="en-GB" dirty="0" smtClean="0"/>
              <a:t> Welsh Water) mutual structure </a:t>
            </a:r>
          </a:p>
          <a:p>
            <a:endParaRPr lang="en-GB" dirty="0" smtClean="0"/>
          </a:p>
          <a:p>
            <a:r>
              <a:rPr lang="en-GB" dirty="0" smtClean="0"/>
              <a:t>1 infrastructure provider</a:t>
            </a:r>
          </a:p>
          <a:p>
            <a:r>
              <a:rPr lang="en-GB" dirty="0" smtClean="0"/>
              <a:t>9 small monopoly companies</a:t>
            </a:r>
          </a:p>
          <a:p>
            <a:r>
              <a:rPr lang="en-GB" dirty="0" smtClean="0"/>
              <a:t>24 retailers + 2 ‘self supply’ customers</a:t>
            </a:r>
            <a:endParaRPr lang="en-GB" dirty="0"/>
          </a:p>
          <a:p>
            <a:endParaRPr lang="en-GB" dirty="0"/>
          </a:p>
          <a:p>
            <a:r>
              <a:rPr lang="en-GB" dirty="0" smtClean="0"/>
              <a:t>Ofwat regulates licensed (‘appointed’) companies – not their owners</a:t>
            </a:r>
          </a:p>
          <a:p>
            <a:endParaRPr lang="en-GB" dirty="0"/>
          </a:p>
          <a:p>
            <a:r>
              <a:rPr lang="en-GB" dirty="0" smtClean="0"/>
              <a:t>Appointed companies ring fenced from activities of wider group</a:t>
            </a:r>
            <a:endParaRPr lang="en-GB" dirty="0"/>
          </a:p>
          <a:p>
            <a:endParaRPr lang="en-GB" dirty="0"/>
          </a:p>
          <a:p>
            <a:endParaRPr lang="en-GB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An evolving mix of ownership and business models 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71" y="1198881"/>
            <a:ext cx="3822698" cy="47411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22230" y="720000"/>
            <a:ext cx="3514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 smtClean="0">
                <a:solidFill>
                  <a:srgbClr val="003479"/>
                </a:solidFill>
                <a:latin typeface="+mj-lt"/>
              </a:rPr>
              <a:t>Regional monopoly companies</a:t>
            </a:r>
            <a:endParaRPr lang="en-GB" sz="1600" dirty="0">
              <a:solidFill>
                <a:srgbClr val="00347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3026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492909" y="3629065"/>
            <a:ext cx="6068149" cy="2733675"/>
            <a:chOff x="621372" y="3267743"/>
            <a:chExt cx="6068149" cy="273367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1372" y="3267743"/>
              <a:ext cx="5619750" cy="273367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788976" y="4481852"/>
              <a:ext cx="9005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/>
                <a:t>Net debt</a:t>
              </a:r>
              <a:endParaRPr lang="en-US" sz="11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8975" y="5202717"/>
              <a:ext cx="9005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/>
                <a:t>Equity</a:t>
              </a:r>
              <a:endParaRPr lang="en-US" sz="1100" dirty="0"/>
            </a:p>
          </p:txBody>
        </p:sp>
      </p:grp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0" y="0"/>
            <a:ext cx="1220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  <a:extLst/>
        </p:spPr>
        <p:txBody>
          <a:bodyPr lIns="720000" tIns="0" rIns="72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 smtClean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The water </a:t>
            </a:r>
            <a:r>
              <a:rPr lang="en-GB" dirty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sector in England and Wales </a:t>
            </a:r>
            <a:r>
              <a:rPr lang="en-GB" dirty="0" smtClean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has come a long way in meeting ‘the promise’ </a:t>
            </a:r>
            <a:endParaRPr lang="en-GB" dirty="0">
              <a:solidFill>
                <a:prstClr val="white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24682" y="5766451"/>
            <a:ext cx="73770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800" dirty="0">
                <a:solidFill>
                  <a:prstClr val="white"/>
                </a:solidFill>
              </a:rPr>
              <a:t>Photo © </a:t>
            </a:r>
            <a:r>
              <a:rPr lang="en-GB" sz="800" dirty="0" smtClean="0">
                <a:solidFill>
                  <a:prstClr val="white"/>
                </a:solidFill>
              </a:rPr>
              <a:t>TfL</a:t>
            </a:r>
            <a:endParaRPr lang="en-GB" sz="800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16435" y="2525140"/>
            <a:ext cx="50445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000" dirty="0" smtClean="0">
                <a:solidFill>
                  <a:srgbClr val="003464"/>
                </a:solidFill>
                <a:latin typeface="Franklin Gothic Demi"/>
                <a:cs typeface="Arial" charset="0"/>
              </a:rPr>
              <a:t>Further information: </a:t>
            </a:r>
            <a:r>
              <a:rPr lang="en-GB" sz="1000" dirty="0" smtClean="0">
                <a:solidFill>
                  <a:prstClr val="black"/>
                </a:solidFill>
                <a:cs typeface="Arial" charset="0"/>
                <a:hlinkClick r:id="rId3"/>
              </a:rPr>
              <a:t>Development of the water industry in England and Wales</a:t>
            </a:r>
            <a:r>
              <a:rPr lang="en-GB" sz="1000" dirty="0" smtClean="0">
                <a:solidFill>
                  <a:prstClr val="black"/>
                </a:solidFill>
                <a:cs typeface="Arial" charset="0"/>
              </a:rPr>
              <a:t>, UK Government and Ofwat, 2005</a:t>
            </a:r>
            <a:endParaRPr lang="en-GB" sz="1000" dirty="0">
              <a:solidFill>
                <a:prstClr val="black"/>
              </a:solidFill>
              <a:cs typeface="Arial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272882"/>
              </p:ext>
            </p:extLst>
          </p:nvPr>
        </p:nvGraphicFramePr>
        <p:xfrm>
          <a:off x="6816435" y="944604"/>
          <a:ext cx="5044542" cy="15081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397324"/>
                <a:gridCol w="2647218"/>
              </a:tblGrid>
              <a:tr h="296832"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Now</a:t>
                      </a:r>
                      <a:endParaRPr lang="en-GB" sz="1800" b="0" dirty="0">
                        <a:solidFill>
                          <a:srgbClr val="FFFFFF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8C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Then</a:t>
                      </a:r>
                      <a:endParaRPr lang="en-GB" sz="1800" b="0" dirty="0">
                        <a:solidFill>
                          <a:srgbClr val="FFFFFF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0083"/>
                    </a:solidFill>
                  </a:tcPr>
                </a:tc>
              </a:tr>
              <a:tr h="310522"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0.01% of properties at risk of low pressure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DD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1.33% properties at risk of low pressure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BFE0"/>
                    </a:solidFill>
                  </a:tcPr>
                </a:tc>
              </a:tr>
              <a:tr h="353128"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0% of population subject to hosepipe 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DD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14% of population subject to hosepipe bans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BFE0"/>
                    </a:solidFill>
                  </a:tcPr>
                </a:tc>
              </a:tr>
              <a:tr h="398522"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&gt;100</a:t>
                      </a:r>
                      <a:r>
                        <a:rPr lang="en-GB" sz="16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Blue Flag Beaches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DD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 Blue Flag beaches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BFE0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41662" y="3471229"/>
            <a:ext cx="678983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 smtClean="0">
                <a:solidFill>
                  <a:srgbClr val="003479"/>
                </a:solidFill>
                <a:latin typeface="+mj-lt"/>
              </a:rPr>
              <a:t>Growth in regulatory capital value 1990-91 to 2014-15</a:t>
            </a:r>
            <a:endParaRPr lang="en-GB" sz="1600" dirty="0">
              <a:solidFill>
                <a:srgbClr val="003479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16435" y="662192"/>
            <a:ext cx="678983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 smtClean="0">
                <a:solidFill>
                  <a:srgbClr val="003479"/>
                </a:solidFill>
                <a:latin typeface="+mj-lt"/>
              </a:rPr>
              <a:t>Achievements − examples</a:t>
            </a:r>
            <a:endParaRPr lang="en-GB" sz="1600" dirty="0">
              <a:solidFill>
                <a:srgbClr val="003479"/>
              </a:solidFill>
              <a:latin typeface="+mj-lt"/>
            </a:endParaRPr>
          </a:p>
        </p:txBody>
      </p:sp>
      <p:graphicFrame>
        <p:nvGraphicFramePr>
          <p:cNvPr id="15" name="Char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237034"/>
              </p:ext>
            </p:extLst>
          </p:nvPr>
        </p:nvGraphicFramePr>
        <p:xfrm>
          <a:off x="6689520" y="3091070"/>
          <a:ext cx="5316950" cy="3139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271921" y="3329769"/>
            <a:ext cx="2877197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 smtClean="0">
                <a:solidFill>
                  <a:srgbClr val="003479"/>
                </a:solidFill>
                <a:latin typeface="+mj-lt"/>
              </a:rPr>
              <a:t>Gearing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662" y="499475"/>
            <a:ext cx="3143574" cy="2927715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12035" y="6222815"/>
            <a:ext cx="5044542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200" dirty="0" smtClean="0">
                <a:solidFill>
                  <a:srgbClr val="003464"/>
                </a:solidFill>
                <a:latin typeface="Franklin Gothic Demi"/>
                <a:cs typeface="Arial" charset="0"/>
              </a:rPr>
              <a:t>Source: </a:t>
            </a:r>
            <a:r>
              <a:rPr lang="en-GB" sz="1200" dirty="0" smtClean="0">
                <a:solidFill>
                  <a:prstClr val="black"/>
                </a:solidFill>
                <a:cs typeface="Arial" charset="0"/>
              </a:rPr>
              <a:t>National Audit Office, UK</a:t>
            </a:r>
            <a:endParaRPr lang="en-GB" sz="12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4732" y="474454"/>
            <a:ext cx="6789837" cy="246221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 smtClean="0">
                <a:solidFill>
                  <a:srgbClr val="003479"/>
                </a:solidFill>
                <a:latin typeface="+mj-lt"/>
              </a:rPr>
              <a:t>Average bills 1989 to 2020 – real terms</a:t>
            </a:r>
            <a:endParaRPr lang="en-GB" sz="1600" dirty="0">
              <a:solidFill>
                <a:srgbClr val="00347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684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0" y="0"/>
            <a:ext cx="1220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  <a:extLst/>
        </p:spPr>
        <p:txBody>
          <a:bodyPr lIns="720000" tIns="0" rIns="72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 smtClean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But we now face new challenges</a:t>
            </a:r>
            <a:endParaRPr lang="en-GB" dirty="0">
              <a:solidFill>
                <a:prstClr val="white"/>
              </a:solidFill>
              <a:latin typeface="Arial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81" y="467139"/>
            <a:ext cx="8423350" cy="590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9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0" y="0"/>
            <a:ext cx="1220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  <a:extLst/>
        </p:spPr>
        <p:txBody>
          <a:bodyPr lIns="720000" tIns="0" rIns="72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 smtClean="0">
                <a:solidFill>
                  <a:prstClr val="white"/>
                </a:solidFill>
                <a:cs typeface="Arial" panose="020B0604020202020204" pitchFamily="34" charset="0"/>
              </a:rPr>
              <a:t>‘Traditional’ regulation has delivered great benefits but has declined in value </a:t>
            </a:r>
            <a:endParaRPr lang="en-GB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45573" y="624307"/>
            <a:ext cx="10752530" cy="5779001"/>
            <a:chOff x="560512" y="560512"/>
            <a:chExt cx="7137460" cy="5779001"/>
          </a:xfrm>
        </p:grpSpPr>
        <p:grpSp>
          <p:nvGrpSpPr>
            <p:cNvPr id="34" name="Group 33"/>
            <p:cNvGrpSpPr/>
            <p:nvPr/>
          </p:nvGrpSpPr>
          <p:grpSpPr>
            <a:xfrm>
              <a:off x="560512" y="560512"/>
              <a:ext cx="7137460" cy="2852539"/>
              <a:chOff x="540000" y="720000"/>
              <a:chExt cx="4077725" cy="2216411"/>
            </a:xfrm>
          </p:grpSpPr>
          <p:sp>
            <p:nvSpPr>
              <p:cNvPr id="4" name="Freeform 3"/>
              <p:cNvSpPr/>
              <p:nvPr/>
            </p:nvSpPr>
            <p:spPr>
              <a:xfrm>
                <a:off x="540000" y="720000"/>
                <a:ext cx="1689338" cy="675735"/>
              </a:xfrm>
              <a:custGeom>
                <a:avLst/>
                <a:gdLst>
                  <a:gd name="connsiteX0" fmla="*/ 0 w 2524124"/>
                  <a:gd name="connsiteY0" fmla="*/ 0 h 1009649"/>
                  <a:gd name="connsiteX1" fmla="*/ 2019300 w 2524124"/>
                  <a:gd name="connsiteY1" fmla="*/ 0 h 1009649"/>
                  <a:gd name="connsiteX2" fmla="*/ 2524124 w 2524124"/>
                  <a:gd name="connsiteY2" fmla="*/ 504825 h 1009649"/>
                  <a:gd name="connsiteX3" fmla="*/ 2019300 w 2524124"/>
                  <a:gd name="connsiteY3" fmla="*/ 1009649 h 1009649"/>
                  <a:gd name="connsiteX4" fmla="*/ 0 w 2524124"/>
                  <a:gd name="connsiteY4" fmla="*/ 1009649 h 1009649"/>
                  <a:gd name="connsiteX5" fmla="*/ 504825 w 2524124"/>
                  <a:gd name="connsiteY5" fmla="*/ 504825 h 1009649"/>
                  <a:gd name="connsiteX6" fmla="*/ 0 w 2524124"/>
                  <a:gd name="connsiteY6" fmla="*/ 0 h 100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4124" h="1009649">
                    <a:moveTo>
                      <a:pt x="0" y="0"/>
                    </a:moveTo>
                    <a:lnTo>
                      <a:pt x="2019300" y="0"/>
                    </a:lnTo>
                    <a:lnTo>
                      <a:pt x="2524124" y="504825"/>
                    </a:lnTo>
                    <a:lnTo>
                      <a:pt x="2019300" y="1009649"/>
                    </a:lnTo>
                    <a:lnTo>
                      <a:pt x="0" y="1009649"/>
                    </a:lnTo>
                    <a:lnTo>
                      <a:pt x="504825" y="5048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8C9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64515" tIns="29845" rIns="504824" bIns="29845" numCol="1" spcCol="1270" anchor="ctr" anchorCtr="0">
                <a:noAutofit/>
              </a:bodyPr>
              <a:lstStyle/>
              <a:p>
                <a:pPr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009725" y="777437"/>
                <a:ext cx="1402151" cy="560860"/>
              </a:xfrm>
              <a:custGeom>
                <a:avLst/>
                <a:gdLst>
                  <a:gd name="connsiteX0" fmla="*/ 0 w 2095023"/>
                  <a:gd name="connsiteY0" fmla="*/ 0 h 838009"/>
                  <a:gd name="connsiteX1" fmla="*/ 1676019 w 2095023"/>
                  <a:gd name="connsiteY1" fmla="*/ 0 h 838009"/>
                  <a:gd name="connsiteX2" fmla="*/ 2095023 w 2095023"/>
                  <a:gd name="connsiteY2" fmla="*/ 419005 h 838009"/>
                  <a:gd name="connsiteX3" fmla="*/ 1676019 w 2095023"/>
                  <a:gd name="connsiteY3" fmla="*/ 838009 h 838009"/>
                  <a:gd name="connsiteX4" fmla="*/ 0 w 2095023"/>
                  <a:gd name="connsiteY4" fmla="*/ 838009 h 838009"/>
                  <a:gd name="connsiteX5" fmla="*/ 419005 w 2095023"/>
                  <a:gd name="connsiteY5" fmla="*/ 419005 h 838009"/>
                  <a:gd name="connsiteX6" fmla="*/ 0 w 2095023"/>
                  <a:gd name="connsiteY6" fmla="*/ 0 h 838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5023" h="838009">
                    <a:moveTo>
                      <a:pt x="0" y="0"/>
                    </a:moveTo>
                    <a:lnTo>
                      <a:pt x="1676019" y="0"/>
                    </a:lnTo>
                    <a:lnTo>
                      <a:pt x="2095023" y="419005"/>
                    </a:lnTo>
                    <a:lnTo>
                      <a:pt x="1676019" y="838009"/>
                    </a:lnTo>
                    <a:lnTo>
                      <a:pt x="0" y="838009"/>
                    </a:lnTo>
                    <a:lnTo>
                      <a:pt x="419005" y="4190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BE4">
                  <a:alpha val="89804"/>
                </a:srgbClr>
              </a:solidFill>
              <a:ln>
                <a:noFill/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8535" tIns="24765" rIns="419004" bIns="24765" numCol="1" spcCol="1270" anchor="ctr" anchorCtr="0">
                <a:noAutofit/>
              </a:bodyPr>
              <a:lstStyle/>
              <a:p>
                <a:pPr algn="ctr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dirty="0">
                    <a:solidFill>
                      <a:prstClr val="black"/>
                    </a:solidFill>
                  </a:rPr>
                  <a:t>Reliance on the regulator to </a:t>
                </a:r>
                <a:r>
                  <a:rPr lang="en-GB" dirty="0" smtClean="0">
                    <a:solidFill>
                      <a:prstClr val="black"/>
                    </a:solidFill>
                  </a:rPr>
                  <a:t>identify problems</a:t>
                </a:r>
                <a:endParaRPr lang="en-GB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3215574" y="777437"/>
                <a:ext cx="1402151" cy="560860"/>
              </a:xfrm>
              <a:custGeom>
                <a:avLst/>
                <a:gdLst>
                  <a:gd name="connsiteX0" fmla="*/ 0 w 2095023"/>
                  <a:gd name="connsiteY0" fmla="*/ 0 h 838009"/>
                  <a:gd name="connsiteX1" fmla="*/ 1676019 w 2095023"/>
                  <a:gd name="connsiteY1" fmla="*/ 0 h 838009"/>
                  <a:gd name="connsiteX2" fmla="*/ 2095023 w 2095023"/>
                  <a:gd name="connsiteY2" fmla="*/ 419005 h 838009"/>
                  <a:gd name="connsiteX3" fmla="*/ 1676019 w 2095023"/>
                  <a:gd name="connsiteY3" fmla="*/ 838009 h 838009"/>
                  <a:gd name="connsiteX4" fmla="*/ 0 w 2095023"/>
                  <a:gd name="connsiteY4" fmla="*/ 838009 h 838009"/>
                  <a:gd name="connsiteX5" fmla="*/ 419005 w 2095023"/>
                  <a:gd name="connsiteY5" fmla="*/ 419005 h 838009"/>
                  <a:gd name="connsiteX6" fmla="*/ 0 w 2095023"/>
                  <a:gd name="connsiteY6" fmla="*/ 0 h 838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5023" h="838009">
                    <a:moveTo>
                      <a:pt x="0" y="0"/>
                    </a:moveTo>
                    <a:lnTo>
                      <a:pt x="1676019" y="0"/>
                    </a:lnTo>
                    <a:lnTo>
                      <a:pt x="2095023" y="419005"/>
                    </a:lnTo>
                    <a:lnTo>
                      <a:pt x="1676019" y="838009"/>
                    </a:lnTo>
                    <a:lnTo>
                      <a:pt x="0" y="838009"/>
                    </a:lnTo>
                    <a:lnTo>
                      <a:pt x="419005" y="4190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DDF1">
                  <a:alpha val="89804"/>
                </a:srgbClr>
              </a:solidFill>
              <a:ln>
                <a:noFill/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8535" tIns="24765" rIns="419004" bIns="24765" numCol="1" spcCol="1270" anchor="ctr" anchorCtr="0">
                <a:noAutofit/>
              </a:bodyPr>
              <a:lstStyle/>
              <a:p>
                <a:pPr algn="ctr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dirty="0" smtClean="0">
                    <a:solidFill>
                      <a:prstClr val="black"/>
                    </a:solidFill>
                  </a:rPr>
                  <a:t>Poor accountability </a:t>
                </a:r>
                <a:endParaRPr lang="en-GB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540000" y="1490338"/>
                <a:ext cx="1689338" cy="675735"/>
              </a:xfrm>
              <a:custGeom>
                <a:avLst/>
                <a:gdLst>
                  <a:gd name="connsiteX0" fmla="*/ 0 w 2524124"/>
                  <a:gd name="connsiteY0" fmla="*/ 0 h 1009649"/>
                  <a:gd name="connsiteX1" fmla="*/ 2019300 w 2524124"/>
                  <a:gd name="connsiteY1" fmla="*/ 0 h 1009649"/>
                  <a:gd name="connsiteX2" fmla="*/ 2524124 w 2524124"/>
                  <a:gd name="connsiteY2" fmla="*/ 504825 h 1009649"/>
                  <a:gd name="connsiteX3" fmla="*/ 2019300 w 2524124"/>
                  <a:gd name="connsiteY3" fmla="*/ 1009649 h 1009649"/>
                  <a:gd name="connsiteX4" fmla="*/ 0 w 2524124"/>
                  <a:gd name="connsiteY4" fmla="*/ 1009649 h 1009649"/>
                  <a:gd name="connsiteX5" fmla="*/ 504825 w 2524124"/>
                  <a:gd name="connsiteY5" fmla="*/ 504825 h 1009649"/>
                  <a:gd name="connsiteX6" fmla="*/ 0 w 2524124"/>
                  <a:gd name="connsiteY6" fmla="*/ 0 h 100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4124" h="1009649">
                    <a:moveTo>
                      <a:pt x="0" y="0"/>
                    </a:moveTo>
                    <a:lnTo>
                      <a:pt x="2019300" y="0"/>
                    </a:lnTo>
                    <a:lnTo>
                      <a:pt x="2524124" y="504825"/>
                    </a:lnTo>
                    <a:lnTo>
                      <a:pt x="2019300" y="1009649"/>
                    </a:lnTo>
                    <a:lnTo>
                      <a:pt x="0" y="1009649"/>
                    </a:lnTo>
                    <a:lnTo>
                      <a:pt x="504825" y="5048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8C9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64515" tIns="29845" rIns="504824" bIns="29845" numCol="1" spcCol="1270" anchor="ctr" anchorCtr="0">
                <a:noAutofit/>
              </a:bodyPr>
              <a:lstStyle/>
              <a:p>
                <a:pPr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7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009725" y="1547776"/>
                <a:ext cx="1402151" cy="560860"/>
              </a:xfrm>
              <a:custGeom>
                <a:avLst/>
                <a:gdLst>
                  <a:gd name="connsiteX0" fmla="*/ 0 w 2095023"/>
                  <a:gd name="connsiteY0" fmla="*/ 0 h 838009"/>
                  <a:gd name="connsiteX1" fmla="*/ 1676019 w 2095023"/>
                  <a:gd name="connsiteY1" fmla="*/ 0 h 838009"/>
                  <a:gd name="connsiteX2" fmla="*/ 2095023 w 2095023"/>
                  <a:gd name="connsiteY2" fmla="*/ 419005 h 838009"/>
                  <a:gd name="connsiteX3" fmla="*/ 1676019 w 2095023"/>
                  <a:gd name="connsiteY3" fmla="*/ 838009 h 838009"/>
                  <a:gd name="connsiteX4" fmla="*/ 0 w 2095023"/>
                  <a:gd name="connsiteY4" fmla="*/ 838009 h 838009"/>
                  <a:gd name="connsiteX5" fmla="*/ 419005 w 2095023"/>
                  <a:gd name="connsiteY5" fmla="*/ 419005 h 838009"/>
                  <a:gd name="connsiteX6" fmla="*/ 0 w 2095023"/>
                  <a:gd name="connsiteY6" fmla="*/ 0 h 838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5023" h="838009">
                    <a:moveTo>
                      <a:pt x="0" y="0"/>
                    </a:moveTo>
                    <a:lnTo>
                      <a:pt x="1676019" y="0"/>
                    </a:lnTo>
                    <a:lnTo>
                      <a:pt x="2095023" y="419005"/>
                    </a:lnTo>
                    <a:lnTo>
                      <a:pt x="1676019" y="838009"/>
                    </a:lnTo>
                    <a:lnTo>
                      <a:pt x="0" y="838009"/>
                    </a:lnTo>
                    <a:lnTo>
                      <a:pt x="419005" y="4190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BE4">
                  <a:alpha val="89804"/>
                </a:srgbClr>
              </a:solidFill>
              <a:ln>
                <a:noFill/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8535" tIns="24765" rIns="419004" bIns="24765" numCol="1" spcCol="1270" anchor="ctr" anchorCtr="0">
                <a:noAutofit/>
              </a:bodyPr>
              <a:lstStyle/>
              <a:p>
                <a:pPr algn="ctr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dirty="0" smtClean="0">
                    <a:solidFill>
                      <a:prstClr val="black"/>
                    </a:solidFill>
                  </a:rPr>
                  <a:t>Companies following rules</a:t>
                </a:r>
                <a:endParaRPr lang="en-GB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3215574" y="1547776"/>
                <a:ext cx="1402151" cy="560860"/>
              </a:xfrm>
              <a:custGeom>
                <a:avLst/>
                <a:gdLst>
                  <a:gd name="connsiteX0" fmla="*/ 0 w 2095023"/>
                  <a:gd name="connsiteY0" fmla="*/ 0 h 838009"/>
                  <a:gd name="connsiteX1" fmla="*/ 1676019 w 2095023"/>
                  <a:gd name="connsiteY1" fmla="*/ 0 h 838009"/>
                  <a:gd name="connsiteX2" fmla="*/ 2095023 w 2095023"/>
                  <a:gd name="connsiteY2" fmla="*/ 419005 h 838009"/>
                  <a:gd name="connsiteX3" fmla="*/ 1676019 w 2095023"/>
                  <a:gd name="connsiteY3" fmla="*/ 838009 h 838009"/>
                  <a:gd name="connsiteX4" fmla="*/ 0 w 2095023"/>
                  <a:gd name="connsiteY4" fmla="*/ 838009 h 838009"/>
                  <a:gd name="connsiteX5" fmla="*/ 419005 w 2095023"/>
                  <a:gd name="connsiteY5" fmla="*/ 419005 h 838009"/>
                  <a:gd name="connsiteX6" fmla="*/ 0 w 2095023"/>
                  <a:gd name="connsiteY6" fmla="*/ 0 h 838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5023" h="838009">
                    <a:moveTo>
                      <a:pt x="0" y="0"/>
                    </a:moveTo>
                    <a:lnTo>
                      <a:pt x="1676019" y="0"/>
                    </a:lnTo>
                    <a:lnTo>
                      <a:pt x="2095023" y="419005"/>
                    </a:lnTo>
                    <a:lnTo>
                      <a:pt x="1676019" y="838009"/>
                    </a:lnTo>
                    <a:lnTo>
                      <a:pt x="0" y="838009"/>
                    </a:lnTo>
                    <a:lnTo>
                      <a:pt x="419005" y="4190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DDF1">
                  <a:alpha val="89804"/>
                </a:srgbClr>
              </a:solidFill>
              <a:ln>
                <a:noFill/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8535" tIns="24765" rIns="419004" bIns="24765" numCol="1" spcCol="1270" anchor="ctr" anchorCtr="0">
                <a:noAutofit/>
              </a:bodyPr>
              <a:lstStyle/>
              <a:p>
                <a:pPr algn="ctr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dirty="0" smtClean="0">
                    <a:solidFill>
                      <a:prstClr val="black"/>
                    </a:solidFill>
                  </a:rPr>
                  <a:t>Poor customer focus</a:t>
                </a:r>
                <a:endParaRPr lang="en-GB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540000" y="2260676"/>
                <a:ext cx="1689338" cy="675735"/>
              </a:xfrm>
              <a:custGeom>
                <a:avLst/>
                <a:gdLst>
                  <a:gd name="connsiteX0" fmla="*/ 0 w 2524124"/>
                  <a:gd name="connsiteY0" fmla="*/ 0 h 1009649"/>
                  <a:gd name="connsiteX1" fmla="*/ 2019300 w 2524124"/>
                  <a:gd name="connsiteY1" fmla="*/ 0 h 1009649"/>
                  <a:gd name="connsiteX2" fmla="*/ 2524124 w 2524124"/>
                  <a:gd name="connsiteY2" fmla="*/ 504825 h 1009649"/>
                  <a:gd name="connsiteX3" fmla="*/ 2019300 w 2524124"/>
                  <a:gd name="connsiteY3" fmla="*/ 1009649 h 1009649"/>
                  <a:gd name="connsiteX4" fmla="*/ 0 w 2524124"/>
                  <a:gd name="connsiteY4" fmla="*/ 1009649 h 1009649"/>
                  <a:gd name="connsiteX5" fmla="*/ 504825 w 2524124"/>
                  <a:gd name="connsiteY5" fmla="*/ 504825 h 1009649"/>
                  <a:gd name="connsiteX6" fmla="*/ 0 w 2524124"/>
                  <a:gd name="connsiteY6" fmla="*/ 0 h 100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4124" h="1009649">
                    <a:moveTo>
                      <a:pt x="0" y="0"/>
                    </a:moveTo>
                    <a:lnTo>
                      <a:pt x="2019300" y="0"/>
                    </a:lnTo>
                    <a:lnTo>
                      <a:pt x="2524124" y="504825"/>
                    </a:lnTo>
                    <a:lnTo>
                      <a:pt x="2019300" y="1009649"/>
                    </a:lnTo>
                    <a:lnTo>
                      <a:pt x="0" y="1009649"/>
                    </a:lnTo>
                    <a:lnTo>
                      <a:pt x="504825" y="5048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8C9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64515" tIns="29845" rIns="504824" bIns="29845" numCol="1" spcCol="1270" anchor="ctr" anchorCtr="0">
                <a:noAutofit/>
              </a:bodyPr>
              <a:lstStyle/>
              <a:p>
                <a:pPr algn="ctr" defTabSz="2089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2009725" y="2318114"/>
                <a:ext cx="1402151" cy="560860"/>
              </a:xfrm>
              <a:custGeom>
                <a:avLst/>
                <a:gdLst>
                  <a:gd name="connsiteX0" fmla="*/ 0 w 2095023"/>
                  <a:gd name="connsiteY0" fmla="*/ 0 h 838009"/>
                  <a:gd name="connsiteX1" fmla="*/ 1676019 w 2095023"/>
                  <a:gd name="connsiteY1" fmla="*/ 0 h 838009"/>
                  <a:gd name="connsiteX2" fmla="*/ 2095023 w 2095023"/>
                  <a:gd name="connsiteY2" fmla="*/ 419005 h 838009"/>
                  <a:gd name="connsiteX3" fmla="*/ 1676019 w 2095023"/>
                  <a:gd name="connsiteY3" fmla="*/ 838009 h 838009"/>
                  <a:gd name="connsiteX4" fmla="*/ 0 w 2095023"/>
                  <a:gd name="connsiteY4" fmla="*/ 838009 h 838009"/>
                  <a:gd name="connsiteX5" fmla="*/ 419005 w 2095023"/>
                  <a:gd name="connsiteY5" fmla="*/ 419005 h 838009"/>
                  <a:gd name="connsiteX6" fmla="*/ 0 w 2095023"/>
                  <a:gd name="connsiteY6" fmla="*/ 0 h 838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5023" h="838009">
                    <a:moveTo>
                      <a:pt x="0" y="0"/>
                    </a:moveTo>
                    <a:lnTo>
                      <a:pt x="1676019" y="0"/>
                    </a:lnTo>
                    <a:lnTo>
                      <a:pt x="2095023" y="419005"/>
                    </a:lnTo>
                    <a:lnTo>
                      <a:pt x="1676019" y="838009"/>
                    </a:lnTo>
                    <a:lnTo>
                      <a:pt x="0" y="838009"/>
                    </a:lnTo>
                    <a:lnTo>
                      <a:pt x="419005" y="4190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BE4">
                  <a:alpha val="89804"/>
                </a:srgbClr>
              </a:solidFill>
              <a:ln>
                <a:noFill/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8535" tIns="24765" rIns="419004" bIns="24765" numCol="1" spcCol="1270" anchor="ctr" anchorCtr="0">
                <a:noAutofit/>
              </a:bodyPr>
              <a:lstStyle/>
              <a:p>
                <a:pPr algn="ctr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dirty="0" smtClean="0">
                    <a:solidFill>
                      <a:prstClr val="black"/>
                    </a:solidFill>
                  </a:rPr>
                  <a:t>Reliance on the regulator to ‘fix’ problems</a:t>
                </a:r>
                <a:endParaRPr lang="en-GB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3215574" y="2318114"/>
                <a:ext cx="1402151" cy="560860"/>
              </a:xfrm>
              <a:custGeom>
                <a:avLst/>
                <a:gdLst>
                  <a:gd name="connsiteX0" fmla="*/ 0 w 2095023"/>
                  <a:gd name="connsiteY0" fmla="*/ 0 h 838009"/>
                  <a:gd name="connsiteX1" fmla="*/ 1676019 w 2095023"/>
                  <a:gd name="connsiteY1" fmla="*/ 0 h 838009"/>
                  <a:gd name="connsiteX2" fmla="*/ 2095023 w 2095023"/>
                  <a:gd name="connsiteY2" fmla="*/ 419005 h 838009"/>
                  <a:gd name="connsiteX3" fmla="*/ 1676019 w 2095023"/>
                  <a:gd name="connsiteY3" fmla="*/ 838009 h 838009"/>
                  <a:gd name="connsiteX4" fmla="*/ 0 w 2095023"/>
                  <a:gd name="connsiteY4" fmla="*/ 838009 h 838009"/>
                  <a:gd name="connsiteX5" fmla="*/ 419005 w 2095023"/>
                  <a:gd name="connsiteY5" fmla="*/ 419005 h 838009"/>
                  <a:gd name="connsiteX6" fmla="*/ 0 w 2095023"/>
                  <a:gd name="connsiteY6" fmla="*/ 0 h 838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5023" h="838009">
                    <a:moveTo>
                      <a:pt x="0" y="0"/>
                    </a:moveTo>
                    <a:lnTo>
                      <a:pt x="1676019" y="0"/>
                    </a:lnTo>
                    <a:lnTo>
                      <a:pt x="2095023" y="419005"/>
                    </a:lnTo>
                    <a:lnTo>
                      <a:pt x="1676019" y="838009"/>
                    </a:lnTo>
                    <a:lnTo>
                      <a:pt x="0" y="838009"/>
                    </a:lnTo>
                    <a:lnTo>
                      <a:pt x="419005" y="4190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DDF1">
                  <a:alpha val="89804"/>
                </a:srgbClr>
              </a:solidFill>
              <a:ln>
                <a:noFill/>
              </a:ln>
            </p:spPr>
            <p:style>
              <a:lnRef idx="2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8535" tIns="24765" rIns="419004" bIns="24765" numCol="1" spcCol="1270" anchor="ctr" anchorCtr="0">
                <a:noAutofit/>
              </a:bodyPr>
              <a:lstStyle/>
              <a:p>
                <a:pPr algn="ctr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dirty="0" smtClean="0">
                    <a:solidFill>
                      <a:prstClr val="black"/>
                    </a:solidFill>
                  </a:rPr>
                  <a:t>Loss of trust</a:t>
                </a:r>
                <a:endParaRPr lang="en-GB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>
              <a:xfrm>
                <a:off x="1084400" y="887051"/>
                <a:ext cx="574401" cy="26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dirty="0" smtClean="0">
                    <a:solidFill>
                      <a:prstClr val="white"/>
                    </a:solidFill>
                  </a:rPr>
                  <a:t>Ex-Ante</a:t>
                </a:r>
                <a:endParaRPr lang="en-GB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974503" y="1657389"/>
                <a:ext cx="794196" cy="26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dirty="0" smtClean="0">
                    <a:solidFill>
                      <a:prstClr val="white"/>
                    </a:solidFill>
                  </a:rPr>
                  <a:t>Prescriptive</a:t>
                </a:r>
                <a:endParaRPr lang="en-GB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908565" y="2427727"/>
                <a:ext cx="926075" cy="265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dirty="0" smtClean="0">
                    <a:solidFill>
                      <a:prstClr val="white"/>
                    </a:solidFill>
                  </a:rPr>
                  <a:t>Interventionist</a:t>
                </a:r>
                <a:endParaRPr lang="en-GB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Freeform 19"/>
            <p:cNvSpPr/>
            <p:nvPr/>
          </p:nvSpPr>
          <p:spPr>
            <a:xfrm>
              <a:off x="560512" y="3486974"/>
              <a:ext cx="2956939" cy="869676"/>
            </a:xfrm>
            <a:custGeom>
              <a:avLst/>
              <a:gdLst>
                <a:gd name="connsiteX0" fmla="*/ 0 w 2524124"/>
                <a:gd name="connsiteY0" fmla="*/ 0 h 1009649"/>
                <a:gd name="connsiteX1" fmla="*/ 2019300 w 2524124"/>
                <a:gd name="connsiteY1" fmla="*/ 0 h 1009649"/>
                <a:gd name="connsiteX2" fmla="*/ 2524124 w 2524124"/>
                <a:gd name="connsiteY2" fmla="*/ 504825 h 1009649"/>
                <a:gd name="connsiteX3" fmla="*/ 2019300 w 2524124"/>
                <a:gd name="connsiteY3" fmla="*/ 1009649 h 1009649"/>
                <a:gd name="connsiteX4" fmla="*/ 0 w 2524124"/>
                <a:gd name="connsiteY4" fmla="*/ 1009649 h 1009649"/>
                <a:gd name="connsiteX5" fmla="*/ 504825 w 2524124"/>
                <a:gd name="connsiteY5" fmla="*/ 504825 h 1009649"/>
                <a:gd name="connsiteX6" fmla="*/ 0 w 2524124"/>
                <a:gd name="connsiteY6" fmla="*/ 0 h 100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124" h="1009649">
                  <a:moveTo>
                    <a:pt x="0" y="0"/>
                  </a:moveTo>
                  <a:lnTo>
                    <a:pt x="2019300" y="0"/>
                  </a:lnTo>
                  <a:lnTo>
                    <a:pt x="2524124" y="504825"/>
                  </a:lnTo>
                  <a:lnTo>
                    <a:pt x="2019300" y="1009649"/>
                  </a:lnTo>
                  <a:lnTo>
                    <a:pt x="0" y="1009649"/>
                  </a:lnTo>
                  <a:lnTo>
                    <a:pt x="504825" y="504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8C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64515" tIns="29845" rIns="504824" bIns="29845" numCol="1" spcCol="1270" anchor="ctr" anchorCtr="0">
              <a:noAutofit/>
            </a:bodyPr>
            <a:lstStyle/>
            <a:p>
              <a:pPr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4700" dirty="0">
                <a:solidFill>
                  <a:prstClr val="white"/>
                </a:solidFill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33050" y="3560896"/>
              <a:ext cx="2454260" cy="721831"/>
            </a:xfrm>
            <a:custGeom>
              <a:avLst/>
              <a:gdLst>
                <a:gd name="connsiteX0" fmla="*/ 0 w 2095023"/>
                <a:gd name="connsiteY0" fmla="*/ 0 h 838009"/>
                <a:gd name="connsiteX1" fmla="*/ 1676019 w 2095023"/>
                <a:gd name="connsiteY1" fmla="*/ 0 h 838009"/>
                <a:gd name="connsiteX2" fmla="*/ 2095023 w 2095023"/>
                <a:gd name="connsiteY2" fmla="*/ 419005 h 838009"/>
                <a:gd name="connsiteX3" fmla="*/ 1676019 w 2095023"/>
                <a:gd name="connsiteY3" fmla="*/ 838009 h 838009"/>
                <a:gd name="connsiteX4" fmla="*/ 0 w 2095023"/>
                <a:gd name="connsiteY4" fmla="*/ 838009 h 838009"/>
                <a:gd name="connsiteX5" fmla="*/ 419005 w 2095023"/>
                <a:gd name="connsiteY5" fmla="*/ 419005 h 838009"/>
                <a:gd name="connsiteX6" fmla="*/ 0 w 2095023"/>
                <a:gd name="connsiteY6" fmla="*/ 0 h 83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023" h="838009">
                  <a:moveTo>
                    <a:pt x="0" y="0"/>
                  </a:moveTo>
                  <a:lnTo>
                    <a:pt x="1676019" y="0"/>
                  </a:lnTo>
                  <a:lnTo>
                    <a:pt x="2095023" y="419005"/>
                  </a:lnTo>
                  <a:lnTo>
                    <a:pt x="1676019" y="838009"/>
                  </a:lnTo>
                  <a:lnTo>
                    <a:pt x="0" y="838009"/>
                  </a:lnTo>
                  <a:lnTo>
                    <a:pt x="419005" y="4190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BE4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68535" tIns="24765" rIns="419004" bIns="24765" numCol="1" spcCol="1270" anchor="ctr" anchorCtr="0">
              <a:noAutofit/>
            </a:bodyPr>
            <a:lstStyle/>
            <a:p>
              <a:pPr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 smtClean="0">
                  <a:solidFill>
                    <a:prstClr val="black"/>
                  </a:solidFill>
                </a:rPr>
                <a:t>Little incentive for companies to excel</a:t>
              </a:r>
              <a:endParaRPr lang="en-GB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43712" y="3560896"/>
              <a:ext cx="2454260" cy="721831"/>
            </a:xfrm>
            <a:custGeom>
              <a:avLst/>
              <a:gdLst>
                <a:gd name="connsiteX0" fmla="*/ 0 w 2095023"/>
                <a:gd name="connsiteY0" fmla="*/ 0 h 838009"/>
                <a:gd name="connsiteX1" fmla="*/ 1676019 w 2095023"/>
                <a:gd name="connsiteY1" fmla="*/ 0 h 838009"/>
                <a:gd name="connsiteX2" fmla="*/ 2095023 w 2095023"/>
                <a:gd name="connsiteY2" fmla="*/ 419005 h 838009"/>
                <a:gd name="connsiteX3" fmla="*/ 1676019 w 2095023"/>
                <a:gd name="connsiteY3" fmla="*/ 838009 h 838009"/>
                <a:gd name="connsiteX4" fmla="*/ 0 w 2095023"/>
                <a:gd name="connsiteY4" fmla="*/ 838009 h 838009"/>
                <a:gd name="connsiteX5" fmla="*/ 419005 w 2095023"/>
                <a:gd name="connsiteY5" fmla="*/ 419005 h 838009"/>
                <a:gd name="connsiteX6" fmla="*/ 0 w 2095023"/>
                <a:gd name="connsiteY6" fmla="*/ 0 h 83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023" h="838009">
                  <a:moveTo>
                    <a:pt x="0" y="0"/>
                  </a:moveTo>
                  <a:lnTo>
                    <a:pt x="1676019" y="0"/>
                  </a:lnTo>
                  <a:lnTo>
                    <a:pt x="2095023" y="419005"/>
                  </a:lnTo>
                  <a:lnTo>
                    <a:pt x="1676019" y="838009"/>
                  </a:lnTo>
                  <a:lnTo>
                    <a:pt x="0" y="838009"/>
                  </a:lnTo>
                  <a:lnTo>
                    <a:pt x="419005" y="4190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DDF1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68535" tIns="24765" rIns="419004" bIns="24765" numCol="1" spcCol="1270" anchor="ctr" anchorCtr="0">
              <a:noAutofit/>
            </a:bodyPr>
            <a:lstStyle/>
            <a:p>
              <a:pPr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 smtClean="0">
                  <a:solidFill>
                    <a:prstClr val="black"/>
                  </a:solidFill>
                </a:rPr>
                <a:t>Lack of innovation</a:t>
              </a:r>
              <a:endParaRPr lang="en-GB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0512" y="4478405"/>
              <a:ext cx="2956939" cy="869676"/>
            </a:xfrm>
            <a:custGeom>
              <a:avLst/>
              <a:gdLst>
                <a:gd name="connsiteX0" fmla="*/ 0 w 2524124"/>
                <a:gd name="connsiteY0" fmla="*/ 0 h 1009649"/>
                <a:gd name="connsiteX1" fmla="*/ 2019300 w 2524124"/>
                <a:gd name="connsiteY1" fmla="*/ 0 h 1009649"/>
                <a:gd name="connsiteX2" fmla="*/ 2524124 w 2524124"/>
                <a:gd name="connsiteY2" fmla="*/ 504825 h 1009649"/>
                <a:gd name="connsiteX3" fmla="*/ 2019300 w 2524124"/>
                <a:gd name="connsiteY3" fmla="*/ 1009649 h 1009649"/>
                <a:gd name="connsiteX4" fmla="*/ 0 w 2524124"/>
                <a:gd name="connsiteY4" fmla="*/ 1009649 h 1009649"/>
                <a:gd name="connsiteX5" fmla="*/ 504825 w 2524124"/>
                <a:gd name="connsiteY5" fmla="*/ 504825 h 1009649"/>
                <a:gd name="connsiteX6" fmla="*/ 0 w 2524124"/>
                <a:gd name="connsiteY6" fmla="*/ 0 h 100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124" h="1009649">
                  <a:moveTo>
                    <a:pt x="0" y="0"/>
                  </a:moveTo>
                  <a:lnTo>
                    <a:pt x="2019300" y="0"/>
                  </a:lnTo>
                  <a:lnTo>
                    <a:pt x="2524124" y="504825"/>
                  </a:lnTo>
                  <a:lnTo>
                    <a:pt x="2019300" y="1009649"/>
                  </a:lnTo>
                  <a:lnTo>
                    <a:pt x="0" y="1009649"/>
                  </a:lnTo>
                  <a:lnTo>
                    <a:pt x="504825" y="504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8C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64515" tIns="29845" rIns="504824" bIns="29845" numCol="1" spcCol="1270" anchor="ctr" anchorCtr="0">
              <a:noAutofit/>
            </a:bodyPr>
            <a:lstStyle/>
            <a:p>
              <a:pPr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4700">
                <a:solidFill>
                  <a:prstClr val="white"/>
                </a:solidFill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33050" y="4552328"/>
              <a:ext cx="2454260" cy="721831"/>
            </a:xfrm>
            <a:custGeom>
              <a:avLst/>
              <a:gdLst>
                <a:gd name="connsiteX0" fmla="*/ 0 w 2095023"/>
                <a:gd name="connsiteY0" fmla="*/ 0 h 838009"/>
                <a:gd name="connsiteX1" fmla="*/ 1676019 w 2095023"/>
                <a:gd name="connsiteY1" fmla="*/ 0 h 838009"/>
                <a:gd name="connsiteX2" fmla="*/ 2095023 w 2095023"/>
                <a:gd name="connsiteY2" fmla="*/ 419005 h 838009"/>
                <a:gd name="connsiteX3" fmla="*/ 1676019 w 2095023"/>
                <a:gd name="connsiteY3" fmla="*/ 838009 h 838009"/>
                <a:gd name="connsiteX4" fmla="*/ 0 w 2095023"/>
                <a:gd name="connsiteY4" fmla="*/ 838009 h 838009"/>
                <a:gd name="connsiteX5" fmla="*/ 419005 w 2095023"/>
                <a:gd name="connsiteY5" fmla="*/ 419005 h 838009"/>
                <a:gd name="connsiteX6" fmla="*/ 0 w 2095023"/>
                <a:gd name="connsiteY6" fmla="*/ 0 h 83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023" h="838009">
                  <a:moveTo>
                    <a:pt x="0" y="0"/>
                  </a:moveTo>
                  <a:lnTo>
                    <a:pt x="1676019" y="0"/>
                  </a:lnTo>
                  <a:lnTo>
                    <a:pt x="2095023" y="419005"/>
                  </a:lnTo>
                  <a:lnTo>
                    <a:pt x="1676019" y="838009"/>
                  </a:lnTo>
                  <a:lnTo>
                    <a:pt x="0" y="838009"/>
                  </a:lnTo>
                  <a:lnTo>
                    <a:pt x="419005" y="4190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BE4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68535" tIns="24765" rIns="419004" bIns="24765" numCol="1" spcCol="1270" anchor="ctr" anchorCtr="0">
              <a:noAutofit/>
            </a:bodyPr>
            <a:lstStyle/>
            <a:p>
              <a:pPr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>
                  <a:solidFill>
                    <a:prstClr val="black"/>
                  </a:solidFill>
                </a:rPr>
                <a:t>Regulator becomes ‘customer’</a:t>
              </a:r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43712" y="4552328"/>
              <a:ext cx="2454260" cy="721831"/>
            </a:xfrm>
            <a:custGeom>
              <a:avLst/>
              <a:gdLst>
                <a:gd name="connsiteX0" fmla="*/ 0 w 2095023"/>
                <a:gd name="connsiteY0" fmla="*/ 0 h 838009"/>
                <a:gd name="connsiteX1" fmla="*/ 1676019 w 2095023"/>
                <a:gd name="connsiteY1" fmla="*/ 0 h 838009"/>
                <a:gd name="connsiteX2" fmla="*/ 2095023 w 2095023"/>
                <a:gd name="connsiteY2" fmla="*/ 419005 h 838009"/>
                <a:gd name="connsiteX3" fmla="*/ 1676019 w 2095023"/>
                <a:gd name="connsiteY3" fmla="*/ 838009 h 838009"/>
                <a:gd name="connsiteX4" fmla="*/ 0 w 2095023"/>
                <a:gd name="connsiteY4" fmla="*/ 838009 h 838009"/>
                <a:gd name="connsiteX5" fmla="*/ 419005 w 2095023"/>
                <a:gd name="connsiteY5" fmla="*/ 419005 h 838009"/>
                <a:gd name="connsiteX6" fmla="*/ 0 w 2095023"/>
                <a:gd name="connsiteY6" fmla="*/ 0 h 83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023" h="838009">
                  <a:moveTo>
                    <a:pt x="0" y="0"/>
                  </a:moveTo>
                  <a:lnTo>
                    <a:pt x="1676019" y="0"/>
                  </a:lnTo>
                  <a:lnTo>
                    <a:pt x="2095023" y="419005"/>
                  </a:lnTo>
                  <a:lnTo>
                    <a:pt x="1676019" y="838009"/>
                  </a:lnTo>
                  <a:lnTo>
                    <a:pt x="0" y="838009"/>
                  </a:lnTo>
                  <a:lnTo>
                    <a:pt x="419005" y="4190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DDF1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68535" tIns="24765" rIns="419004" bIns="24765" numCol="1" spcCol="1270" anchor="ctr" anchorCtr="0">
              <a:noAutofit/>
            </a:bodyPr>
            <a:lstStyle/>
            <a:p>
              <a:pPr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>
                  <a:solidFill>
                    <a:prstClr val="black"/>
                  </a:solidFill>
                </a:rPr>
                <a:t>Companies </a:t>
              </a:r>
              <a:r>
                <a:rPr lang="en-GB" dirty="0" smtClean="0">
                  <a:solidFill>
                    <a:prstClr val="black"/>
                  </a:solidFill>
                </a:rPr>
                <a:t>slow </a:t>
              </a:r>
              <a:r>
                <a:rPr lang="en-GB" dirty="0">
                  <a:solidFill>
                    <a:prstClr val="black"/>
                  </a:solidFill>
                </a:rPr>
                <a:t>to respond to </a:t>
              </a:r>
              <a:r>
                <a:rPr lang="en-GB" dirty="0" smtClean="0">
                  <a:solidFill>
                    <a:prstClr val="black"/>
                  </a:solidFill>
                </a:rPr>
                <a:t>actual customers </a:t>
              </a:r>
              <a:endParaRPr lang="en-GB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0512" y="5469837"/>
              <a:ext cx="2956939" cy="869676"/>
            </a:xfrm>
            <a:custGeom>
              <a:avLst/>
              <a:gdLst>
                <a:gd name="connsiteX0" fmla="*/ 0 w 2524124"/>
                <a:gd name="connsiteY0" fmla="*/ 0 h 1009649"/>
                <a:gd name="connsiteX1" fmla="*/ 2019300 w 2524124"/>
                <a:gd name="connsiteY1" fmla="*/ 0 h 1009649"/>
                <a:gd name="connsiteX2" fmla="*/ 2524124 w 2524124"/>
                <a:gd name="connsiteY2" fmla="*/ 504825 h 1009649"/>
                <a:gd name="connsiteX3" fmla="*/ 2019300 w 2524124"/>
                <a:gd name="connsiteY3" fmla="*/ 1009649 h 1009649"/>
                <a:gd name="connsiteX4" fmla="*/ 0 w 2524124"/>
                <a:gd name="connsiteY4" fmla="*/ 1009649 h 1009649"/>
                <a:gd name="connsiteX5" fmla="*/ 504825 w 2524124"/>
                <a:gd name="connsiteY5" fmla="*/ 504825 h 1009649"/>
                <a:gd name="connsiteX6" fmla="*/ 0 w 2524124"/>
                <a:gd name="connsiteY6" fmla="*/ 0 h 100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124" h="1009649">
                  <a:moveTo>
                    <a:pt x="0" y="0"/>
                  </a:moveTo>
                  <a:lnTo>
                    <a:pt x="2019300" y="0"/>
                  </a:lnTo>
                  <a:lnTo>
                    <a:pt x="2524124" y="504825"/>
                  </a:lnTo>
                  <a:lnTo>
                    <a:pt x="2019300" y="1009649"/>
                  </a:lnTo>
                  <a:lnTo>
                    <a:pt x="0" y="1009649"/>
                  </a:lnTo>
                  <a:lnTo>
                    <a:pt x="504825" y="504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8C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64515" tIns="29845" rIns="504824" bIns="29845" numCol="1" spcCol="1270" anchor="ctr" anchorCtr="0">
              <a:noAutofit/>
            </a:bodyPr>
            <a:lstStyle/>
            <a:p>
              <a:pPr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4700">
                <a:solidFill>
                  <a:prstClr val="white"/>
                </a:solidFill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33050" y="5543760"/>
              <a:ext cx="2454260" cy="721831"/>
            </a:xfrm>
            <a:custGeom>
              <a:avLst/>
              <a:gdLst>
                <a:gd name="connsiteX0" fmla="*/ 0 w 2095023"/>
                <a:gd name="connsiteY0" fmla="*/ 0 h 838009"/>
                <a:gd name="connsiteX1" fmla="*/ 1676019 w 2095023"/>
                <a:gd name="connsiteY1" fmla="*/ 0 h 838009"/>
                <a:gd name="connsiteX2" fmla="*/ 2095023 w 2095023"/>
                <a:gd name="connsiteY2" fmla="*/ 419005 h 838009"/>
                <a:gd name="connsiteX3" fmla="*/ 1676019 w 2095023"/>
                <a:gd name="connsiteY3" fmla="*/ 838009 h 838009"/>
                <a:gd name="connsiteX4" fmla="*/ 0 w 2095023"/>
                <a:gd name="connsiteY4" fmla="*/ 838009 h 838009"/>
                <a:gd name="connsiteX5" fmla="*/ 419005 w 2095023"/>
                <a:gd name="connsiteY5" fmla="*/ 419005 h 838009"/>
                <a:gd name="connsiteX6" fmla="*/ 0 w 2095023"/>
                <a:gd name="connsiteY6" fmla="*/ 0 h 83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023" h="838009">
                  <a:moveTo>
                    <a:pt x="0" y="0"/>
                  </a:moveTo>
                  <a:lnTo>
                    <a:pt x="1676019" y="0"/>
                  </a:lnTo>
                  <a:lnTo>
                    <a:pt x="2095023" y="419005"/>
                  </a:lnTo>
                  <a:lnTo>
                    <a:pt x="1676019" y="838009"/>
                  </a:lnTo>
                  <a:lnTo>
                    <a:pt x="0" y="838009"/>
                  </a:lnTo>
                  <a:lnTo>
                    <a:pt x="419005" y="4190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BE4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68535" tIns="24765" rIns="419004" bIns="24765" numCol="1" spcCol="1270" anchor="ctr" anchorCtr="0">
              <a:noAutofit/>
            </a:bodyPr>
            <a:lstStyle/>
            <a:p>
              <a:pPr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 smtClean="0">
                  <a:solidFill>
                    <a:prstClr val="black"/>
                  </a:solidFill>
                </a:rPr>
                <a:t>Poor signals on ‘good’ vs ‘bad’</a:t>
              </a:r>
              <a:endParaRPr lang="en-GB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43712" y="5543760"/>
              <a:ext cx="2454260" cy="721831"/>
            </a:xfrm>
            <a:custGeom>
              <a:avLst/>
              <a:gdLst>
                <a:gd name="connsiteX0" fmla="*/ 0 w 2095023"/>
                <a:gd name="connsiteY0" fmla="*/ 0 h 838009"/>
                <a:gd name="connsiteX1" fmla="*/ 1676019 w 2095023"/>
                <a:gd name="connsiteY1" fmla="*/ 0 h 838009"/>
                <a:gd name="connsiteX2" fmla="*/ 2095023 w 2095023"/>
                <a:gd name="connsiteY2" fmla="*/ 419005 h 838009"/>
                <a:gd name="connsiteX3" fmla="*/ 1676019 w 2095023"/>
                <a:gd name="connsiteY3" fmla="*/ 838009 h 838009"/>
                <a:gd name="connsiteX4" fmla="*/ 0 w 2095023"/>
                <a:gd name="connsiteY4" fmla="*/ 838009 h 838009"/>
                <a:gd name="connsiteX5" fmla="*/ 419005 w 2095023"/>
                <a:gd name="connsiteY5" fmla="*/ 419005 h 838009"/>
                <a:gd name="connsiteX6" fmla="*/ 0 w 2095023"/>
                <a:gd name="connsiteY6" fmla="*/ 0 h 83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023" h="838009">
                  <a:moveTo>
                    <a:pt x="0" y="0"/>
                  </a:moveTo>
                  <a:lnTo>
                    <a:pt x="1676019" y="0"/>
                  </a:lnTo>
                  <a:lnTo>
                    <a:pt x="2095023" y="419005"/>
                  </a:lnTo>
                  <a:lnTo>
                    <a:pt x="1676019" y="838009"/>
                  </a:lnTo>
                  <a:lnTo>
                    <a:pt x="0" y="838009"/>
                  </a:lnTo>
                  <a:lnTo>
                    <a:pt x="419005" y="4190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DDF1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68535" tIns="24765" rIns="419004" bIns="24765" numCol="1" spcCol="1270" anchor="ctr" anchorCtr="0">
              <a:noAutofit/>
            </a:bodyPr>
            <a:lstStyle/>
            <a:p>
              <a:pPr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>
                  <a:solidFill>
                    <a:prstClr val="black"/>
                  </a:solidFill>
                </a:rPr>
                <a:t>Companies slow to respond to </a:t>
              </a:r>
              <a:r>
                <a:rPr lang="en-GB" dirty="0" smtClean="0">
                  <a:solidFill>
                    <a:prstClr val="black"/>
                  </a:solidFill>
                </a:rPr>
                <a:t>customers’ </a:t>
              </a:r>
              <a:r>
                <a:rPr lang="en-GB" dirty="0">
                  <a:solidFill>
                    <a:prstClr val="black"/>
                  </a:solidFill>
                </a:rPr>
                <a:t>changing needs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41509" y="3701970"/>
              <a:ext cx="1749198" cy="3416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 smtClean="0">
                  <a:solidFill>
                    <a:prstClr val="white"/>
                  </a:solidFill>
                </a:rPr>
                <a:t>One size fits all</a:t>
              </a: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987623" y="4693401"/>
              <a:ext cx="2056973" cy="3416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 smtClean="0">
                  <a:solidFill>
                    <a:prstClr val="white"/>
                  </a:solidFill>
                </a:rPr>
                <a:t>Regulator focused</a:t>
              </a: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199218" y="5684833"/>
              <a:ext cx="1633782" cy="3416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 smtClean="0">
                  <a:solidFill>
                    <a:prstClr val="white"/>
                  </a:solidFill>
                </a:rPr>
                <a:t>Administrative</a:t>
              </a:r>
              <a:endParaRPr lang="en-GB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32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77"/>
          <a:stretch/>
        </p:blipFill>
        <p:spPr>
          <a:xfrm>
            <a:off x="1303449" y="406098"/>
            <a:ext cx="9482818" cy="5994702"/>
          </a:xfrm>
          <a:prstGeom prst="rect">
            <a:avLst/>
          </a:prstGeom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7380168" y="720000"/>
            <a:ext cx="3059832" cy="1457698"/>
          </a:xfrm>
          <a:prstGeom prst="rect">
            <a:avLst/>
          </a:prstGeom>
          <a:solidFill>
            <a:srgbClr val="F8F8F8">
              <a:alpha val="69804"/>
            </a:srgbClr>
          </a:solidFill>
          <a:ln>
            <a:solidFill>
              <a:srgbClr val="F8F8F8">
                <a:alpha val="30196"/>
              </a:srgbClr>
            </a:solidFill>
          </a:ln>
          <a:effectLst/>
          <a:extLst/>
        </p:spPr>
        <p:txBody>
          <a:bodyPr wrap="square" lIns="72000" tIns="36000" rIns="72000" bIns="3600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solidFill>
                  <a:srgbClr val="003479"/>
                </a:solidFill>
                <a:latin typeface="Franklin Gothic Demi" panose="020B0703020102020204" pitchFamily="34" charset="0"/>
                <a:cs typeface="Arial" charset="0"/>
              </a:rPr>
              <a:t>Relationships focused – </a:t>
            </a:r>
            <a:r>
              <a:rPr lang="en-GB" dirty="0">
                <a:solidFill>
                  <a:prstClr val="black"/>
                </a:solidFill>
                <a:cs typeface="Arial" charset="0"/>
              </a:rPr>
              <a:t>sector stepping up, taking responsibility for relationships, being open, honest, fair and transparent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4079984" y="720000"/>
            <a:ext cx="1872000" cy="2288694"/>
          </a:xfrm>
          <a:prstGeom prst="rect">
            <a:avLst/>
          </a:prstGeom>
          <a:solidFill>
            <a:srgbClr val="F8F8F8">
              <a:alpha val="69804"/>
            </a:srgbClr>
          </a:solidFill>
          <a:ln>
            <a:solidFill>
              <a:srgbClr val="F8F8F8">
                <a:alpha val="30196"/>
              </a:srgbClr>
            </a:solidFill>
          </a:ln>
          <a:effectLst/>
          <a:extLst/>
        </p:spPr>
        <p:txBody>
          <a:bodyPr wrap="square" lIns="72000" tIns="36000" rIns="72000" bIns="360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solidFill>
                  <a:srgbClr val="003479"/>
                </a:solidFill>
                <a:latin typeface="Franklin Gothic Demi" panose="020B0703020102020204" pitchFamily="34" charset="0"/>
                <a:cs typeface="Arial" charset="0"/>
              </a:rPr>
              <a:t>Outcomes focused – </a:t>
            </a:r>
            <a:r>
              <a:rPr lang="en-GB" dirty="0">
                <a:solidFill>
                  <a:prstClr val="black"/>
                </a:solidFill>
                <a:cs typeface="Arial" charset="0"/>
              </a:rPr>
              <a:t>focus on the things that really matter to customers, the environment and society now and in the future 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7380000" y="4389650"/>
            <a:ext cx="3060000" cy="1180699"/>
          </a:xfrm>
          <a:prstGeom prst="rect">
            <a:avLst/>
          </a:prstGeom>
          <a:solidFill>
            <a:srgbClr val="F8F8F8">
              <a:alpha val="69804"/>
            </a:srgbClr>
          </a:solidFill>
          <a:ln>
            <a:solidFill>
              <a:srgbClr val="F8F8F8">
                <a:alpha val="30196"/>
              </a:srgbClr>
            </a:solidFill>
          </a:ln>
          <a:effectLst/>
          <a:extLst/>
        </p:spPr>
        <p:txBody>
          <a:bodyPr wrap="square" lIns="72000" tIns="36000" rIns="72000" bIns="3600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solidFill>
                  <a:srgbClr val="003479"/>
                </a:solidFill>
                <a:latin typeface="Franklin Gothic Demi" panose="020B0703020102020204" pitchFamily="34" charset="0"/>
                <a:cs typeface="Arial" charset="0"/>
              </a:rPr>
              <a:t>Using all the tools in our regulatory tool kit – </a:t>
            </a:r>
            <a:r>
              <a:rPr lang="en-GB" dirty="0">
                <a:solidFill>
                  <a:prstClr val="black"/>
                </a:solidFill>
                <a:cs typeface="Arial" charset="0"/>
              </a:rPr>
              <a:t>to shine a light on issues and provoke debate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93695" y="6317452"/>
            <a:ext cx="1332000" cy="153888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 wrap="square" lIns="0" tIns="0" rIns="0" bIns="0" rtlCol="0">
            <a:spAutoFit/>
          </a:bodyPr>
          <a:lstStyle>
            <a:defPPr>
              <a:defRPr lang="en-GB"/>
            </a:defPPr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000" dirty="0">
                <a:solidFill>
                  <a:prstClr val="black"/>
                </a:solidFill>
                <a:cs typeface="Arial" charset="0"/>
              </a:rPr>
              <a:t>Photo © Tallia22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800000" y="4724204"/>
            <a:ext cx="3887984" cy="1457698"/>
          </a:xfrm>
          <a:prstGeom prst="rect">
            <a:avLst/>
          </a:prstGeom>
          <a:solidFill>
            <a:srgbClr val="F8F8F8">
              <a:alpha val="69804"/>
            </a:srgbClr>
          </a:solidFill>
          <a:ln>
            <a:solidFill>
              <a:srgbClr val="F8F8F8">
                <a:alpha val="30196"/>
              </a:srgbClr>
            </a:solidFill>
          </a:ln>
          <a:effectLst/>
          <a:extLst/>
        </p:spPr>
        <p:txBody>
          <a:bodyPr wrap="square" lIns="72000" tIns="36000" rIns="72000" bIns="360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solidFill>
                  <a:srgbClr val="003479"/>
                </a:solidFill>
                <a:latin typeface="Franklin Gothic Demi" panose="020B0703020102020204" pitchFamily="34" charset="0"/>
                <a:cs typeface="Arial" charset="0"/>
              </a:rPr>
              <a:t>Proportionate and targeted – </a:t>
            </a:r>
            <a:r>
              <a:rPr lang="en-GB" dirty="0">
                <a:solidFill>
                  <a:prstClr val="black"/>
                </a:solidFill>
                <a:cs typeface="Arial" charset="0"/>
              </a:rPr>
              <a:t>focusing our intervention where it is most needed. The sector provides assurance – we step in where necessary to protect customers</a:t>
            </a: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0" y="0"/>
            <a:ext cx="1220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  <a:extLst/>
        </p:spPr>
        <p:txBody>
          <a:bodyPr lIns="720000" tIns="0" rIns="72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 smtClean="0">
                <a:solidFill>
                  <a:prstClr val="white"/>
                </a:solidFill>
                <a:cs typeface="Arial" panose="020B0604020202020204" pitchFamily="34" charset="0"/>
              </a:rPr>
              <a:t>A modern approach to regulation to get the sector delivering trust in water</a:t>
            </a:r>
            <a:endParaRPr lang="en-GB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6708000" y="2537698"/>
            <a:ext cx="3732000" cy="1180699"/>
          </a:xfrm>
          <a:prstGeom prst="rect">
            <a:avLst/>
          </a:prstGeom>
          <a:solidFill>
            <a:srgbClr val="F8F8F8">
              <a:alpha val="69804"/>
            </a:srgbClr>
          </a:solidFill>
          <a:ln>
            <a:solidFill>
              <a:srgbClr val="F8F8F8">
                <a:alpha val="30196"/>
              </a:srgbClr>
            </a:solidFill>
          </a:ln>
          <a:effectLst/>
          <a:extLst/>
        </p:spPr>
        <p:txBody>
          <a:bodyPr wrap="square" lIns="72000" tIns="36000" rIns="72000" bIns="360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dirty="0" smtClean="0">
                <a:solidFill>
                  <a:srgbClr val="003479"/>
                </a:solidFill>
                <a:latin typeface="Franklin Gothic Demi" panose="020B0703020102020204" pitchFamily="34" charset="0"/>
                <a:cs typeface="Arial" charset="0"/>
              </a:rPr>
              <a:t>Pro market – </a:t>
            </a:r>
            <a:r>
              <a:rPr lang="en-GB" dirty="0" smtClean="0">
                <a:solidFill>
                  <a:prstClr val="black"/>
                </a:solidFill>
                <a:cs typeface="Arial" charset="0"/>
              </a:rPr>
              <a:t>using markets or market-based mechanism to align the interests of investors, companies and customers</a:t>
            </a:r>
            <a:endParaRPr lang="en-GB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21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Outcomes: how it works</a:t>
            </a:r>
            <a:endParaRPr lang="en-GB" dirty="0"/>
          </a:p>
        </p:txBody>
      </p:sp>
      <p:sp>
        <p:nvSpPr>
          <p:cNvPr id="28" name="Rounded Rectangle 27"/>
          <p:cNvSpPr/>
          <p:nvPr/>
        </p:nvSpPr>
        <p:spPr>
          <a:xfrm>
            <a:off x="5000390" y="5414574"/>
            <a:ext cx="3240000" cy="56514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  <a:headEnd type="none" w="med" len="med"/>
            <a:tailEnd type="triangl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spAutoFit/>
          </a:bodyPr>
          <a:lstStyle/>
          <a:p>
            <a:pPr algn="ctr"/>
            <a:r>
              <a:rPr lang="en-GB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Customers get the service they want and willing to pay for</a:t>
            </a:r>
            <a:endParaRPr lang="en-GB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9" name="Arc 28"/>
          <p:cNvSpPr/>
          <p:nvPr/>
        </p:nvSpPr>
        <p:spPr>
          <a:xfrm>
            <a:off x="3403089" y="720000"/>
            <a:ext cx="5400000" cy="5400000"/>
          </a:xfrm>
          <a:prstGeom prst="arc">
            <a:avLst>
              <a:gd name="adj1" fmla="val 13469153"/>
              <a:gd name="adj2" fmla="val 2365847"/>
            </a:avLst>
          </a:prstGeom>
          <a:ln w="57150">
            <a:solidFill>
              <a:schemeClr val="tx2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/>
          <p:cNvSpPr txBox="1"/>
          <p:nvPr/>
        </p:nvSpPr>
        <p:spPr>
          <a:xfrm>
            <a:off x="5527089" y="1039891"/>
            <a:ext cx="1512000" cy="1292662"/>
          </a:xfrm>
          <a:prstGeom prst="rect">
            <a:avLst/>
          </a:prstGeom>
          <a:solidFill>
            <a:srgbClr val="F7BF40"/>
          </a:solidFill>
          <a:ln w="19050">
            <a:noFill/>
            <a:headEnd type="none" w="med" len="med"/>
            <a:tailEnd type="triangle" w="med" len="med"/>
          </a:ln>
        </p:spPr>
        <p:txBody>
          <a:bodyPr wrap="square" rtlCol="0" anchor="ctr" anchorCtr="0">
            <a:spAutoFit/>
          </a:bodyPr>
          <a:lstStyle/>
          <a:p>
            <a:pPr lvl="0"/>
            <a:r>
              <a:rPr lang="en-GB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1. We allow  </a:t>
            </a:r>
            <a:r>
              <a:rPr lang="en-GB" sz="1300" dirty="0">
                <a:latin typeface="Arial" panose="020B0604020202020204" pitchFamily="34" charset="0"/>
                <a:cs typeface="Arial" panose="020B0604020202020204" pitchFamily="34" charset="0"/>
              </a:rPr>
              <a:t>companies to recover money from their customers at price reviews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39023" y="2707971"/>
            <a:ext cx="1902679" cy="692497"/>
          </a:xfrm>
          <a:prstGeom prst="rect">
            <a:avLst/>
          </a:prstGeom>
          <a:solidFill>
            <a:srgbClr val="F7BF40"/>
          </a:solidFill>
          <a:ln w="19050">
            <a:noFill/>
            <a:headEnd type="none" w="med" len="med"/>
            <a:tailEnd type="triangle" w="med" len="med"/>
          </a:ln>
        </p:spPr>
        <p:txBody>
          <a:bodyPr wrap="square" rtlCol="0" anchor="ctr" anchorCtr="0">
            <a:spAutoFit/>
          </a:bodyPr>
          <a:lstStyle/>
          <a:p>
            <a:pPr lvl="0"/>
            <a:r>
              <a:rPr lang="en-GB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sz="1300" dirty="0">
                <a:latin typeface="Arial" panose="020B0604020202020204" pitchFamily="34" charset="0"/>
                <a:cs typeface="Arial" panose="020B0604020202020204" pitchFamily="34" charset="0"/>
              </a:rPr>
              <a:t>Companies </a:t>
            </a:r>
            <a:r>
              <a:rPr lang="en-GB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engage customers on what matters to them</a:t>
            </a:r>
            <a:endParaRPr lang="en-GB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51089" y="4263946"/>
            <a:ext cx="1512000" cy="1092607"/>
          </a:xfrm>
          <a:prstGeom prst="rect">
            <a:avLst/>
          </a:prstGeom>
          <a:solidFill>
            <a:srgbClr val="F7BF40"/>
          </a:solidFill>
          <a:ln w="19050">
            <a:noFill/>
            <a:headEnd type="none" w="med" len="med"/>
            <a:tailEnd type="triangle" w="med" len="med"/>
          </a:ln>
        </p:spPr>
        <p:txBody>
          <a:bodyPr wrap="square" rtlCol="0" anchor="ctr" anchorCtr="0">
            <a:spAutoFit/>
          </a:bodyPr>
          <a:lstStyle/>
          <a:p>
            <a:pPr lvl="0"/>
            <a:r>
              <a:rPr lang="en-GB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3. Companies make service pledges in </a:t>
            </a:r>
            <a:r>
              <a:rPr lang="en-GB" sz="1300" dirty="0">
                <a:latin typeface="Arial" panose="020B0604020202020204" pitchFamily="34" charset="0"/>
                <a:cs typeface="Arial" panose="020B0604020202020204" pitchFamily="34" charset="0"/>
              </a:rPr>
              <a:t>return for </a:t>
            </a:r>
            <a:r>
              <a:rPr lang="en-GB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money they receive </a:t>
            </a:r>
            <a:endParaRPr lang="en-GB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75089" y="3607971"/>
            <a:ext cx="1512000" cy="892552"/>
          </a:xfrm>
          <a:prstGeom prst="rect">
            <a:avLst/>
          </a:prstGeom>
          <a:solidFill>
            <a:srgbClr val="F7BF40"/>
          </a:solidFill>
          <a:ln w="19050">
            <a:noFill/>
            <a:headEnd type="none" w="med" len="med"/>
            <a:tailEnd type="triangle" w="med" len="med"/>
          </a:ln>
        </p:spPr>
        <p:txBody>
          <a:bodyPr wrap="square" rtlCol="0" anchor="ctr" anchorCtr="0">
            <a:spAutoFit/>
          </a:bodyPr>
          <a:lstStyle/>
          <a:p>
            <a:pPr lvl="0"/>
            <a:r>
              <a:rPr lang="en-GB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4. Companies get penalties or rewards for their performance </a:t>
            </a:r>
            <a:endParaRPr lang="en-GB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91089" y="2023973"/>
            <a:ext cx="1512000" cy="492443"/>
          </a:xfrm>
          <a:prstGeom prst="rect">
            <a:avLst/>
          </a:prstGeom>
          <a:solidFill>
            <a:srgbClr val="F7BF40"/>
          </a:solidFill>
          <a:ln w="19050">
            <a:noFill/>
            <a:headEnd type="none" w="med" len="med"/>
            <a:tailEnd type="triangle" w="med" len="med"/>
          </a:ln>
        </p:spPr>
        <p:txBody>
          <a:bodyPr wrap="square" rtlCol="0" anchor="ctr" anchorCtr="0">
            <a:spAutoFit/>
          </a:bodyPr>
          <a:lstStyle/>
          <a:p>
            <a:pPr lvl="0"/>
            <a:r>
              <a:rPr lang="en-GB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5. Companies want to do better</a:t>
            </a:r>
            <a:endParaRPr lang="en-GB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Arc 34"/>
          <p:cNvSpPr>
            <a:spLocks noChangeAspect="1"/>
          </p:cNvSpPr>
          <p:nvPr/>
        </p:nvSpPr>
        <p:spPr>
          <a:xfrm>
            <a:off x="4285089" y="1602000"/>
            <a:ext cx="3636000" cy="3636000"/>
          </a:xfrm>
          <a:prstGeom prst="arc">
            <a:avLst>
              <a:gd name="adj1" fmla="val 8020"/>
              <a:gd name="adj2" fmla="val 2510315"/>
            </a:avLst>
          </a:prstGeom>
          <a:ln w="57150">
            <a:solidFill>
              <a:schemeClr val="accent3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Arc 35"/>
          <p:cNvSpPr>
            <a:spLocks noChangeAspect="1"/>
          </p:cNvSpPr>
          <p:nvPr/>
        </p:nvSpPr>
        <p:spPr>
          <a:xfrm>
            <a:off x="4285089" y="1602000"/>
            <a:ext cx="3636000" cy="3636000"/>
          </a:xfrm>
          <a:prstGeom prst="arc">
            <a:avLst>
              <a:gd name="adj1" fmla="val 18262820"/>
              <a:gd name="adj2" fmla="val 20227913"/>
            </a:avLst>
          </a:prstGeom>
          <a:ln w="57150">
            <a:solidFill>
              <a:schemeClr val="accent3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Arc 36"/>
          <p:cNvSpPr>
            <a:spLocks noChangeAspect="1"/>
          </p:cNvSpPr>
          <p:nvPr/>
        </p:nvSpPr>
        <p:spPr>
          <a:xfrm>
            <a:off x="4285089" y="1602000"/>
            <a:ext cx="3636000" cy="3636000"/>
          </a:xfrm>
          <a:prstGeom prst="arc">
            <a:avLst>
              <a:gd name="adj1" fmla="val 10599430"/>
              <a:gd name="adj2" fmla="val 12619093"/>
            </a:avLst>
          </a:prstGeom>
          <a:ln w="57150">
            <a:solidFill>
              <a:schemeClr val="accent3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Arc 38"/>
          <p:cNvSpPr>
            <a:spLocks noChangeAspect="1"/>
          </p:cNvSpPr>
          <p:nvPr/>
        </p:nvSpPr>
        <p:spPr>
          <a:xfrm>
            <a:off x="4285089" y="1602000"/>
            <a:ext cx="3636000" cy="3636000"/>
          </a:xfrm>
          <a:prstGeom prst="arc">
            <a:avLst>
              <a:gd name="adj1" fmla="val 6683563"/>
              <a:gd name="adj2" fmla="val 8649725"/>
            </a:avLst>
          </a:prstGeom>
          <a:ln w="57150">
            <a:solidFill>
              <a:schemeClr val="accent3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79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Outcomes: some key terms</a:t>
            </a:r>
            <a:endParaRPr lang="en-GB" dirty="0"/>
          </a:p>
        </p:txBody>
      </p:sp>
      <p:grpSp>
        <p:nvGrpSpPr>
          <p:cNvPr id="15" name="Group 14"/>
          <p:cNvGrpSpPr/>
          <p:nvPr/>
        </p:nvGrpSpPr>
        <p:grpSpPr>
          <a:xfrm>
            <a:off x="720000" y="900000"/>
            <a:ext cx="10476084" cy="4958540"/>
            <a:chOff x="720000" y="900000"/>
            <a:chExt cx="7844285" cy="3554819"/>
          </a:xfrm>
        </p:grpSpPr>
        <p:grpSp>
          <p:nvGrpSpPr>
            <p:cNvPr id="6" name="Group 5"/>
            <p:cNvGrpSpPr/>
            <p:nvPr/>
          </p:nvGrpSpPr>
          <p:grpSpPr>
            <a:xfrm>
              <a:off x="720000" y="900000"/>
              <a:ext cx="2701367" cy="3554819"/>
              <a:chOff x="342651" y="691403"/>
              <a:chExt cx="2701367" cy="3554819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342651" y="691403"/>
                <a:ext cx="2701367" cy="3554819"/>
              </a:xfrm>
              <a:prstGeom prst="rect">
                <a:avLst/>
              </a:prstGeom>
              <a:solidFill>
                <a:srgbClr val="A5C9EB"/>
              </a:solidFill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900" dirty="0" smtClean="0">
                  <a:solidFill>
                    <a:prstClr val="white"/>
                  </a:solidFill>
                  <a:cs typeface="Arial" charset="0"/>
                </a:endParaRPr>
              </a:p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2200" dirty="0" smtClean="0">
                    <a:solidFill>
                      <a:prstClr val="white"/>
                    </a:solidFill>
                    <a:cs typeface="Arial" charset="0"/>
                  </a:rPr>
                  <a:t>1</a:t>
                </a:r>
                <a:endParaRPr lang="en-GB" sz="22200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71312" y="863598"/>
                <a:ext cx="2444045" cy="19196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fontAlgn="t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400" dirty="0" smtClean="0">
                    <a:solidFill>
                      <a:srgbClr val="003479"/>
                    </a:solidFill>
                    <a:latin typeface="+mj-lt"/>
                    <a:cs typeface="Arial" charset="0"/>
                  </a:rPr>
                  <a:t>Outcome</a:t>
                </a:r>
              </a:p>
              <a:p>
                <a:pPr fontAlgn="t">
                  <a:spcBef>
                    <a:spcPct val="0"/>
                  </a:spcBef>
                  <a:spcAft>
                    <a:spcPct val="0"/>
                  </a:spcAft>
                </a:pPr>
                <a:endParaRPr lang="en-GB" sz="2400" dirty="0">
                  <a:solidFill>
                    <a:prstClr val="black"/>
                  </a:solidFill>
                  <a:cs typeface="Arial" charset="0"/>
                </a:endParaRPr>
              </a:p>
              <a:p>
                <a:pPr fontAlgn="t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400" dirty="0">
                    <a:solidFill>
                      <a:prstClr val="black"/>
                    </a:solidFill>
                    <a:cs typeface="Arial" charset="0"/>
                  </a:rPr>
                  <a:t>The high level objectives valued by customers and society</a:t>
                </a:r>
              </a:p>
              <a:p>
                <a:pPr fontAlgn="t">
                  <a:spcBef>
                    <a:spcPct val="0"/>
                  </a:spcBef>
                  <a:spcAft>
                    <a:spcPct val="0"/>
                  </a:spcAft>
                </a:pPr>
                <a:endParaRPr lang="en-GB" dirty="0" smtClean="0">
                  <a:solidFill>
                    <a:prstClr val="black"/>
                  </a:solidFill>
                  <a:cs typeface="Arial" charset="0"/>
                </a:endParaRPr>
              </a:p>
              <a:p>
                <a:pPr fontAlgn="t">
                  <a:spcBef>
                    <a:spcPct val="0"/>
                  </a:spcBef>
                  <a:spcAft>
                    <a:spcPct val="0"/>
                  </a:spcAft>
                </a:pPr>
                <a:endParaRPr lang="en-GB" dirty="0">
                  <a:solidFill>
                    <a:prstClr val="black"/>
                  </a:solidFill>
                  <a:cs typeface="Arial" charset="0"/>
                </a:endParaRPr>
              </a:p>
              <a:p>
                <a:pPr fontAlgn="t">
                  <a:spcBef>
                    <a:spcPct val="0"/>
                  </a:spcBef>
                  <a:spcAft>
                    <a:spcPct val="0"/>
                  </a:spcAft>
                </a:pPr>
                <a:endParaRPr lang="en-GB" dirty="0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3291459" y="900000"/>
              <a:ext cx="2701367" cy="3554819"/>
              <a:chOff x="3136652" y="1464691"/>
              <a:chExt cx="2701367" cy="3554819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3136652" y="1464691"/>
                <a:ext cx="2701367" cy="3554819"/>
              </a:xfrm>
              <a:prstGeom prst="rect">
                <a:avLst/>
              </a:prstGeom>
              <a:solidFill>
                <a:srgbClr val="D4DA80"/>
              </a:solidFill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900" dirty="0" smtClean="0">
                  <a:solidFill>
                    <a:prstClr val="white"/>
                  </a:solidFill>
                  <a:cs typeface="Arial" charset="0"/>
                </a:endParaRPr>
              </a:p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2200" dirty="0" smtClean="0">
                    <a:solidFill>
                      <a:prstClr val="white"/>
                    </a:solidFill>
                    <a:cs typeface="Arial" charset="0"/>
                  </a:rPr>
                  <a:t>2</a:t>
                </a:r>
                <a:endParaRPr lang="en-GB" sz="22200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265313" y="1636886"/>
                <a:ext cx="2444045" cy="2316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400" dirty="0" smtClean="0">
                    <a:solidFill>
                      <a:srgbClr val="003479"/>
                    </a:solidFill>
                    <a:latin typeface="+mj-lt"/>
                    <a:cs typeface="Arial" charset="0"/>
                  </a:rPr>
                  <a:t>Performance commitments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dirty="0">
                  <a:solidFill>
                    <a:prstClr val="black"/>
                  </a:solidFill>
                  <a:cs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400" dirty="0">
                    <a:solidFill>
                      <a:prstClr val="black"/>
                    </a:solidFill>
                    <a:cs typeface="Arial" charset="0"/>
                  </a:rPr>
                  <a:t>The pledges companies make about service levels in order to make progress towards their outcomes 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dirty="0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5862918" y="900000"/>
              <a:ext cx="2701367" cy="3554819"/>
              <a:chOff x="5862918" y="2712114"/>
              <a:chExt cx="2701367" cy="3554819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5862918" y="2712114"/>
                <a:ext cx="2701367" cy="3554819"/>
              </a:xfrm>
              <a:prstGeom prst="rect">
                <a:avLst/>
              </a:prstGeom>
              <a:solidFill>
                <a:srgbClr val="D7D8BC"/>
              </a:solidFill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900" dirty="0" smtClean="0">
                  <a:solidFill>
                    <a:prstClr val="white"/>
                  </a:solidFill>
                  <a:cs typeface="Arial" charset="0"/>
                </a:endParaRPr>
              </a:p>
              <a:p>
                <a:pPr algn="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2200" dirty="0" smtClean="0">
                    <a:solidFill>
                      <a:prstClr val="white"/>
                    </a:solidFill>
                    <a:cs typeface="Arial" charset="0"/>
                  </a:rPr>
                  <a:t>3</a:t>
                </a:r>
                <a:endParaRPr lang="en-GB" sz="22200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5991579" y="2884309"/>
                <a:ext cx="2444045" cy="25815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400" dirty="0" smtClean="0">
                    <a:solidFill>
                      <a:srgbClr val="003479"/>
                    </a:solidFill>
                    <a:latin typeface="+mj-lt"/>
                    <a:cs typeface="Arial" charset="0"/>
                  </a:rPr>
                  <a:t>Outcome delivery incentives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400" dirty="0">
                  <a:solidFill>
                    <a:prstClr val="black"/>
                  </a:solidFill>
                  <a:cs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400" dirty="0">
                    <a:solidFill>
                      <a:prstClr val="black"/>
                    </a:solidFill>
                    <a:cs typeface="Arial" charset="0"/>
                  </a:rPr>
                  <a:t>The rewards and penalties that encourage companies to deliver their PCs (either in-period or 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400" dirty="0">
                    <a:solidFill>
                      <a:prstClr val="black"/>
                    </a:solidFill>
                    <a:cs typeface="Arial" charset="0"/>
                  </a:rPr>
                  <a:t>end-of-period)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dirty="0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805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wat 2015">
  <a:themeElements>
    <a:clrScheme name="Ofwat 2015">
      <a:dk1>
        <a:sysClr val="windowText" lastClr="000000"/>
      </a:dk1>
      <a:lt1>
        <a:sysClr val="window" lastClr="FFFFFF"/>
      </a:lt1>
      <a:dk2>
        <a:srgbClr val="003479"/>
      </a:dk2>
      <a:lt2>
        <a:srgbClr val="FFFFFF"/>
      </a:lt2>
      <a:accent1>
        <a:srgbClr val="0078C9"/>
      </a:accent1>
      <a:accent2>
        <a:srgbClr val="857362"/>
      </a:accent2>
      <a:accent3>
        <a:srgbClr val="F4AA00"/>
      </a:accent3>
      <a:accent4>
        <a:srgbClr val="709500"/>
      </a:accent4>
      <a:accent5>
        <a:srgbClr val="CA0083"/>
      </a:accent5>
      <a:accent6>
        <a:srgbClr val="FE4819"/>
      </a:accent6>
      <a:hlink>
        <a:srgbClr val="0078C9"/>
      </a:hlink>
      <a:folHlink>
        <a:srgbClr val="CA0083"/>
      </a:folHlink>
    </a:clrScheme>
    <a:fontScheme name="Ofwat 2015">
      <a:majorFont>
        <a:latin typeface="Franklin Gothic Dem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wat 2015" id="{36769190-06E5-4B0D-BBEE-F7C9DCFB7CF9}" vid="{68BE51FB-F913-4D5C-B764-6C8B1472EBF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customXsn xmlns="http://schemas.microsoft.com/office/2006/metadata/customXsn">
  <xsnLocation/>
  <cached>True</cached>
  <openByDefault>True</openByDefault>
  <xsnScope>/Teams/CorporateComms/PublicationsAndDigitalMedia/Documents</xsnScope>
</customXsn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e4c319f-f868-4ceb-8801-8cf7367b8c3d"/>
    <Published_x0020_Date xmlns="fec5d45f-5985-4e8c-afd6-906dab182bbd">2016-01-20T00:00:00+00:00</Published_x0020_Date>
    <Summary xmlns="fec5d45f-5985-4e8c-afd6-906dab182bbd" xsi:nil="true"/>
    <TaxKeywordTaxHTField xmlns="3e4c319f-f868-4ceb-8801-8cf7367b8c3d">
      <Terms xmlns="http://schemas.microsoft.com/office/infopath/2007/PartnerControls"/>
    </TaxKeywordTaxHTField>
    <e85feb8a44ab45b589e67a77ae16b5ec xmlns="3e4c319f-f868-4ceb-8801-8cf7367b8c3d">
      <Terms xmlns="http://schemas.microsoft.com/office/infopath/2007/PartnerControls"/>
    </e85feb8a44ab45b589e67a77ae16b5ec>
    <Document_x0020_Group xmlns="fec5d45f-5985-4e8c-afd6-906dab182bbd">PowerPoint templates</Document_x0020_Group>
    <docsubcat xmlns="fec5d45f-5985-4e8c-afd6-906dab182bbd">Corporate templates</docsubcat>
    <ce9941ced6574acb8cdb7a3424c8a8b0 xmlns="3e4c319f-f868-4ceb-8801-8cf7367b8c3d">
      <Terms xmlns="http://schemas.microsoft.com/office/infopath/2007/PartnerControls"/>
    </ce9941ced6574acb8cdb7a3424c8a8b0>
    <Alternative_x0020_Search_x0020_Terms xmlns="fec5d45f-5985-4e8c-afd6-906dab182bbd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9945C0E74C934E824E9220A8D67E6C" ma:contentTypeVersion="12" ma:contentTypeDescription="Create a new document." ma:contentTypeScope="" ma:versionID="ee0a48a98ae487655a79da010864e8a4">
  <xsd:schema xmlns:xsd="http://www.w3.org/2001/XMLSchema" xmlns:xs="http://www.w3.org/2001/XMLSchema" xmlns:p="http://schemas.microsoft.com/office/2006/metadata/properties" xmlns:ns2="fec5d45f-5985-4e8c-afd6-906dab182bbd" xmlns:ns3="3e4c319f-f868-4ceb-8801-8cf7367b8c3d" targetNamespace="http://schemas.microsoft.com/office/2006/metadata/properties" ma:root="true" ma:fieldsID="6fdf86aabad2f52733ebd604e4c50a6f" ns2:_="" ns3:_="">
    <xsd:import namespace="fec5d45f-5985-4e8c-afd6-906dab182bbd"/>
    <xsd:import namespace="3e4c319f-f868-4ceb-8801-8cf7367b8c3d"/>
    <xsd:element name="properties">
      <xsd:complexType>
        <xsd:sequence>
          <xsd:element name="documentManagement">
            <xsd:complexType>
              <xsd:all>
                <xsd:element ref="ns2:Summary" minOccurs="0"/>
                <xsd:element ref="ns2:Document_x0020_Group" minOccurs="0"/>
                <xsd:element ref="ns2:docsubcat" minOccurs="0"/>
                <xsd:element ref="ns2:Published_x0020_Date" minOccurs="0"/>
                <xsd:element ref="ns2:Alternative_x0020_Search_x0020_Terms" minOccurs="0"/>
                <xsd:element ref="ns3:TaxCatchAll" minOccurs="0"/>
                <xsd:element ref="ns3:ce9941ced6574acb8cdb7a3424c8a8b0" minOccurs="0"/>
                <xsd:element ref="ns3:e85feb8a44ab45b589e67a77ae16b5ec" minOccurs="0"/>
                <xsd:element ref="ns3:TaxKeyword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c5d45f-5985-4e8c-afd6-906dab182bbd" elementFormDefault="qualified">
    <xsd:import namespace="http://schemas.microsoft.com/office/2006/documentManagement/types"/>
    <xsd:import namespace="http://schemas.microsoft.com/office/infopath/2007/PartnerControls"/>
    <xsd:element name="Summary" ma:index="2" nillable="true" ma:displayName="Summary" ma:internalName="Summary" ma:readOnly="false">
      <xsd:simpleType>
        <xsd:restriction base="dms:Note">
          <xsd:maxLength value="255"/>
        </xsd:restriction>
      </xsd:simpleType>
    </xsd:element>
    <xsd:element name="Document_x0020_Group" ma:index="3" nillable="true" ma:displayName="Ofwat Document Group" ma:format="Dropdown" ma:internalName="Document_x0020_Group">
      <xsd:simpleType>
        <xsd:restriction base="dms:Choice">
          <xsd:enumeration value="Events"/>
          <xsd:enumeration value="External Publications"/>
          <xsd:enumeration value="Forms"/>
          <xsd:enumeration value="Guidance"/>
          <xsd:enumeration value="Internal Communications"/>
          <xsd:enumeration value="Meetings"/>
          <xsd:enumeration value="Newsletter"/>
          <xsd:enumeration value="Non-Ofwat"/>
          <xsd:enumeration value="PID"/>
          <xsd:enumeration value="Policy &amp; Strategy"/>
          <xsd:enumeration value="Report"/>
          <xsd:enumeration value="Word templates"/>
          <xsd:enumeration value="Excel templates"/>
          <xsd:enumeration value="PowerPoint templates"/>
          <xsd:enumeration value="Photos and illustrations"/>
          <xsd:enumeration value="Welsh translation"/>
        </xsd:restriction>
      </xsd:simpleType>
    </xsd:element>
    <xsd:element name="docsubcat" ma:index="4" nillable="true" ma:displayName="Document SubCategory" ma:format="Dropdown" ma:internalName="docsubcat">
      <xsd:simpleType>
        <xsd:restriction base="dms:Choice">
          <xsd:enumeration value="Corporate templates"/>
          <xsd:enumeration value="Bespoke templates"/>
        </xsd:restriction>
      </xsd:simpleType>
    </xsd:element>
    <xsd:element name="Published_x0020_Date" ma:index="5" nillable="true" ma:displayName="Published Date" ma:default="[today]" ma:format="DateOnly" ma:internalName="Published_x0020_Date" ma:readOnly="false">
      <xsd:simpleType>
        <xsd:restriction base="dms:DateTime"/>
      </xsd:simpleType>
    </xsd:element>
    <xsd:element name="Alternative_x0020_Search_x0020_Terms" ma:index="6" nillable="true" ma:displayName="Alternative Search Terms" ma:internalName="Alternative_x0020_Search_x0020_Terms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4c319f-f868-4ceb-8801-8cf7367b8c3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f26b6db7-6fa3-4488-a13a-60ce1cd2c4c2}" ma:internalName="TaxCatchAll" ma:showField="CatchAllData" ma:web="3e4c319f-f868-4ceb-8801-8cf7367b8c3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ce9941ced6574acb8cdb7a3424c8a8b0" ma:index="13" nillable="true" ma:taxonomy="true" ma:internalName="ce9941ced6574acb8cdb7a3424c8a8b0" ma:taxonomyFieldName="Water_x0020_Companies" ma:displayName="Water Companies" ma:default="" ma:fieldId="{ce9941ce-d657-4acb-8cdb-7a3424c8a8b0}" ma:taxonomyMulti="true" ma:sspId="f09221e3-917d-4535-b79f-6a4376aff421" ma:termSetId="96c6dc72-a062-4381-ab31-4a38164dab75" ma:anchorId="3032d187-5b9a-434c-9e4d-b0a2d38e1eb9" ma:open="false" ma:isKeyword="false">
      <xsd:complexType>
        <xsd:sequence>
          <xsd:element ref="pc:Terms" minOccurs="0" maxOccurs="1"/>
        </xsd:sequence>
      </xsd:complexType>
    </xsd:element>
    <xsd:element name="e85feb8a44ab45b589e67a77ae16b5ec" ma:index="15" nillable="true" ma:taxonomy="true" ma:internalName="e85feb8a44ab45b589e67a77ae16b5ec" ma:taxonomyFieldName="Document_x0020_Type" ma:displayName="Document Type" ma:default="" ma:fieldId="{e85feb8a-44ab-45b5-89e6-7a77ae16b5ec}" ma:taxonomyMulti="true" ma:sspId="f09221e3-917d-4535-b79f-6a4376aff421" ma:termSetId="1109ed9e-75be-499d-a077-5f4c9d11849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17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1395ED-F38B-46FC-B1CA-FFFA321F6B8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99AAF76-D090-460C-9F4C-7AB1BCF16F53}">
  <ds:schemaRefs>
    <ds:schemaRef ds:uri="http://schemas.microsoft.com/office/2006/metadata/customXsn"/>
  </ds:schemaRefs>
</ds:datastoreItem>
</file>

<file path=customXml/itemProps3.xml><?xml version="1.0" encoding="utf-8"?>
<ds:datastoreItem xmlns:ds="http://schemas.openxmlformats.org/officeDocument/2006/customXml" ds:itemID="{B28323E7-6391-485A-9DBE-E0E634442A1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3e4c319f-f868-4ceb-8801-8cf7367b8c3d"/>
    <ds:schemaRef ds:uri="fec5d45f-5985-4e8c-afd6-906dab182bbd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EF3F6285-013E-4B52-9666-5E3CB3D417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ec5d45f-5985-4e8c-afd6-906dab182bbd"/>
    <ds:schemaRef ds:uri="3e4c319f-f868-4ceb-8801-8cf7367b8c3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Ofwat 2015</Template>
  <TotalTime>3297</TotalTime>
  <Words>1052</Words>
  <Application>Microsoft Office PowerPoint</Application>
  <PresentationFormat>Widescreen</PresentationFormat>
  <Paragraphs>168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Franklin Gothic Demi</vt:lpstr>
      <vt:lpstr>Times New Roman</vt:lpstr>
      <vt:lpstr>Ofwat 2015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Water Services Regulation Authority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template, best practice and guidance widescreen</dc:title>
  <dc:creator>Karen du Plessis</dc:creator>
  <cp:keywords/>
  <cp:lastModifiedBy>Spyglass_2 Toyota</cp:lastModifiedBy>
  <cp:revision>266</cp:revision>
  <dcterms:created xsi:type="dcterms:W3CDTF">2015-04-27T09:53:10Z</dcterms:created>
  <dcterms:modified xsi:type="dcterms:W3CDTF">2017-10-25T20:04:30Z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0x010100629945C0E74C934E824E9220A8D67E6C</vt:lpwstr>
  </property>
  <property fmtid="{D5CDD505-2E9C-101B-9397-08002B2CF9AE}" pid="3" name="TaxKeyword">
    <vt:lpwstr/>
  </property>
  <property fmtid="{D5CDD505-2E9C-101B-9397-08002B2CF9AE}" pid="4" name="Water Companies">
    <vt:lpwstr/>
  </property>
  <property fmtid="{D5CDD505-2E9C-101B-9397-08002B2CF9AE}" pid="5" name="Document Type">
    <vt:lpwstr/>
  </property>
</Properties>
</file>