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2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3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4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5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1" r:id="rId2"/>
    <p:sldMasterId id="2147483674" r:id="rId3"/>
    <p:sldMasterId id="2147483687" r:id="rId4"/>
    <p:sldMasterId id="2147483701" r:id="rId5"/>
    <p:sldMasterId id="2147483714" r:id="rId6"/>
    <p:sldMasterId id="2147483741" r:id="rId7"/>
    <p:sldMasterId id="2147483767" r:id="rId8"/>
    <p:sldMasterId id="2147483780" r:id="rId9"/>
    <p:sldMasterId id="2147483793" r:id="rId10"/>
    <p:sldMasterId id="2147483805" r:id="rId11"/>
    <p:sldMasterId id="2147483819" r:id="rId12"/>
    <p:sldMasterId id="2147483837" r:id="rId13"/>
    <p:sldMasterId id="2147483851" r:id="rId14"/>
    <p:sldMasterId id="2147483864" r:id="rId15"/>
    <p:sldMasterId id="2147483878" r:id="rId16"/>
  </p:sldMasterIdLst>
  <p:notesMasterIdLst>
    <p:notesMasterId r:id="rId50"/>
  </p:notesMasterIdLst>
  <p:sldIdLst>
    <p:sldId id="261" r:id="rId17"/>
    <p:sldId id="262" r:id="rId18"/>
    <p:sldId id="264" r:id="rId19"/>
    <p:sldId id="265" r:id="rId20"/>
    <p:sldId id="330" r:id="rId21"/>
    <p:sldId id="329" r:id="rId22"/>
    <p:sldId id="341" r:id="rId23"/>
    <p:sldId id="317" r:id="rId24"/>
    <p:sldId id="268" r:id="rId25"/>
    <p:sldId id="318" r:id="rId26"/>
    <p:sldId id="340" r:id="rId27"/>
    <p:sldId id="270" r:id="rId28"/>
    <p:sldId id="271" r:id="rId29"/>
    <p:sldId id="272" r:id="rId30"/>
    <p:sldId id="273" r:id="rId31"/>
    <p:sldId id="344" r:id="rId32"/>
    <p:sldId id="337" r:id="rId33"/>
    <p:sldId id="274" r:id="rId34"/>
    <p:sldId id="275" r:id="rId35"/>
    <p:sldId id="333" r:id="rId36"/>
    <p:sldId id="342" r:id="rId37"/>
    <p:sldId id="322" r:id="rId38"/>
    <p:sldId id="324" r:id="rId39"/>
    <p:sldId id="325" r:id="rId40"/>
    <p:sldId id="332" r:id="rId41"/>
    <p:sldId id="334" r:id="rId42"/>
    <p:sldId id="335" r:id="rId43"/>
    <p:sldId id="331" r:id="rId44"/>
    <p:sldId id="327" r:id="rId45"/>
    <p:sldId id="343" r:id="rId46"/>
    <p:sldId id="312" r:id="rId47"/>
    <p:sldId id="339" r:id="rId48"/>
    <p:sldId id="316" r:id="rId49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B7E6"/>
    <a:srgbClr val="1266AE"/>
    <a:srgbClr val="CDCDEF"/>
    <a:srgbClr val="C3C3EB"/>
    <a:srgbClr val="6F5298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216"/>
    <p:restoredTop sz="94674"/>
  </p:normalViewPr>
  <p:slideViewPr>
    <p:cSldViewPr showGuides="1">
      <p:cViewPr varScale="1">
        <p:scale>
          <a:sx n="112" d="100"/>
          <a:sy n="112" d="100"/>
        </p:scale>
        <p:origin x="288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4128"/>
    </p:cViewPr>
  </p:sorterViewPr>
  <p:notesViewPr>
    <p:cSldViewPr showGuides="1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7E93F90F-0DC9-EB4D-80BE-FE7F2CA2A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01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Geneva" charset="0"/>
        <a:cs typeface="Geneva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Geneva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Geneva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Geneva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Geneva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9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  <p:sp>
        <p:nvSpPr>
          <p:cNvPr id="34820" name="Slide Number Placeholder 1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034" eaLnBrk="0" hangingPunct="0">
              <a:defRPr sz="2400">
                <a:solidFill>
                  <a:schemeClr val="tx1"/>
                </a:solidFill>
                <a:latin typeface="Corbel" pitchFamily="34" charset="0"/>
              </a:defRPr>
            </a:lvl1pPr>
            <a:lvl2pPr marL="732549" indent="-281750" defTabSz="900034" eaLnBrk="0" hangingPunct="0">
              <a:defRPr sz="2400">
                <a:solidFill>
                  <a:schemeClr val="tx1"/>
                </a:solidFill>
                <a:latin typeface="Corbel" pitchFamily="34" charset="0"/>
              </a:defRPr>
            </a:lvl2pPr>
            <a:lvl3pPr marL="1126998" indent="-225400" defTabSz="900034" eaLnBrk="0" hangingPunct="0"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577797" indent="-225400" defTabSz="900034" eaLnBrk="0" hangingPunct="0">
              <a:defRPr sz="2400">
                <a:solidFill>
                  <a:schemeClr val="tx1"/>
                </a:solidFill>
                <a:latin typeface="Corbel" pitchFamily="34" charset="0"/>
              </a:defRPr>
            </a:lvl4pPr>
            <a:lvl5pPr marL="2028596" indent="-225400" defTabSz="900034" eaLnBrk="0" hangingPunct="0">
              <a:defRPr sz="2400">
                <a:solidFill>
                  <a:schemeClr val="tx1"/>
                </a:solidFill>
                <a:latin typeface="Corbel" pitchFamily="34" charset="0"/>
              </a:defRPr>
            </a:lvl5pPr>
            <a:lvl6pPr marL="2479396" indent="-225400" defTabSz="90003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itchFamily="34" charset="0"/>
              </a:defRPr>
            </a:lvl6pPr>
            <a:lvl7pPr marL="2930195" indent="-225400" defTabSz="90003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itchFamily="34" charset="0"/>
              </a:defRPr>
            </a:lvl7pPr>
            <a:lvl8pPr marL="3380994" indent="-225400" defTabSz="90003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itchFamily="34" charset="0"/>
              </a:defRPr>
            </a:lvl8pPr>
            <a:lvl9pPr marL="3831793" indent="-225400" defTabSz="90003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defRPr/>
            </a:pPr>
            <a:fld id="{0CC60340-505B-42E9-B2EC-6D20599FA3E9}" type="slidenum">
              <a:rPr lang="en-GB" sz="1200">
                <a:solidFill>
                  <a:prstClr val="black"/>
                </a:solidFill>
                <a:latin typeface="Arial" pitchFamily="34" charset="0"/>
              </a:rPr>
              <a:pPr eaLnBrk="1" hangingPunct="1">
                <a:defRPr/>
              </a:pPr>
              <a:t>10</a:t>
            </a:fld>
            <a:endParaRPr lang="en-GB" sz="12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103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7388"/>
            <a:ext cx="6092825" cy="3427412"/>
          </a:xfrm>
          <a:ln/>
        </p:spPr>
      </p:sp>
      <p:sp>
        <p:nvSpPr>
          <p:cNvPr id="287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DD1D9A7-C63C-4BA0-8D26-B9F02F913548}" type="slidenum">
              <a:rPr lang="en-GB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11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287748" name="Notes Placeholder 1"/>
          <p:cNvSpPr>
            <a:spLocks noGrp="1"/>
          </p:cNvSpPr>
          <p:nvPr/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GB" altLang="en-US" smtClean="0">
              <a:solidFill>
                <a:prstClr val="black"/>
              </a:solidFill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7824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06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56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008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440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22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latin typeface="Time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66FB9F-75D1-454B-B11F-84EACF590D51}" type="slidenum">
              <a:rPr lang="en-GB" altLang="en-US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9205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24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42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271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7588" cy="3429000"/>
          </a:xfrm>
          <a:ln/>
        </p:spPr>
      </p:sp>
      <p:sp>
        <p:nvSpPr>
          <p:cNvPr id="321539" name="Notes Placeholder 2"/>
          <p:cNvSpPr>
            <a:spLocks noGrp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n-US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21540" name="Slide Number Placeholder 3"/>
          <p:cNvSpPr txBox="1">
            <a:spLocks noChangeArrowheads="1"/>
          </p:cNvSpPr>
          <p:nvPr/>
        </p:nvSpPr>
        <p:spPr bwMode="auto">
          <a:xfrm>
            <a:off x="3885453" y="8684899"/>
            <a:ext cx="2970946" cy="457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1" tIns="46075" rIns="92151" bIns="46075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3C6BA01-9466-4FFF-9713-1E7139454115}" type="slidenum">
              <a:rPr lang="en-GB" altLang="en-US" sz="1800" smtClean="0">
                <a:solidFill>
                  <a:srgbClr val="000000"/>
                </a:solidFill>
                <a:latin typeface="Arial" pitchFamily="34" charset="0"/>
                <a:ea typeface="Geneva" pitchFamily="125" charset="-128"/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GB" altLang="en-US" sz="1800" smtClean="0">
              <a:solidFill>
                <a:srgbClr val="000000"/>
              </a:solidFill>
              <a:latin typeface="Arial" pitchFamily="34" charset="0"/>
              <a:ea typeface="Geneva" pitchFamily="125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773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5134ED-4D66-4D1F-9B8E-083587B5391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6482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889D1D-BF9E-43C4-81EC-77CF4CD70AA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129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26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4319A1-9809-4702-97D2-7662A6C3042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1373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46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01CE357-F843-4167-BFD8-06DF992DAB06}" type="slidenum">
              <a:rPr lang="en-GB" altLang="en-US">
                <a:solidFill>
                  <a:srgbClr val="000000"/>
                </a:solidFill>
              </a:rPr>
              <a:pPr/>
              <a:t>25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324612" name="Notes Placeholder 1"/>
          <p:cNvSpPr>
            <a:spLocks noGrp="1"/>
          </p:cNvSpPr>
          <p:nvPr/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GB" altLang="en-US" smtClean="0">
              <a:solidFill>
                <a:prstClr val="black"/>
              </a:solidFill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2426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Slide Number Placeholder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28663" indent="-279400" defTabSz="8953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20775" indent="-223838" defTabSz="8953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70038" indent="-223838" defTabSz="8953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19300" indent="-223838" defTabSz="8953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76500" indent="-223838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33700" indent="-223838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90900" indent="-223838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48100" indent="-223838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B8003C3-2C94-4376-A812-C6A72626750A}" type="slidenum">
              <a:rPr lang="en-GB" altLang="en-US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23587" name="Rectangle 7"/>
          <p:cNvSpPr txBox="1">
            <a:spLocks noGrp="1" noChangeArrowheads="1"/>
          </p:cNvSpPr>
          <p:nvPr/>
        </p:nvSpPr>
        <p:spPr bwMode="auto">
          <a:xfrm>
            <a:off x="3885453" y="8686362"/>
            <a:ext cx="2972547" cy="4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48" tIns="44874" rIns="89748" bIns="44874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</a:pPr>
            <a:fld id="{6507506D-E7DF-40EA-8E12-442AFC86BD8E}" type="slidenum">
              <a:rPr lang="en-GB" altLang="en-US" smtClean="0">
                <a:solidFill>
                  <a:srgbClr val="000000"/>
                </a:solidFill>
                <a:latin typeface="Times" pitchFamily="125" charset="0"/>
                <a:ea typeface="Geneva" pitchFamily="125" charset="-128"/>
                <a:cs typeface="Arial" pitchFamily="34" charset="0"/>
              </a:rPr>
              <a:pPr algn="r">
                <a:spcBef>
                  <a:spcPct val="0"/>
                </a:spcBef>
              </a:pPr>
              <a:t>26</a:t>
            </a:fld>
            <a:endParaRPr lang="en-GB" altLang="en-US" smtClean="0">
              <a:solidFill>
                <a:srgbClr val="000000"/>
              </a:solidFill>
              <a:latin typeface="Times" pitchFamily="125" charset="0"/>
              <a:ea typeface="Geneva" pitchFamily="125" charset="-128"/>
              <a:cs typeface="Arial" pitchFamily="34" charset="0"/>
            </a:endParaRPr>
          </a:p>
        </p:txBody>
      </p:sp>
      <p:sp>
        <p:nvSpPr>
          <p:cNvPr id="323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7350" y="687388"/>
            <a:ext cx="6096000" cy="3429000"/>
          </a:xfrm>
          <a:ln/>
        </p:spPr>
      </p:sp>
      <p:sp>
        <p:nvSpPr>
          <p:cNvPr id="3235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6109" y="4343913"/>
            <a:ext cx="5025783" cy="41128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20" tIns="44860" rIns="89720" bIns="44860"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136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570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7388"/>
            <a:ext cx="6092825" cy="3427412"/>
          </a:xfrm>
          <a:ln/>
        </p:spPr>
      </p:sp>
      <p:sp>
        <p:nvSpPr>
          <p:cNvPr id="2969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5078752-BE5B-42AA-B03F-AD788EF50710}" type="slidenum">
              <a:rPr lang="en-GB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28</a:t>
            </a:fld>
            <a:endParaRPr lang="en-GB" altLang="en-US">
              <a:solidFill>
                <a:srgbClr val="000000"/>
              </a:solidFill>
            </a:endParaRPr>
          </a:p>
        </p:txBody>
      </p:sp>
      <p:sp>
        <p:nvSpPr>
          <p:cNvPr id="296964" name="Notes Placeholder 1"/>
          <p:cNvSpPr>
            <a:spLocks noGrp="1"/>
          </p:cNvSpPr>
          <p:nvPr/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GB" altLang="en-US" smtClean="0">
              <a:solidFill>
                <a:prstClr val="black"/>
              </a:solidFill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63654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BFEA56-BD47-4AA6-99DA-C9AB0AD04A10}" type="slidenum">
              <a:rPr lang="en-US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31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9085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383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2106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8658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301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12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7330AF-1503-44EE-AB28-DE00C04648E6}" type="slidenum">
              <a:rPr lang="en-GB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68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80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458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4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93F90F-0DC9-EB4D-80BE-FE7F2CA2A8D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97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3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AD20-D8BC-9B41-BC5B-FAC1E3299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853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59C9-AB66-D44E-B417-9499D0EE9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852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5AE2B-A126-4BFB-B583-9EF70C58D5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0887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80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02974-C729-4D6C-A1CE-2DCD21291A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51361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309F5-1BD2-47D8-BE36-7AC58162DE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0724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95129-9301-432F-8529-D74212C0A7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1786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FA6488-4321-4D77-A045-FC70AB5092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297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A07A22-827B-4216-A5D2-91FC5ECDF97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56996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B5D67-A096-4292-940F-57868B175B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897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786AB-FB00-470E-84D7-750EEF4BB4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813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48AC6-250E-4623-865A-48EE5736AEA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88829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53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53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D2A2EB-E146-4144-B4B3-4AD851A2AAC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7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4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4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277F-E84C-6C4F-8F06-7B0C5325CC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236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8FA38-103F-4F30-99BD-EE8A4796B9C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1392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93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68DD6190-315F-4ABF-9FC8-5AC737CC12B0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4A545D4A-DDDB-4F80-89A9-C98E12C5A2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07962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1EBD4DE7-FCC7-4C47-B2AA-FB47BCB089D4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0AE73E31-A3DB-441F-A0C1-DF41357D32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4829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4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3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2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1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18D7CDAE-8CD3-433B-A1F1-D47F0C64278F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35EC65C8-ABEB-4DAE-A373-CF81971A461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54221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8E8A318D-8686-41AF-A390-DD0D3D472CFC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D3E08EBD-9474-4BAF-AE1B-98CC594CC7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0186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C209DDAE-FDD0-4F32-BD55-ABCA16AA0BDE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4801F775-0BA3-4B0D-A127-62484DEFC7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71674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855D3118-2163-495F-BB08-F308854F49DB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037EFABE-6FE9-4D0C-82CE-25594BDD6C4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60213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43266A5F-073F-4B7F-A6FE-F2D1240365BE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EEC8D724-23A3-47E0-A963-6397030B2A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2799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90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5D13E360-EEBF-40F8-A29B-CB71862A0620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30027D27-19AD-4C6A-8734-15A87EB7228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7198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88" indent="0">
              <a:buNone/>
              <a:defRPr sz="2800"/>
            </a:lvl2pPr>
            <a:lvl3pPr marL="913776" indent="0">
              <a:buNone/>
              <a:defRPr sz="2400"/>
            </a:lvl3pPr>
            <a:lvl4pPr marL="1370664" indent="0">
              <a:buNone/>
              <a:defRPr sz="2000"/>
            </a:lvl4pPr>
            <a:lvl5pPr marL="1827552" indent="0">
              <a:buNone/>
              <a:defRPr sz="2000"/>
            </a:lvl5pPr>
            <a:lvl6pPr marL="2284441" indent="0">
              <a:buNone/>
              <a:defRPr sz="2000"/>
            </a:lvl6pPr>
            <a:lvl7pPr marL="2741328" indent="0">
              <a:buNone/>
              <a:defRPr sz="2000"/>
            </a:lvl7pPr>
            <a:lvl8pPr marL="3198216" indent="0">
              <a:buNone/>
              <a:defRPr sz="2000"/>
            </a:lvl8pPr>
            <a:lvl9pPr marL="3655105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62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754CFD08-4F2D-4A52-92DC-0842D97357B7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A5D74C38-4E71-45E1-B2C7-E1685D2B52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405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402B2-BE75-9641-AB44-DA431131B5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08248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1DBCB44D-47E3-4950-80B1-1265202DEFDC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0800D8BA-8F3B-4B8D-BD35-C3B72D343D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91001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A947C9D8-CA50-44A8-A2EF-95DFDD2C2FA0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" pitchFamily="18" charset="0"/>
                <a:ea typeface="Geneva"/>
                <a:cs typeface="Geneva"/>
              </a:defRPr>
            </a:lvl1pPr>
          </a:lstStyle>
          <a:p>
            <a:pPr>
              <a:defRPr/>
            </a:pPr>
            <a:fld id="{98682A13-C9C6-473B-837C-7435A3B63D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868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C5B52E9-56D7-4DAF-B980-555EB921A5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5666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36CC640-53EC-4E6C-8DCC-0F11D024B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805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662F2772-B564-4F6F-A145-27F2430DD0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4242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8B56809-3618-412A-9A49-07C180043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9727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01A8B43-74F6-4BDE-9D57-E43CD527C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640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2085D08-0D83-4B14-BEE7-7FC10ACBA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290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9FDBBFF-B241-4ACB-8668-4A6D60E1A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4790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71F09091-4AFC-418D-B0A8-11DBC0A33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53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4EFB1-DF9E-4209-81DE-769973FC658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9939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2AF3A5F-685B-4A48-80C8-270213F9B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994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1CFA8298-CBC1-46E9-BC64-870BE9ABE9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70631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53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53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B876030-CCD1-498A-BFBB-0F8CEE407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4716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9FD456A-3F0C-4D9C-8328-5D1D068BD6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3411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539353"/>
            <a:ext cx="7924800" cy="41659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91744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39477"/>
            <a:ext cx="7924800" cy="88939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GB" altLang="en-US" noProof="0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619250"/>
            <a:ext cx="7924800" cy="238125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GB" alt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992012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16535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88" indent="0">
              <a:buNone/>
              <a:defRPr sz="1800"/>
            </a:lvl2pPr>
            <a:lvl3pPr marL="913776" indent="0">
              <a:buNone/>
              <a:defRPr sz="1600"/>
            </a:lvl3pPr>
            <a:lvl4pPr marL="1370664" indent="0">
              <a:buNone/>
              <a:defRPr sz="1400"/>
            </a:lvl4pPr>
            <a:lvl5pPr marL="1827552" indent="0">
              <a:buNone/>
              <a:defRPr sz="1400"/>
            </a:lvl5pPr>
            <a:lvl6pPr marL="2284441" indent="0">
              <a:buNone/>
              <a:defRPr sz="1400"/>
            </a:lvl6pPr>
            <a:lvl7pPr marL="2741328" indent="0">
              <a:buNone/>
              <a:defRPr sz="1400"/>
            </a:lvl7pPr>
            <a:lvl8pPr marL="3198216" indent="0">
              <a:buNone/>
              <a:defRPr sz="1400"/>
            </a:lvl8pPr>
            <a:lvl9pPr marL="3655105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407736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57300"/>
            <a:ext cx="3886200" cy="3448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3886200" cy="3448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74700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195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5AE2B-A126-4BFB-B583-9EF70C58D5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0872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11568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307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91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81210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88" indent="0">
              <a:buNone/>
              <a:defRPr sz="2800"/>
            </a:lvl2pPr>
            <a:lvl3pPr marL="913776" indent="0">
              <a:buNone/>
              <a:defRPr sz="2400"/>
            </a:lvl3pPr>
            <a:lvl4pPr marL="1370664" indent="0">
              <a:buNone/>
              <a:defRPr sz="2000"/>
            </a:lvl4pPr>
            <a:lvl5pPr marL="1827552" indent="0">
              <a:buNone/>
              <a:defRPr sz="2000"/>
            </a:lvl5pPr>
            <a:lvl6pPr marL="2284441" indent="0">
              <a:buNone/>
              <a:defRPr sz="2000"/>
            </a:lvl6pPr>
            <a:lvl7pPr marL="2741328" indent="0">
              <a:buNone/>
              <a:defRPr sz="2000"/>
            </a:lvl7pPr>
            <a:lvl8pPr marL="3198216" indent="0">
              <a:buNone/>
              <a:defRPr sz="2000"/>
            </a:lvl8pPr>
            <a:lvl9pPr marL="3655105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62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525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2441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539400"/>
            <a:ext cx="19812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39400"/>
            <a:ext cx="57912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2810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9477"/>
            <a:ext cx="7924800" cy="6607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257300"/>
            <a:ext cx="3886200" cy="3448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3886200" cy="3448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02437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9477"/>
            <a:ext cx="7924800" cy="6607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57300"/>
            <a:ext cx="3886200" cy="3448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57302"/>
            <a:ext cx="3886200" cy="1666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038477"/>
            <a:ext cx="3886200" cy="1666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33846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4800600"/>
            <a:ext cx="9144000" cy="341313"/>
          </a:xfrm>
          <a:prstGeom prst="rect">
            <a:avLst/>
          </a:prstGeom>
          <a:solidFill>
            <a:srgbClr val="C1DB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 anchor="ctr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mtClean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9477"/>
            <a:ext cx="7924800" cy="6607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57300"/>
            <a:ext cx="7924800" cy="3448050"/>
          </a:xfrm>
        </p:spPr>
        <p:txBody>
          <a:bodyPr/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8773476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95293" y="844170"/>
            <a:ext cx="8280400" cy="372546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635375" y="4678363"/>
            <a:ext cx="2895600" cy="357187"/>
          </a:xfrm>
          <a:prstGeom prst="rect">
            <a:avLst/>
          </a:prstGeom>
        </p:spPr>
        <p:txBody>
          <a:bodyPr lIns="91347" tIns="45675" rIns="91347" bIns="45675"/>
          <a:lstStyle>
            <a:lvl1pPr eaLnBrk="1" hangingPunct="1">
              <a:defRPr sz="1800">
                <a:solidFill>
                  <a:srgbClr val="000000"/>
                </a:solidFill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804025" y="4678363"/>
            <a:ext cx="2133600" cy="357187"/>
          </a:xfrm>
          <a:prstGeom prst="rect">
            <a:avLst/>
          </a:prstGeom>
        </p:spPr>
        <p:txBody>
          <a:bodyPr lIns="91347" tIns="45675" rIns="91347" bIns="45675"/>
          <a:lstStyle>
            <a:lvl1pPr eaLnBrk="1" hangingPunct="1">
              <a:defRPr sz="1800">
                <a:solidFill>
                  <a:srgbClr val="000000"/>
                </a:solidFill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fld id="{07369C0F-E8E9-4CD2-8E63-8F0FAD005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67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02974-C729-4D6C-A1CE-2DCD21291A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6299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4786313"/>
            <a:ext cx="9144000" cy="3571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Geneva"/>
                <a:cs typeface="Geneva"/>
              </a:defRPr>
            </a:lvl9pPr>
          </a:lstStyle>
          <a:p>
            <a:pPr>
              <a:defRPr/>
            </a:pPr>
            <a:endParaRPr lang="en-US" altLang="en-US" sz="180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3" y="1200152"/>
            <a:ext cx="4044462" cy="16394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2338" y="1200152"/>
            <a:ext cx="4044462" cy="16394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3" y="2954069"/>
            <a:ext cx="4044462" cy="1640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338" y="2954069"/>
            <a:ext cx="4044462" cy="1640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Date Placeholder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 lIns="91378" tIns="45686" rIns="91378" bIns="45686"/>
          <a:lstStyle>
            <a:lvl1pPr eaLnBrk="1" hangingPunct="1">
              <a:defRPr sz="18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C199D6CA-318B-40E3-B37E-BE58C8D29917}" type="datetime4">
              <a:rPr lang="en-GB" altLang="en-US"/>
              <a:pPr>
                <a:defRPr/>
              </a:pPr>
              <a:t>25 October 2017</a:t>
            </a:fld>
            <a:endParaRPr lang="en-GB" altLang="en-US"/>
          </a:p>
        </p:txBody>
      </p:sp>
      <p:sp>
        <p:nvSpPr>
          <p:cNvPr id="9" name="Footer Placeholder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 lIns="91378" tIns="45686" rIns="91378" bIns="45686"/>
          <a:lstStyle>
            <a:lvl1pPr eaLnBrk="1" hangingPunct="1">
              <a:defRPr sz="18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" name="Slide Number Placeholder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lIns="91378" tIns="45686" rIns="91378" bIns="45686"/>
          <a:lstStyle>
            <a:lvl1pPr eaLnBrk="1" hangingPunct="1">
              <a:defRPr sz="18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2EE29EF0-5694-419F-A3F1-8AE4B35B1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850089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9477"/>
            <a:ext cx="7924800" cy="6607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257300"/>
            <a:ext cx="3886200" cy="3448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57302"/>
            <a:ext cx="3886200" cy="1666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038477"/>
            <a:ext cx="3886200" cy="1666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49809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951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6888" indent="0" algn="ctr">
              <a:buNone/>
              <a:defRPr/>
            </a:lvl2pPr>
            <a:lvl3pPr marL="913776" indent="0" algn="ctr">
              <a:buNone/>
              <a:defRPr/>
            </a:lvl3pPr>
            <a:lvl4pPr marL="1370664" indent="0" algn="ctr">
              <a:buNone/>
              <a:defRPr/>
            </a:lvl4pPr>
            <a:lvl5pPr marL="1827552" indent="0" algn="ctr">
              <a:buNone/>
              <a:defRPr/>
            </a:lvl5pPr>
            <a:lvl6pPr marL="2284441" indent="0" algn="ctr">
              <a:buNone/>
              <a:defRPr/>
            </a:lvl6pPr>
            <a:lvl7pPr marL="2741328" indent="0" algn="ctr">
              <a:buNone/>
              <a:defRPr/>
            </a:lvl7pPr>
            <a:lvl8pPr marL="3198216" indent="0" algn="ctr">
              <a:buNone/>
              <a:defRPr/>
            </a:lvl8pPr>
            <a:lvl9pPr marL="3655105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9F73DD4-9197-4BE9-AB4F-48AF3FD6E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5465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3F3B0C0-C43D-4E67-A040-2FD8CD6B1C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485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88" indent="0">
              <a:buNone/>
              <a:defRPr sz="1800"/>
            </a:lvl2pPr>
            <a:lvl3pPr marL="913776" indent="0">
              <a:buNone/>
              <a:defRPr sz="1600"/>
            </a:lvl3pPr>
            <a:lvl4pPr marL="1370664" indent="0">
              <a:buNone/>
              <a:defRPr sz="1400"/>
            </a:lvl4pPr>
            <a:lvl5pPr marL="1827552" indent="0">
              <a:buNone/>
              <a:defRPr sz="1400"/>
            </a:lvl5pPr>
            <a:lvl6pPr marL="2284441" indent="0">
              <a:buNone/>
              <a:defRPr sz="1400"/>
            </a:lvl6pPr>
            <a:lvl7pPr marL="2741328" indent="0">
              <a:buNone/>
              <a:defRPr sz="1400"/>
            </a:lvl7pPr>
            <a:lvl8pPr marL="3198216" indent="0">
              <a:buNone/>
              <a:defRPr sz="1400"/>
            </a:lvl8pPr>
            <a:lvl9pPr marL="3655105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9D74C45-9941-454C-8D84-E188A2EDA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66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8BA9FA0F-193D-4219-A0ED-2597011BB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1000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EA2F7B17-4D56-453F-90C5-A49768473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76421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5353F36-76B1-4749-B003-A80EF9C4C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78758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7518385-1C6D-4EAA-BAB1-2D7841BFE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0624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91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6D35B219-4BE5-438E-A213-695ABF69C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36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309F5-1BD2-47D8-BE36-7AC58162DE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2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88" indent="0">
              <a:buNone/>
              <a:defRPr sz="2800"/>
            </a:lvl2pPr>
            <a:lvl3pPr marL="913776" indent="0">
              <a:buNone/>
              <a:defRPr sz="2400"/>
            </a:lvl3pPr>
            <a:lvl4pPr marL="1370664" indent="0">
              <a:buNone/>
              <a:defRPr sz="2000"/>
            </a:lvl4pPr>
            <a:lvl5pPr marL="1827552" indent="0">
              <a:buNone/>
              <a:defRPr sz="2000"/>
            </a:lvl5pPr>
            <a:lvl6pPr marL="2284441" indent="0">
              <a:buNone/>
              <a:defRPr sz="2000"/>
            </a:lvl6pPr>
            <a:lvl7pPr marL="2741328" indent="0">
              <a:buNone/>
              <a:defRPr sz="2000"/>
            </a:lvl7pPr>
            <a:lvl8pPr marL="3198216" indent="0">
              <a:buNone/>
              <a:defRPr sz="2000"/>
            </a:lvl8pPr>
            <a:lvl9pPr marL="3655105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63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F14DDDD-6A8F-43F9-A6D8-078C30DC09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2249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52852DFF-82EB-4E58-AEDE-B0F374F84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6266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400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400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8E71B58-BD22-4616-AE0D-CB0131DE4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9132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DC165C7C-AEF9-491E-A465-8C1C92D76C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9378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539400"/>
            <a:ext cx="7924800" cy="41659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70608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3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AD20-D8BC-9B41-BC5B-FAC1E3299E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040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5171D-DFD2-324A-9762-B6E283FB21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4052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7B85-E7D4-A040-8703-EF17FF8060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7902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FAACC-A101-F94F-A216-072FAFD8C3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5504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251D-7CCF-B14D-ABBB-1D00DDC5C2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377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95129-9301-432F-8529-D74212C0A7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37864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20ACD-F516-454D-9AC5-44D0FE0512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18976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66340-34B9-9C44-AABC-1A2F83DCF2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93198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DE7AB-E9BC-5647-AC0A-A622A344A8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4073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AAA9D-4A5D-5841-8FF8-738C288C79F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4483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59C9-AB66-D44E-B417-9499D0EE90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3170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4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4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277F-E84C-6C4F-8F06-7B0C5325CC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07954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402B2-BE75-9641-AB44-DA431131B50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20201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948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6888" indent="0" algn="ctr">
              <a:buNone/>
              <a:defRPr/>
            </a:lvl2pPr>
            <a:lvl3pPr marL="913776" indent="0" algn="ctr">
              <a:buNone/>
              <a:defRPr/>
            </a:lvl3pPr>
            <a:lvl4pPr marL="1370664" indent="0" algn="ctr">
              <a:buNone/>
              <a:defRPr/>
            </a:lvl4pPr>
            <a:lvl5pPr marL="1827552" indent="0" algn="ctr">
              <a:buNone/>
              <a:defRPr/>
            </a:lvl5pPr>
            <a:lvl6pPr marL="2284441" indent="0" algn="ctr">
              <a:buNone/>
              <a:defRPr/>
            </a:lvl6pPr>
            <a:lvl7pPr marL="2741328" indent="0" algn="ctr">
              <a:buNone/>
              <a:defRPr/>
            </a:lvl7pPr>
            <a:lvl8pPr marL="3198216" indent="0" algn="ctr">
              <a:buNone/>
              <a:defRPr/>
            </a:lvl8pPr>
            <a:lvl9pPr marL="3655105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42970B6-2903-4688-9972-2B831CCCB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1800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 userDrawn="1"/>
        </p:nvSpPr>
        <p:spPr bwMode="auto">
          <a:xfrm>
            <a:off x="107950" y="4829175"/>
            <a:ext cx="3006725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1378" tIns="45686" rIns="91378" bIns="45686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84B7E6"/>
                </a:solidFill>
                <a:latin typeface="Arial MT Md" charset="0"/>
                <a:ea typeface="Geneva" charset="0"/>
              </a:defRPr>
            </a:lvl9pPr>
          </a:lstStyle>
          <a:p>
            <a:pPr eaLnBrk="1" hangingPunct="1">
              <a:defRPr/>
            </a:pPr>
            <a:r>
              <a:rPr lang="en-GB" sz="1200" b="1" dirty="0" smtClean="0">
                <a:solidFill>
                  <a:srgbClr val="1266AE"/>
                </a:solidFill>
              </a:rPr>
              <a:t>One Plan for Change Programme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idx="4294967295"/>
          </p:nvPr>
        </p:nvSpPr>
        <p:spPr>
          <a:xfrm>
            <a:off x="179389" y="141794"/>
            <a:ext cx="4032250" cy="323831"/>
          </a:xfrm>
        </p:spPr>
        <p:txBody>
          <a:bodyPr/>
          <a:lstStyle/>
          <a:p>
            <a:r>
              <a:rPr lang="en-GB" dirty="0" smtClean="0"/>
              <a:t>&lt;&lt;Title&gt;&gt;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B89B2FB-9247-4BA9-BEBB-6FE5DA2D9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6460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20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88" indent="0">
              <a:buNone/>
              <a:defRPr sz="1800"/>
            </a:lvl2pPr>
            <a:lvl3pPr marL="913776" indent="0">
              <a:buNone/>
              <a:defRPr sz="1600"/>
            </a:lvl3pPr>
            <a:lvl4pPr marL="1370664" indent="0">
              <a:buNone/>
              <a:defRPr sz="1400"/>
            </a:lvl4pPr>
            <a:lvl5pPr marL="1827552" indent="0">
              <a:buNone/>
              <a:defRPr sz="1400"/>
            </a:lvl5pPr>
            <a:lvl6pPr marL="2284441" indent="0">
              <a:buNone/>
              <a:defRPr sz="1400"/>
            </a:lvl6pPr>
            <a:lvl7pPr marL="2741328" indent="0">
              <a:buNone/>
              <a:defRPr sz="1400"/>
            </a:lvl7pPr>
            <a:lvl8pPr marL="3198216" indent="0">
              <a:buNone/>
              <a:defRPr sz="1400"/>
            </a:lvl8pPr>
            <a:lvl9pPr marL="3655105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C7400FC-1092-481D-B013-8FF296EEFA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46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FA6488-4321-4D77-A045-FC70AB5092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314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8F52CA1-C089-447C-B0F8-C4D41E23C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016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8" indent="0">
              <a:buNone/>
              <a:defRPr sz="2000" b="1"/>
            </a:lvl2pPr>
            <a:lvl3pPr marL="913776" indent="0">
              <a:buNone/>
              <a:defRPr sz="1800" b="1"/>
            </a:lvl3pPr>
            <a:lvl4pPr marL="1370664" indent="0">
              <a:buNone/>
              <a:defRPr sz="1600" b="1"/>
            </a:lvl4pPr>
            <a:lvl5pPr marL="1827552" indent="0">
              <a:buNone/>
              <a:defRPr sz="1600" b="1"/>
            </a:lvl5pPr>
            <a:lvl6pPr marL="2284441" indent="0">
              <a:buNone/>
              <a:defRPr sz="1600" b="1"/>
            </a:lvl6pPr>
            <a:lvl7pPr marL="2741328" indent="0">
              <a:buNone/>
              <a:defRPr sz="1600" b="1"/>
            </a:lvl7pPr>
            <a:lvl8pPr marL="3198216" indent="0">
              <a:buNone/>
              <a:defRPr sz="1600" b="1"/>
            </a:lvl8pPr>
            <a:lvl9pPr marL="3655105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153E8D0B-7D14-4EB3-9F3B-D343B903C8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6764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F19747FB-46E5-46F6-BA35-5B8BCCEEE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3403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0254D303-CB34-404E-BE00-963A03E14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9836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88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C05963B5-6544-4DCA-AAE9-73A75F79A8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14702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88" indent="0">
              <a:buNone/>
              <a:defRPr sz="2800"/>
            </a:lvl2pPr>
            <a:lvl3pPr marL="913776" indent="0">
              <a:buNone/>
              <a:defRPr sz="2400"/>
            </a:lvl3pPr>
            <a:lvl4pPr marL="1370664" indent="0">
              <a:buNone/>
              <a:defRPr sz="2000"/>
            </a:lvl4pPr>
            <a:lvl5pPr marL="1827552" indent="0">
              <a:buNone/>
              <a:defRPr sz="2000"/>
            </a:lvl5pPr>
            <a:lvl6pPr marL="2284441" indent="0">
              <a:buNone/>
              <a:defRPr sz="2000"/>
            </a:lvl6pPr>
            <a:lvl7pPr marL="2741328" indent="0">
              <a:buNone/>
              <a:defRPr sz="2000"/>
            </a:lvl7pPr>
            <a:lvl8pPr marL="3198216" indent="0">
              <a:buNone/>
              <a:defRPr sz="2000"/>
            </a:lvl8pPr>
            <a:lvl9pPr marL="3655105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6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88" indent="0">
              <a:buNone/>
              <a:defRPr sz="1200"/>
            </a:lvl2pPr>
            <a:lvl3pPr marL="913776" indent="0">
              <a:buNone/>
              <a:defRPr sz="1000"/>
            </a:lvl3pPr>
            <a:lvl4pPr marL="1370664" indent="0">
              <a:buNone/>
              <a:defRPr sz="900"/>
            </a:lvl4pPr>
            <a:lvl5pPr marL="1827552" indent="0">
              <a:buNone/>
              <a:defRPr sz="900"/>
            </a:lvl5pPr>
            <a:lvl6pPr marL="2284441" indent="0">
              <a:buNone/>
              <a:defRPr sz="900"/>
            </a:lvl6pPr>
            <a:lvl7pPr marL="2741328" indent="0">
              <a:buNone/>
              <a:defRPr sz="900"/>
            </a:lvl7pPr>
            <a:lvl8pPr marL="3198216" indent="0">
              <a:buNone/>
              <a:defRPr sz="900"/>
            </a:lvl8pPr>
            <a:lvl9pPr marL="3655105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B60CE616-4110-4FEE-A62A-84B974E9C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1320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AC3C46A4-3354-4842-BAD0-FDD2B4AD92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2608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400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400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2A1C224C-BE17-4F15-AAC3-8B2124EA9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2975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fld id="{3CE04C93-F30B-4FEE-B27C-221311295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59345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912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A07A22-827B-4216-A5D2-91FC5ECDF97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7971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AD20-D8BC-9B41-BC5B-FAC1E3299E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75446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5171D-DFD2-324A-9762-B6E283FB21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5157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7B85-E7D4-A040-8703-EF17FF8060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6621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FAACC-A101-F94F-A216-072FAFD8C3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20284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251D-7CCF-B14D-ABBB-1D00DDC5C2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3257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20ACD-F516-454D-9AC5-44D0FE0512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2877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66340-34B9-9C44-AABC-1A2F83DCF2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6394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DE7AB-E9BC-5647-AC0A-A622A344A8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48218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AAA9D-4A5D-5841-8FF8-738C288C79F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6474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59C9-AB66-D44E-B417-9499D0EE90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1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5171D-DFD2-324A-9762-B6E283FB2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109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B5D67-A096-4292-940F-57868B175B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77581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2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2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277F-E84C-6C4F-8F06-7B0C5325CC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4003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402B2-BE75-9641-AB44-DA431131B50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854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786AB-FB00-470E-84D7-750EEF4BB4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38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48AC6-250E-4623-865A-48EE5736AEA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624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2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2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D2A2EB-E146-4144-B4B3-4AD851A2AAC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003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8FA38-103F-4F30-99BD-EE8A4796B9C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25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3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4EFB1-DF9E-4209-81DE-769973FC658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29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5AE2B-A126-4BFB-B583-9EF70C58D5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59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02974-C729-4D6C-A1CE-2DCD21291A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6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309F5-1BD2-47D8-BE36-7AC58162DE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3084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95129-9301-432F-8529-D74212C0A7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6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7B85-E7D4-A040-8703-EF17FF806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6948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FA6488-4321-4D77-A045-FC70AB50922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65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A07A22-827B-4216-A5D2-91FC5ECDF97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1229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DB5D67-A096-4292-940F-57868B175B8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101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786AB-FB00-470E-84D7-750EEF4BB4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0042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48AC6-250E-4623-865A-48EE5736AEA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237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1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1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D2A2EB-E146-4144-B4B3-4AD851A2AAC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361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8FA38-103F-4F30-99BD-EE8A4796B9C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945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7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B21D-8EE3-46EC-A2B1-3E30D66A7A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870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5BD04-1641-4B78-A1AB-CAA7E40AC9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4957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BA80B-C040-45B5-8AC4-E0AFFBF285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836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FAACC-A101-F94F-A216-072FAFD8C3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086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661EB-4078-44C0-972D-703DD8C4C7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0646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204C7-C424-4AFE-886B-5E4EB12A00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5696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5D576-2E69-4251-B041-FB8F4362308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09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676AD-A6F4-4B9E-9AFC-3B4E9852A9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4636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99913-11FA-490F-914C-A8FFB8189A3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190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43CD1-5702-4B78-BEC6-AA361C53C2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5671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549EC-3E89-4E9C-AFE4-CB8951B71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3430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1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1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2A687-2527-4375-AF6A-712407DD2E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3568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1346A-406B-4C5B-8B64-30F0042E61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6713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539361"/>
            <a:ext cx="7924800" cy="41659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0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251D-7CCF-B14D-ABBB-1D00DDC5C2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1644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AD20-D8BC-9B41-BC5B-FAC1E3299E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469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5171D-DFD2-324A-9762-B6E283FB21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47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7B85-E7D4-A040-8703-EF17FF8060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762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FAACC-A101-F94F-A216-072FAFD8C3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264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251D-7CCF-B14D-ABBB-1D00DDC5C2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5861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20ACD-F516-454D-9AC5-44D0FE0512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7831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66340-34B9-9C44-AABC-1A2F83DCF2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181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DE7AB-E9BC-5647-AC0A-A622A344A8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931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AAA9D-4A5D-5841-8FF8-738C288C79F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056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59C9-AB66-D44E-B417-9499D0EE90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20ACD-F516-454D-9AC5-44D0FE051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80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3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3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277F-E84C-6C4F-8F06-7B0C5325CC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749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402B2-BE75-9641-AB44-DA431131B50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5611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B21D-8EE3-46EC-A2B1-3E30D66A7A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497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5BD04-1641-4B78-A1AB-CAA7E40AC9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178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BA80B-C040-45B5-8AC4-E0AFFBF285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7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661EB-4078-44C0-972D-703DD8C4C7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881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204C7-C424-4AFE-886B-5E4EB12A00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5266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5D576-2E69-4251-B041-FB8F4362308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9075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676AD-A6F4-4B9E-9AFC-3B4E9852A9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704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99913-11FA-490F-914C-A8FFB8189A3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245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66340-34B9-9C44-AABC-1A2F83DCF2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6239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43CD1-5702-4B78-BEC6-AA361C53C2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4536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549EC-3E89-4E9C-AFE4-CB8951B71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5911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60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60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2A687-2527-4375-AF6A-712407DD2E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838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1346A-406B-4C5B-8B64-30F0042E61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682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539360"/>
            <a:ext cx="7924800" cy="41659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8864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BF758-E8AF-49B7-8D0E-755ADDC2C7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717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64F0E-E4F2-484C-A316-89D093001B5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590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D07AD-8328-45AE-A776-93434D20E5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1748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DA4E3-13B6-43FE-ACC3-B8E6A6992C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439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80B7C-5C45-43DD-A49F-859D511E91A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85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DE7AB-E9BC-5647-AC0A-A622A344A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65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AA172-874F-4BF0-9FE4-88A9DC0DD3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1399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39641-AE8F-4AB4-B3C2-5351A2604E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376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EBCE9-4C84-4E43-BE70-2A2E95907A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424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D32C5-D331-43B5-ADBB-F626FE6B1F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295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BF93E-2EA9-4622-8A16-8630BDD579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5359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58"/>
            <a:ext cx="1943100" cy="4165997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58"/>
            <a:ext cx="5676900" cy="4165997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2B566-951D-41BD-9615-4A583F76F8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5252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4908A-E19B-4227-9307-2BA5DB9DD03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83360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AD20-D8BC-9B41-BC5B-FAC1E3299E6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836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5171D-DFD2-324A-9762-B6E283FB21C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848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7B85-E7D4-A040-8703-EF17FF8060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5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AAA9D-4A5D-5841-8FF8-738C288C79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629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FAACC-A101-F94F-A216-072FAFD8C3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3160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251D-7CCF-B14D-ABBB-1D00DDC5C2F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745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20ACD-F516-454D-9AC5-44D0FE0512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553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66340-34B9-9C44-AABC-1A2F83DCF2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4991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DE7AB-E9BC-5647-AC0A-A622A344A8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31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AAA9D-4A5D-5841-8FF8-738C288C79F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11559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59C9-AB66-D44E-B417-9499D0EE90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22213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539357"/>
            <a:ext cx="1943100" cy="41659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9357"/>
            <a:ext cx="5676900" cy="41659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E277F-E84C-6C4F-8F06-7B0C5325CC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72083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9354"/>
            <a:ext cx="77724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19250"/>
            <a:ext cx="3810000" cy="3086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402B2-BE75-9641-AB44-DA431131B50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95973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4EFB1-DF9E-4209-81DE-769973FC658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64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theme" Target="../theme/theme1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44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image" Target="../media/image1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3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3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image" Target="../media/image3.jp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E46D03E-F0CB-C247-938A-F916B1AEF6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F5298"/>
          </a:solidFill>
          <a:latin typeface="+mj-lt"/>
          <a:ea typeface="+mj-ea"/>
          <a:cs typeface="Geneva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 charset="0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686" rIns="91378" bIns="4568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378" tIns="45686" rIns="91378" bIns="45686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4D81F0E1-1688-4B27-A3FE-FBD8316D5C14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378" tIns="45686" rIns="91378" bIns="45686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378" tIns="45686" rIns="91378" bIns="45686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DC4AFF92-EF75-488B-9B91-0A917CB55B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68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7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66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55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84" indent="-228444" algn="l" defTabSz="9137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72" indent="-228444" algn="l" defTabSz="9137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660" indent="-228444" algn="l" defTabSz="9137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548" indent="-228444" algn="l" defTabSz="9137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8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76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64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52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41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28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16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05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75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" pitchFamily="125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35F65B0E-229F-40B0-9D8A-AAD4C940BE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2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73088" indent="-115888" algn="l" rtl="0" eaLnBrk="0" fontAlgn="base" hangingPunct="0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3688" indent="-8001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8278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40188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90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39750"/>
            <a:ext cx="79248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57300"/>
            <a:ext cx="792480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716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  <p:sldLayoutId id="2147483836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5pPr>
      <a:lvl6pPr marL="456888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6pPr>
      <a:lvl7pPr marL="913776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7pPr>
      <a:lvl8pPr marL="1370664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8pPr>
      <a:lvl9pPr marL="1827552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</a:defRPr>
      </a:lvl9pPr>
    </p:titleStyle>
    <p:bodyStyle>
      <a:lvl1pPr marL="339725" indent="-339725" algn="l" rtl="0" eaLnBrk="0" fontAlgn="base" hangingPunct="0">
        <a:spcBef>
          <a:spcPct val="30000"/>
        </a:spcBef>
        <a:spcAft>
          <a:spcPct val="0"/>
        </a:spcAft>
        <a:defRPr>
          <a:solidFill>
            <a:srgbClr val="1266AE"/>
          </a:solidFill>
          <a:latin typeface="+mn-lt"/>
          <a:ea typeface="+mn-ea"/>
          <a:cs typeface="+mn-cs"/>
        </a:defRPr>
      </a:lvl1pPr>
      <a:lvl2pPr marL="187325" indent="185738" algn="l" rtl="0" eaLnBrk="0" fontAlgn="base" hangingPunct="0">
        <a:spcBef>
          <a:spcPct val="3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</a:defRPr>
      </a:lvl2pPr>
      <a:lvl3pPr marL="755650" indent="-185738" algn="l" rtl="0" eaLnBrk="0" fontAlgn="base" hangingPunct="0">
        <a:spcBef>
          <a:spcPct val="3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</a:defRPr>
      </a:lvl3pPr>
      <a:lvl4pPr marL="1139825" indent="-190500" algn="l" rtl="0" eaLnBrk="0" fontAlgn="base" hangingPunct="0">
        <a:spcBef>
          <a:spcPct val="3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</a:defRPr>
      </a:lvl4pPr>
      <a:lvl5pPr marL="1522413" indent="-188913" algn="l" rtl="0" eaLnBrk="0" fontAlgn="base" hangingPunct="0">
        <a:spcBef>
          <a:spcPct val="3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</a:defRPr>
      </a:lvl5pPr>
      <a:lvl6pPr marL="1981437" indent="-191957" algn="l" rtl="0" fontAlgn="base">
        <a:spcBef>
          <a:spcPct val="3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</a:defRPr>
      </a:lvl6pPr>
      <a:lvl7pPr marL="2438326" indent="-191957" algn="l" rtl="0" fontAlgn="base">
        <a:spcBef>
          <a:spcPct val="3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</a:defRPr>
      </a:lvl7pPr>
      <a:lvl8pPr marL="2895214" indent="-191957" algn="l" rtl="0" fontAlgn="base">
        <a:spcBef>
          <a:spcPct val="3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</a:defRPr>
      </a:lvl8pPr>
      <a:lvl9pPr marL="3352100" indent="-191957" algn="l" rtl="0" fontAlgn="base">
        <a:spcBef>
          <a:spcPct val="3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</a:defRPr>
      </a:lvl9pPr>
    </p:bodyStyle>
    <p:otherStyle>
      <a:defPPr>
        <a:defRPr lang="en-US"/>
      </a:defPPr>
      <a:lvl1pPr marL="0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8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76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64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52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41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28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16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05" algn="l" defTabSz="9137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750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" pitchFamily="125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0AE439B4-EA1E-4615-B37D-4D934294D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6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6888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3776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0664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7552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39725" indent="-1524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69913" indent="-112713" algn="l" rtl="0" eaLnBrk="0" fontAlgn="base" hangingPunct="0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0513" indent="-7969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79613" indent="-225425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398713" indent="-225425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7138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4026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0913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27802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8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76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64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52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41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28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16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05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E46D03E-F0CB-C247-938A-F916B1AEF6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505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F5298"/>
          </a:solidFill>
          <a:latin typeface="+mj-lt"/>
          <a:ea typeface="+mj-ea"/>
          <a:cs typeface="Geneva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 charset="0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750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378" tIns="45686" rIns="91378" bIns="4568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Times" pitchFamily="18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43CE9988-A3E2-476E-B2D9-08FED34F6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63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6888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3776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0664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7552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39725" indent="-1524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69913" indent="-112713" algn="l" rtl="0" eaLnBrk="0" fontAlgn="base" hangingPunct="0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0513" indent="-7969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79613" indent="-225425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398713" indent="-225425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7138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4026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0913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27802" indent="-228444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8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76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64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52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41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28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16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05" algn="l" defTabSz="456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E46D03E-F0CB-C247-938A-F916B1AEF6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4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F5298"/>
          </a:solidFill>
          <a:latin typeface="+mj-lt"/>
          <a:ea typeface="+mj-ea"/>
          <a:cs typeface="Geneva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 charset="0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048696-69AE-4158-99F2-90540EBDA2CE}" type="slidenum">
              <a:rPr lang="en-US">
                <a:solidFill>
                  <a:srgbClr val="000000"/>
                </a:solidFill>
                <a:latin typeface="Times" pitchFamily="125" charset="0"/>
                <a:ea typeface="Geneva" pitchFamily="125" charset="-128"/>
              </a:rPr>
              <a:pPr/>
              <a:t>‹#›</a:t>
            </a:fld>
            <a:endParaRPr lang="en-US">
              <a:solidFill>
                <a:srgbClr val="000000"/>
              </a:solidFill>
              <a:latin typeface="Times" pitchFamily="125" charset="0"/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460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+mn-cs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048696-69AE-4158-99F2-90540EBDA2CE}" type="slidenum">
              <a:rPr lang="en-US">
                <a:solidFill>
                  <a:srgbClr val="000000"/>
                </a:solidFill>
                <a:latin typeface="Times" pitchFamily="125" charset="0"/>
                <a:ea typeface="Geneva" pitchFamily="125" charset="-128"/>
              </a:rPr>
              <a:pPr/>
              <a:t>‹#›</a:t>
            </a:fld>
            <a:endParaRPr lang="en-US">
              <a:solidFill>
                <a:srgbClr val="000000"/>
              </a:solidFill>
              <a:latin typeface="Times" pitchFamily="125" charset="0"/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516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+mn-cs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itchFamily="125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B33DC16E-1FED-4255-B75C-B84930FCB6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25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73088" indent="-115888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3688" indent="-8001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8278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40188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90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E46D03E-F0CB-C247-938A-F916B1AEF6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8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F5298"/>
          </a:solidFill>
          <a:latin typeface="+mj-lt"/>
          <a:ea typeface="+mj-ea"/>
          <a:cs typeface="Geneva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 charset="0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itchFamily="125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B33DC16E-1FED-4255-B75C-B84930FCB6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0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73088" indent="-115888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3688" indent="-8001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8278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40188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90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Geneva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itchFamily="125" charset="0"/>
                <a:ea typeface="Geneva" pitchFamily="125" charset="-128"/>
                <a:cs typeface="+mn-cs"/>
              </a:defRPr>
            </a:lvl1pPr>
          </a:lstStyle>
          <a:p>
            <a:pPr>
              <a:defRPr/>
            </a:pPr>
            <a:fld id="{18D758D0-5D30-4987-B5E4-A8078D28CA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Genev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1pPr>
      <a:lvl2pPr marL="573088" indent="-115888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2pPr>
      <a:lvl3pPr marL="1563688" indent="-8001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/>
        </a:defRPr>
      </a:lvl3pPr>
      <a:lvl4pPr marL="198278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  <a:cs typeface="Geneva"/>
        </a:defRPr>
      </a:lvl4pPr>
      <a:lvl5pPr marL="240188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  <a:cs typeface="Geneva"/>
        </a:defRPr>
      </a:lvl5pPr>
      <a:lvl6pPr marL="28590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5E46D03E-F0CB-C247-938A-F916B1AEF6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24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6F5298"/>
          </a:solidFill>
          <a:latin typeface="+mj-lt"/>
          <a:ea typeface="+mj-ea"/>
          <a:cs typeface="Geneva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  <a:cs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Geneva" charset="0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9354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19250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Times" charset="0"/>
                <a:ea typeface="Geneva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048696-69AE-4158-99F2-90540EBDA2CE}" type="slidenum">
              <a:rPr lang="en-US">
                <a:solidFill>
                  <a:srgbClr val="000000"/>
                </a:solidFill>
                <a:latin typeface="Times" pitchFamily="125" charset="0"/>
                <a:ea typeface="Geneva" pitchFamily="125" charset="-128"/>
              </a:rPr>
              <a:pPr/>
              <a:t>‹#›</a:t>
            </a:fld>
            <a:endParaRPr lang="en-US">
              <a:solidFill>
                <a:srgbClr val="000000"/>
              </a:solidFill>
              <a:latin typeface="Times" pitchFamily="125" charset="0"/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3764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84B7E6"/>
          </a:solidFill>
          <a:latin typeface="Arial MT Md" charset="0"/>
          <a:ea typeface="Geneva" charset="0"/>
        </a:defRPr>
      </a:lvl9pPr>
    </p:titleStyle>
    <p:bodyStyle>
      <a:lvl1pPr marL="342900" indent="-1555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  <a:cs typeface="+mn-cs"/>
        </a:defRPr>
      </a:lvl1pPr>
      <a:lvl2pPr marL="573088" indent="-115888" algn="l" rtl="0" eaLnBrk="1" fontAlgn="base" hangingPunct="1">
        <a:spcBef>
          <a:spcPct val="20000"/>
        </a:spcBef>
        <a:spcAft>
          <a:spcPct val="0"/>
        </a:spcAft>
        <a:buFont typeface="Times" pitchFamily="125" charset="0"/>
        <a:buChar char="•"/>
        <a:defRPr>
          <a:solidFill>
            <a:srgbClr val="1266AE"/>
          </a:solidFill>
          <a:latin typeface="+mn-lt"/>
          <a:ea typeface="+mn-ea"/>
        </a:defRPr>
      </a:lvl2pPr>
      <a:lvl3pPr marL="1563688" indent="-8001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1266AE"/>
          </a:solidFill>
          <a:latin typeface="+mn-lt"/>
          <a:ea typeface="+mn-ea"/>
        </a:defRPr>
      </a:lvl3pPr>
      <a:lvl4pPr marL="19827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1266AE"/>
          </a:solidFill>
          <a:latin typeface="+mn-lt"/>
          <a:ea typeface="+mn-ea"/>
        </a:defRPr>
      </a:lvl4pPr>
      <a:lvl5pPr marL="24018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5pPr>
      <a:lvl6pPr marL="28590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6pPr>
      <a:lvl7pPr marL="33162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7pPr>
      <a:lvl8pPr marL="37734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8pPr>
      <a:lvl9pPr marL="42306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1266A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10" Type="http://schemas.openxmlformats.org/officeDocument/2006/relationships/image" Target="../media/image27.png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0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6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3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6045210" y="2803532"/>
            <a:ext cx="2581275" cy="132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/>
            <a:r>
              <a:rPr lang="en-GB" altLang="en-US" sz="1600" b="1">
                <a:solidFill>
                  <a:srgbClr val="FFFFFF"/>
                </a:solidFill>
                <a:cs typeface="Arial" pitchFamily="34" charset="0"/>
              </a:rPr>
              <a:t>Held in trust</a:t>
            </a:r>
            <a:br>
              <a:rPr lang="en-GB" altLang="en-US" sz="1600" b="1">
                <a:solidFill>
                  <a:srgbClr val="FFFFFF"/>
                </a:solidFill>
                <a:cs typeface="Arial" pitchFamily="34" charset="0"/>
              </a:rPr>
            </a:br>
            <a:r>
              <a:rPr lang="en-GB" altLang="en-US" sz="1600">
                <a:solidFill>
                  <a:srgbClr val="FFFFFF"/>
                </a:solidFill>
                <a:cs typeface="Arial" pitchFamily="34" charset="0"/>
              </a:rPr>
              <a:t>Building resilient </a:t>
            </a:r>
            <a:br>
              <a:rPr lang="en-GB" altLang="en-US" sz="1600">
                <a:solidFill>
                  <a:srgbClr val="FFFFFF"/>
                </a:solidFill>
                <a:cs typeface="Arial" pitchFamily="34" charset="0"/>
              </a:rPr>
            </a:br>
            <a:r>
              <a:rPr lang="en-GB" altLang="en-US" sz="1600">
                <a:solidFill>
                  <a:srgbClr val="FFFFFF"/>
                </a:solidFill>
                <a:cs typeface="Arial" pitchFamily="34" charset="0"/>
              </a:rPr>
              <a:t>services for </a:t>
            </a:r>
            <a:br>
              <a:rPr lang="en-GB" altLang="en-US" sz="1600">
                <a:solidFill>
                  <a:srgbClr val="FFFFFF"/>
                </a:solidFill>
                <a:cs typeface="Arial" pitchFamily="34" charset="0"/>
              </a:rPr>
            </a:br>
            <a:r>
              <a:rPr lang="en-GB" altLang="en-US" sz="1600">
                <a:solidFill>
                  <a:srgbClr val="FFFFFF"/>
                </a:solidFill>
                <a:cs typeface="Arial" pitchFamily="34" charset="0"/>
              </a:rPr>
              <a:t>the future</a:t>
            </a:r>
          </a:p>
          <a:p>
            <a:pPr algn="ctr" eaLnBrk="0" hangingPunct="0"/>
            <a:endParaRPr lang="en-GB" altLang="en-US" sz="1600" b="1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34555" y="627543"/>
            <a:ext cx="5298833" cy="83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0" tIns="45709" rIns="91420" bIns="45709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/>
            <a:r>
              <a:rPr lang="en-GB" altLang="en-US" sz="2400" b="1" dirty="0">
                <a:solidFill>
                  <a:srgbClr val="1266AE"/>
                </a:solidFill>
              </a:rPr>
              <a:t>Managing Director </a:t>
            </a:r>
          </a:p>
          <a:p>
            <a:pPr algn="r" eaLnBrk="0" hangingPunct="0"/>
            <a:r>
              <a:rPr lang="en-GB" altLang="en-US" sz="2400" dirty="0">
                <a:solidFill>
                  <a:srgbClr val="1266AE"/>
                </a:solidFill>
              </a:rPr>
              <a:t>Scottish Water International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17258" y="195263"/>
            <a:ext cx="5075237" cy="5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09" rIns="91420" bIns="45709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</a:pPr>
            <a:r>
              <a:rPr lang="en-GB" altLang="en-US" sz="2800" b="1" dirty="0">
                <a:solidFill>
                  <a:srgbClr val="1266AE"/>
                </a:solidFill>
              </a:rPr>
              <a:t>Ken Hutchison</a:t>
            </a: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332226" y="456862"/>
            <a:ext cx="6544030" cy="3064833"/>
            <a:chOff x="1228264" y="708027"/>
            <a:chExt cx="7272799" cy="3624261"/>
          </a:xfrm>
        </p:grpSpPr>
        <p:pic>
          <p:nvPicPr>
            <p:cNvPr id="7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9322" y="2401895"/>
              <a:ext cx="2207916" cy="1930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1"/>
            <p:cNvGrpSpPr>
              <a:grpSpLocks/>
            </p:cNvGrpSpPr>
            <p:nvPr/>
          </p:nvGrpSpPr>
          <p:grpSpPr bwMode="auto">
            <a:xfrm>
              <a:off x="1228264" y="708027"/>
              <a:ext cx="7272799" cy="3204506"/>
              <a:chOff x="1228264" y="708027"/>
              <a:chExt cx="7272799" cy="3204506"/>
            </a:xfrm>
          </p:grpSpPr>
          <p:pic>
            <p:nvPicPr>
              <p:cNvPr id="9" name="Picture 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6850" y="708027"/>
                <a:ext cx="2074861" cy="1916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2"/>
              <p:cNvSpPr txBox="1">
                <a:spLocks noChangeArrowheads="1"/>
              </p:cNvSpPr>
              <p:nvPr/>
            </p:nvSpPr>
            <p:spPr bwMode="auto">
              <a:xfrm>
                <a:off x="1366850" y="1136657"/>
                <a:ext cx="1819275" cy="47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0" tIns="45709" rIns="91420" bIns="45709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46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18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9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6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algn="ctr" eaLnBrk="0" hangingPunct="0"/>
                <a:r>
                  <a:rPr lang="en-GB" altLang="en-US" sz="2000" b="1" dirty="0">
                    <a:solidFill>
                      <a:srgbClr val="0070C0"/>
                    </a:solidFill>
                    <a:cs typeface="Arial" pitchFamily="34" charset="0"/>
                  </a:rPr>
                  <a:t>Serving</a:t>
                </a:r>
                <a:endParaRPr lang="en-GB" altLang="en-US" sz="2000" dirty="0">
                  <a:solidFill>
                    <a:srgbClr val="0070C0"/>
                  </a:solidFill>
                  <a:cs typeface="Arial" pitchFamily="34" charset="0"/>
                </a:endParaRPr>
              </a:p>
            </p:txBody>
          </p:sp>
          <p:sp>
            <p:nvSpPr>
              <p:cNvPr id="11" name="TextBox 2"/>
              <p:cNvSpPr txBox="1">
                <a:spLocks noChangeArrowheads="1"/>
              </p:cNvSpPr>
              <p:nvPr/>
            </p:nvSpPr>
            <p:spPr bwMode="auto">
              <a:xfrm>
                <a:off x="1228264" y="1500115"/>
                <a:ext cx="2379662" cy="691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0" tIns="45709" rIns="91420" bIns="45709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46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18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9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6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algn="ctr" eaLnBrk="0" hangingPunct="0"/>
                <a:r>
                  <a:rPr lang="en-GB" altLang="en-US" sz="1600" dirty="0">
                    <a:solidFill>
                      <a:srgbClr val="FFFFFF"/>
                    </a:solidFill>
                    <a:cs typeface="Arial" pitchFamily="34" charset="0"/>
                  </a:rPr>
                  <a:t>Delivering for Scotland 24/7</a:t>
                </a:r>
              </a:p>
            </p:txBody>
          </p:sp>
          <p:pic>
            <p:nvPicPr>
              <p:cNvPr id="12" name="Picture 2" descr="N:\PR\Annual Report 2016-17\Images\Annual Report cover_water drop images__rgb_JPEG\tap_glass_water_drop.jp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1920" y="1565276"/>
                <a:ext cx="2047232" cy="1775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Box 2"/>
              <p:cNvSpPr txBox="1">
                <a:spLocks noChangeArrowheads="1"/>
              </p:cNvSpPr>
              <p:nvPr/>
            </p:nvSpPr>
            <p:spPr bwMode="auto">
              <a:xfrm>
                <a:off x="6311901" y="3221044"/>
                <a:ext cx="1798638" cy="6914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0" tIns="45709" rIns="91420" bIns="45709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46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18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9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6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algn="ctr" eaLnBrk="0" hangingPunct="0"/>
                <a:r>
                  <a:rPr lang="en-GB" altLang="en-US" sz="1600" dirty="0">
                    <a:solidFill>
                      <a:srgbClr val="FFFFFF"/>
                    </a:solidFill>
                    <a:cs typeface="Arial" pitchFamily="34" charset="0"/>
                  </a:rPr>
                  <a:t>Putting customers first</a:t>
                </a:r>
              </a:p>
            </p:txBody>
          </p:sp>
          <p:sp>
            <p:nvSpPr>
              <p:cNvPr id="14" name="TextBox 2"/>
              <p:cNvSpPr txBox="1">
                <a:spLocks noChangeArrowheads="1"/>
              </p:cNvSpPr>
              <p:nvPr/>
            </p:nvSpPr>
            <p:spPr bwMode="auto">
              <a:xfrm>
                <a:off x="5921375" y="2855919"/>
                <a:ext cx="2579688" cy="47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0" tIns="45709" rIns="91420" bIns="45709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5pPr>
                <a:lvl6pPr marL="25146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6pPr>
                <a:lvl7pPr marL="29718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7pPr>
                <a:lvl8pPr marL="3429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8pPr>
                <a:lvl9pPr marL="3886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</a:defRPr>
                </a:lvl9pPr>
              </a:lstStyle>
              <a:p>
                <a:pPr algn="ctr" eaLnBrk="0" hangingPunct="0"/>
                <a:r>
                  <a:rPr lang="en-GB" altLang="en-US" sz="2000" b="1" dirty="0">
                    <a:solidFill>
                      <a:srgbClr val="82BFF2"/>
                    </a:solidFill>
                    <a:cs typeface="Arial" pitchFamily="34" charset="0"/>
                  </a:rPr>
                  <a:t>Trusted</a:t>
                </a:r>
              </a:p>
            </p:txBody>
          </p:sp>
        </p:grpSp>
      </p:grp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51533" y="3507854"/>
            <a:ext cx="5075237" cy="1015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0" tIns="45709" rIns="91420" bIns="45709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2400" b="1" dirty="0">
                <a:solidFill>
                  <a:srgbClr val="1266AE"/>
                </a:solidFill>
              </a:rPr>
              <a:t>Building Nations </a:t>
            </a:r>
            <a:r>
              <a:rPr lang="en-GB" altLang="en-US" sz="2400" b="1" dirty="0" smtClean="0">
                <a:solidFill>
                  <a:srgbClr val="1266AE"/>
                </a:solidFill>
              </a:rPr>
              <a:t>Symposium</a:t>
            </a:r>
          </a:p>
          <a:p>
            <a:pPr>
              <a:spcBef>
                <a:spcPct val="50000"/>
              </a:spcBef>
            </a:pPr>
            <a:r>
              <a:rPr lang="en-GB" altLang="en-US" sz="2400" b="1" dirty="0" smtClean="0">
                <a:solidFill>
                  <a:srgbClr val="1266AE"/>
                </a:solidFill>
              </a:rPr>
              <a:t>26 October </a:t>
            </a:r>
            <a:r>
              <a:rPr lang="en-GB" altLang="en-US" sz="2400" b="1" dirty="0">
                <a:solidFill>
                  <a:srgbClr val="1266AE"/>
                </a:solidFill>
              </a:rPr>
              <a:t>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0" y="3"/>
            <a:ext cx="9144000" cy="514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420" name="Rectangle 4"/>
          <p:cNvSpPr>
            <a:spLocks noChangeArrowheads="1"/>
          </p:cNvSpPr>
          <p:nvPr/>
        </p:nvSpPr>
        <p:spPr bwMode="auto">
          <a:xfrm>
            <a:off x="666750" y="946555"/>
            <a:ext cx="7772400" cy="60245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/>
          <a:lstStyle/>
          <a:p>
            <a:pPr algn="just">
              <a:spcBef>
                <a:spcPct val="20000"/>
              </a:spcBef>
              <a:defRPr/>
            </a:pPr>
            <a:endParaRPr lang="en-GB" sz="800" b="1">
              <a:solidFill>
                <a:srgbClr val="00589A"/>
              </a:solidFill>
              <a:latin typeface="Arial MT Md"/>
              <a:ea typeface="Geneva" pitchFamily="125" charset="-128"/>
            </a:endParaRPr>
          </a:p>
          <a:p>
            <a:pPr algn="just">
              <a:spcBef>
                <a:spcPct val="20000"/>
              </a:spcBef>
              <a:defRPr/>
            </a:pPr>
            <a:endParaRPr lang="en-US" sz="1400" b="1" i="1">
              <a:solidFill>
                <a:srgbClr val="00589A"/>
              </a:solidFill>
              <a:latin typeface="Arial MT Md"/>
              <a:ea typeface="Geneva" pitchFamily="125" charset="-128"/>
            </a:endParaRPr>
          </a:p>
        </p:txBody>
      </p:sp>
      <p:pic>
        <p:nvPicPr>
          <p:cNvPr id="6861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" y="-11907"/>
            <a:ext cx="9151327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8230" y="-12174"/>
            <a:ext cx="9151989" cy="5147993"/>
          </a:xfrm>
          <a:prstGeom prst="rect">
            <a:avLst/>
          </a:prstGeom>
        </p:spPr>
      </p:pic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1175933" y="884636"/>
            <a:ext cx="1024383" cy="3268003"/>
            <a:chOff x="1176111" y="1179346"/>
            <a:chExt cx="1024779" cy="4356288"/>
          </a:xfrm>
        </p:grpSpPr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1176111" y="4436111"/>
              <a:ext cx="1024779" cy="109952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210 </a:t>
              </a:r>
              <a:r>
                <a:rPr kumimoji="1" lang="en-GB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Water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Boards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800 WTW</a:t>
              </a:r>
              <a:endParaRPr kumimoji="1" lang="en-GB" sz="1400" b="1" dirty="0">
                <a:solidFill>
                  <a:srgbClr val="FF0000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1188454" y="1179346"/>
              <a:ext cx="871087" cy="61540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1945</a:t>
              </a:r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1648920" y="1607868"/>
              <a:ext cx="0" cy="2828244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2218732" y="1110853"/>
            <a:ext cx="1188146" cy="3654290"/>
            <a:chOff x="2218723" y="1480941"/>
            <a:chExt cx="1188160" cy="4869734"/>
          </a:xfrm>
        </p:grpSpPr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2218723" y="4168702"/>
              <a:ext cx="1188160" cy="218197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13 Regional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 Boards +</a:t>
              </a:r>
            </a:p>
            <a:p>
              <a:pPr lvl="0" algn="ctr">
                <a:spcBef>
                  <a:spcPct val="20000"/>
                </a:spcBef>
                <a:buClr>
                  <a:srgbClr val="000000"/>
                </a:buClr>
                <a:buSzPct val="75000"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CSWDB</a:t>
              </a:r>
            </a:p>
            <a:p>
              <a:pPr lvl="0" algn="ctr">
                <a:spcBef>
                  <a:spcPct val="20000"/>
                </a:spcBef>
                <a:buClr>
                  <a:srgbClr val="000000"/>
                </a:buClr>
                <a:buSzPct val="75000"/>
                <a:defRPr/>
              </a:pPr>
              <a:r>
                <a:rPr kumimoji="1" lang="en-GB" altLang="zh-CN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700 </a:t>
              </a:r>
              <a:r>
                <a:rPr kumimoji="1" lang="en-GB" altLang="zh-CN" sz="1400" b="1" dirty="0">
                  <a:solidFill>
                    <a:srgbClr val="FF0000"/>
                  </a:solidFill>
                  <a:latin typeface="Arial MT Md"/>
                  <a:ea typeface="宋体" charset="-122"/>
                </a:rPr>
                <a:t>WT</a:t>
              </a:r>
              <a:r>
                <a:rPr kumimoji="1" lang="en-GB" altLang="zh-CN" sz="1600" b="1" dirty="0">
                  <a:solidFill>
                    <a:srgbClr val="FF0000"/>
                  </a:solidFill>
                  <a:latin typeface="Arial MT Md"/>
                  <a:ea typeface="宋体" charset="-122"/>
                </a:rPr>
                <a:t>W</a:t>
              </a:r>
              <a:r>
                <a:rPr kumimoji="1" lang="zh-CN" altLang="en-US" sz="1600" b="1" dirty="0">
                  <a:solidFill>
                    <a:srgbClr val="FF0000"/>
                  </a:solidFill>
                  <a:latin typeface="Arial MT Md"/>
                  <a:ea typeface="宋体" charset="-122"/>
                </a:rPr>
                <a:t> </a:t>
              </a:r>
              <a:endParaRPr kumimoji="1" lang="en-US" altLang="zh-CN" sz="1600" b="1" dirty="0">
                <a:solidFill>
                  <a:srgbClr val="FF0000"/>
                </a:solidFill>
                <a:latin typeface="Arial MT Md"/>
                <a:ea typeface="宋体" charset="-122"/>
              </a:endParaRP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endParaRPr kumimoji="1" lang="en-GB" altLang="zh-CN" sz="1400" b="1" dirty="0" smtClean="0">
                <a:solidFill>
                  <a:srgbClr val="00589A"/>
                </a:solidFill>
                <a:latin typeface="Arial MT Md"/>
                <a:ea typeface="宋体" charset="-122"/>
              </a:endParaRP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endParaRPr kumimoji="1" lang="en-GB" sz="1400" b="1" dirty="0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2337124" y="1480941"/>
              <a:ext cx="870761" cy="61521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1968</a:t>
              </a:r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>
              <a:off x="2797417" y="1942652"/>
              <a:ext cx="0" cy="2134026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2873379" y="1125147"/>
            <a:ext cx="2130669" cy="2421492"/>
            <a:chOff x="2872701" y="1500715"/>
            <a:chExt cx="2131468" cy="3228756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2872701" y="3580403"/>
              <a:ext cx="2131468" cy="11490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12 Regional 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Authorities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600 WT</a:t>
              </a:r>
              <a:r>
                <a:rPr kumimoji="1" lang="en-GB" altLang="zh-CN" sz="16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W</a:t>
              </a:r>
              <a:r>
                <a:rPr kumimoji="1" lang="zh-CN" altLang="en-US" sz="16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 </a:t>
              </a:r>
              <a:endParaRPr kumimoji="1" lang="en-US" altLang="zh-CN" sz="1600" b="1" dirty="0">
                <a:solidFill>
                  <a:srgbClr val="FF0000"/>
                </a:solidFill>
                <a:latin typeface="Arial MT Md"/>
                <a:ea typeface="宋体" charset="-122"/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3556811" y="1500715"/>
              <a:ext cx="871078" cy="61557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1976</a:t>
              </a:r>
            </a:p>
          </p:txBody>
        </p:sp>
        <p:sp>
          <p:nvSpPr>
            <p:cNvPr id="27" name="Line 16"/>
            <p:cNvSpPr>
              <a:spLocks noChangeShapeType="1"/>
            </p:cNvSpPr>
            <p:nvPr/>
          </p:nvSpPr>
          <p:spPr bwMode="auto">
            <a:xfrm>
              <a:off x="3995679" y="1951580"/>
              <a:ext cx="0" cy="1592311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4571208" y="1272788"/>
            <a:ext cx="1603259" cy="2449188"/>
            <a:chOff x="4570280" y="1696564"/>
            <a:chExt cx="1604320" cy="3264202"/>
          </a:xfrm>
        </p:grpSpPr>
        <p:sp>
          <p:nvSpPr>
            <p:cNvPr id="17" name="Text Box 6"/>
            <p:cNvSpPr txBox="1">
              <a:spLocks noChangeArrowheads="1"/>
            </p:cNvSpPr>
            <p:nvPr/>
          </p:nvSpPr>
          <p:spPr bwMode="auto">
            <a:xfrm>
              <a:off x="4570280" y="3172315"/>
              <a:ext cx="1604320" cy="178845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>
                  <a:solidFill>
                    <a:srgbClr val="00589A"/>
                  </a:solidFill>
                  <a:latin typeface="Arial MT Md"/>
                  <a:ea typeface="宋体" charset="-122"/>
                </a:rPr>
                <a:t>North, West and 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>
                  <a:solidFill>
                    <a:srgbClr val="00589A"/>
                  </a:solidFill>
                  <a:latin typeface="Arial MT Md"/>
                  <a:ea typeface="宋体" charset="-122"/>
                </a:rPr>
                <a:t>East of </a:t>
              </a: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Scotland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 </a:t>
              </a:r>
              <a:r>
                <a:rPr kumimoji="1" lang="en-GB" altLang="zh-CN" sz="1400" b="1" dirty="0">
                  <a:solidFill>
                    <a:srgbClr val="00589A"/>
                  </a:solidFill>
                  <a:latin typeface="Arial MT Md"/>
                  <a:ea typeface="宋体" charset="-122"/>
                </a:rPr>
                <a:t>Water 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>
                  <a:solidFill>
                    <a:srgbClr val="00589A"/>
                  </a:solidFill>
                  <a:latin typeface="Arial MT Md"/>
                  <a:ea typeface="宋体" charset="-122"/>
                </a:rPr>
                <a:t>Authorities </a:t>
              </a:r>
              <a:endParaRPr kumimoji="1" lang="en-GB" altLang="zh-CN" sz="1400" b="1" dirty="0" smtClean="0">
                <a:solidFill>
                  <a:srgbClr val="00589A"/>
                </a:solidFill>
                <a:latin typeface="Arial MT Md"/>
                <a:ea typeface="宋体" charset="-122"/>
              </a:endParaRP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500 WTW</a:t>
              </a:r>
              <a:endParaRPr kumimoji="1" lang="en-US" altLang="zh-CN" sz="1400" b="1" dirty="0">
                <a:solidFill>
                  <a:srgbClr val="FF0000"/>
                </a:solidFill>
                <a:latin typeface="Arial MT Md"/>
                <a:ea typeface="宋体" charset="-122"/>
              </a:endParaRPr>
            </a:p>
          </p:txBody>
        </p:sp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4902321" y="1696564"/>
              <a:ext cx="871327" cy="61529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1996</a:t>
              </a:r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 flipH="1">
              <a:off x="5364375" y="2101205"/>
              <a:ext cx="0" cy="1023505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6291027" y="1312079"/>
            <a:ext cx="1481238" cy="1771389"/>
            <a:chOff x="6291786" y="1749167"/>
            <a:chExt cx="1480217" cy="2361871"/>
          </a:xfrm>
        </p:grpSpPr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6291786" y="3011241"/>
              <a:ext cx="1480217" cy="109979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>
                  <a:solidFill>
                    <a:srgbClr val="00589A"/>
                  </a:solidFill>
                  <a:latin typeface="Arial MT Md"/>
                  <a:ea typeface="宋体" charset="-122"/>
                </a:rPr>
                <a:t>Scottish Water 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Formed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400 WTW</a:t>
              </a:r>
              <a:endParaRPr kumimoji="1" lang="en-GB" sz="1400" b="1" dirty="0">
                <a:solidFill>
                  <a:srgbClr val="FF0000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6577783" y="1749167"/>
              <a:ext cx="870151" cy="61555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2002</a:t>
              </a:r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>
              <a:off x="7050200" y="2193671"/>
              <a:ext cx="0" cy="796932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-16835542" y="2060377"/>
            <a:ext cx="25196297" cy="1990130"/>
            <a:chOff x="-16034260" y="46831"/>
            <a:chExt cx="25593108" cy="2653507"/>
          </a:xfrm>
        </p:grpSpPr>
        <p:sp>
          <p:nvSpPr>
            <p:cNvPr id="24" name="Line 13"/>
            <p:cNvSpPr>
              <a:spLocks noChangeShapeType="1"/>
            </p:cNvSpPr>
            <p:nvPr/>
          </p:nvSpPr>
          <p:spPr bwMode="auto">
            <a:xfrm>
              <a:off x="1056035" y="46831"/>
              <a:ext cx="8502813" cy="0"/>
            </a:xfrm>
            <a:prstGeom prst="line">
              <a:avLst/>
            </a:prstGeom>
            <a:noFill/>
            <a:ln w="63500">
              <a:solidFill>
                <a:srgbClr val="00589A"/>
              </a:solidFill>
              <a:round/>
              <a:headEnd/>
              <a:tailEnd type="triangle"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 flipV="1">
              <a:off x="-16034260" y="2700338"/>
              <a:ext cx="1704407" cy="0"/>
            </a:xfrm>
            <a:prstGeom prst="line">
              <a:avLst/>
            </a:prstGeom>
            <a:noFill/>
            <a:ln w="63500">
              <a:solidFill>
                <a:srgbClr val="00589A"/>
              </a:solidFill>
              <a:prstDash val="sysDash"/>
              <a:round/>
              <a:headEnd/>
              <a:tailEnd type="none"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122214" y="627464"/>
            <a:ext cx="1399742" cy="4214718"/>
            <a:chOff x="123301" y="836712"/>
            <a:chExt cx="1398862" cy="5618299"/>
          </a:xfrm>
        </p:grpSpPr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163183" y="836712"/>
              <a:ext cx="1049628" cy="61540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~1900</a:t>
              </a:r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712894" y="1260474"/>
              <a:ext cx="0" cy="3744030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35" name="Text Box 4"/>
            <p:cNvSpPr txBox="1">
              <a:spLocks noChangeArrowheads="1"/>
            </p:cNvSpPr>
            <p:nvPr/>
          </p:nvSpPr>
          <p:spPr bwMode="auto">
            <a:xfrm>
              <a:off x="123301" y="5010853"/>
              <a:ext cx="1398862" cy="144415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/>
                </a:defRPr>
              </a:lvl9pPr>
            </a:lstStyle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&gt;1,000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Community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altLang="zh-CN" sz="1400" b="1" dirty="0" smtClean="0">
                  <a:solidFill>
                    <a:srgbClr val="00589A"/>
                  </a:solidFill>
                  <a:latin typeface="Arial MT Md"/>
                  <a:ea typeface="宋体" charset="-122"/>
                </a:rPr>
                <a:t>Arrangements</a:t>
              </a:r>
            </a:p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sz="1400" b="1" dirty="0" smtClean="0">
                  <a:solidFill>
                    <a:srgbClr val="FF0000"/>
                  </a:solidFill>
                  <a:latin typeface="Arial MT Md"/>
                  <a:ea typeface="宋体" charset="-122"/>
                </a:rPr>
                <a:t>&gt;1,500 WTW</a:t>
              </a:r>
              <a:endParaRPr kumimoji="1" lang="en-GB" sz="1400" b="1" dirty="0">
                <a:solidFill>
                  <a:srgbClr val="FF0000"/>
                </a:solidFill>
                <a:latin typeface="Arial MT Md"/>
                <a:ea typeface="Geneva" pitchFamily="125" charset="-128"/>
              </a:endParaRPr>
            </a:p>
          </p:txBody>
        </p: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7870078" y="1457329"/>
            <a:ext cx="981358" cy="1359100"/>
            <a:chOff x="7870405" y="1942606"/>
            <a:chExt cx="980685" cy="1813554"/>
          </a:xfrm>
        </p:grpSpPr>
        <p:sp>
          <p:nvSpPr>
            <p:cNvPr id="30" name="Text Box 12"/>
            <p:cNvSpPr txBox="1">
              <a:spLocks noChangeArrowheads="1"/>
            </p:cNvSpPr>
            <p:nvPr/>
          </p:nvSpPr>
          <p:spPr bwMode="auto">
            <a:xfrm>
              <a:off x="7884667" y="1942606"/>
              <a:ext cx="870154" cy="6160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buFont typeface="Monotype Sorts" pitchFamily="2" charset="2"/>
                <a:buNone/>
                <a:defRPr/>
              </a:pPr>
              <a:r>
                <a:rPr kumimoji="1" lang="en-GB" b="1" dirty="0" smtClean="0">
                  <a:solidFill>
                    <a:srgbClr val="00589A"/>
                  </a:solidFill>
                  <a:latin typeface="Arial MT Md"/>
                  <a:ea typeface="Geneva" pitchFamily="125" charset="-128"/>
                </a:rPr>
                <a:t>2017</a:t>
              </a:r>
              <a:endParaRPr kumimoji="1" lang="en-GB" b="1" dirty="0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31" name="Line 18"/>
            <p:cNvSpPr>
              <a:spLocks noChangeShapeType="1"/>
            </p:cNvSpPr>
            <p:nvPr/>
          </p:nvSpPr>
          <p:spPr bwMode="auto">
            <a:xfrm>
              <a:off x="8345372" y="2392222"/>
              <a:ext cx="0" cy="897642"/>
            </a:xfrm>
            <a:prstGeom prst="line">
              <a:avLst/>
            </a:prstGeom>
            <a:noFill/>
            <a:ln w="9525">
              <a:solidFill>
                <a:srgbClr val="00589A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GB" b="1">
                <a:solidFill>
                  <a:srgbClr val="00589A"/>
                </a:solidFill>
                <a:latin typeface="Arial MT Md"/>
                <a:ea typeface="Geneva" pitchFamily="125" charset="-12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870405" y="3345469"/>
              <a:ext cx="980685" cy="4106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0000"/>
                </a:buClr>
                <a:buSzPct val="75000"/>
                <a:defRPr/>
              </a:pPr>
              <a:r>
                <a:rPr kumimoji="1" lang="en-GB" sz="1400" b="1" dirty="0">
                  <a:solidFill>
                    <a:srgbClr val="FF0000"/>
                  </a:solidFill>
                  <a:latin typeface="Arial MT Md"/>
                  <a:ea typeface="宋体" charset="-122"/>
                </a:rPr>
                <a:t>249 WTW</a:t>
              </a:r>
            </a:p>
          </p:txBody>
        </p:sp>
      </p:grpSp>
      <p:sp>
        <p:nvSpPr>
          <p:cNvPr id="68622" name="Rectangle 9"/>
          <p:cNvSpPr>
            <a:spLocks noChangeArrowheads="1"/>
          </p:cNvSpPr>
          <p:nvPr/>
        </p:nvSpPr>
        <p:spPr bwMode="auto">
          <a:xfrm>
            <a:off x="-14654" y="-20239"/>
            <a:ext cx="9144000" cy="465535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2800" b="1" dirty="0">
                <a:solidFill>
                  <a:srgbClr val="EDFCFD"/>
                </a:solidFill>
                <a:ea typeface="Geneva" pitchFamily="125" charset="-128"/>
              </a:rPr>
              <a:t>  </a:t>
            </a:r>
            <a:r>
              <a:rPr lang="en-GB" altLang="en-US" dirty="0" smtClean="0">
                <a:solidFill>
                  <a:srgbClr val="FFFFFF">
                    <a:lumMod val="95000"/>
                  </a:srgbClr>
                </a:solidFill>
                <a:latin typeface="Arial MT Md"/>
                <a:ea typeface="+mj-ea"/>
                <a:cs typeface="+mj-cs"/>
              </a:rPr>
              <a:t>Scottish Water formation</a:t>
            </a:r>
            <a:endParaRPr lang="en-GB" altLang="en-US" dirty="0">
              <a:solidFill>
                <a:srgbClr val="FFFFFF">
                  <a:lumMod val="95000"/>
                </a:srgbClr>
              </a:solidFill>
              <a:latin typeface="Arial MT Md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5458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ounded Rectangle 3"/>
          <p:cNvSpPr>
            <a:spLocks noChangeArrowheads="1"/>
          </p:cNvSpPr>
          <p:nvPr/>
        </p:nvSpPr>
        <p:spPr bwMode="auto">
          <a:xfrm>
            <a:off x="323850" y="303213"/>
            <a:ext cx="4319588" cy="377825"/>
          </a:xfrm>
          <a:prstGeom prst="roundRect">
            <a:avLst>
              <a:gd name="adj" fmla="val 16667"/>
            </a:avLst>
          </a:prstGeom>
          <a:solidFill>
            <a:srgbClr val="1266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 anchor="ctr"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mtClean="0">
                <a:solidFill>
                  <a:srgbClr val="FFFFFF"/>
                </a:solidFill>
                <a:latin typeface="Arial Rounded MT Bold" pitchFamily="34" charset="0"/>
              </a:rPr>
              <a:t>More recently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00563" y="771525"/>
            <a:ext cx="403225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mtClean="0">
                <a:latin typeface="Calibri" pitchFamily="34" charset="0"/>
              </a:rPr>
              <a:t>Pre 1996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Owned and operated by 12 municipalities across Scotland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 smtClean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Then…..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In 1996 merged into three regional water companies – NSWA, WSWA &amp; ESWA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 smtClean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In 2002…..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Became single national Water Utility serving entire population of Scotland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 smtClean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 smtClean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mtClean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612775" y="788988"/>
            <a:ext cx="3481388" cy="3565525"/>
            <a:chOff x="612000" y="1052736"/>
            <a:chExt cx="3482071" cy="4752000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365"/>
            <a:stretch/>
          </p:blipFill>
          <p:spPr>
            <a:xfrm>
              <a:off x="612000" y="1052736"/>
              <a:ext cx="3482071" cy="4752000"/>
            </a:xfrm>
            <a:prstGeom prst="rect">
              <a:avLst/>
            </a:prstGeom>
            <a:noFill/>
          </p:spPr>
        </p:pic>
        <p:sp>
          <p:nvSpPr>
            <p:cNvPr id="229398" name="TextBox 11"/>
            <p:cNvSpPr txBox="1">
              <a:spLocks noChangeArrowheads="1"/>
            </p:cNvSpPr>
            <p:nvPr/>
          </p:nvSpPr>
          <p:spPr bwMode="auto">
            <a:xfrm>
              <a:off x="1901303" y="3387469"/>
              <a:ext cx="1440145" cy="1107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mtClean="0">
                  <a:solidFill>
                    <a:srgbClr val="FFFFFF"/>
                  </a:solidFill>
                  <a:latin typeface="Arial Rounded MT Bold" pitchFamily="34" charset="0"/>
                </a:rPr>
                <a:t>Scottish Water</a:t>
              </a:r>
            </a:p>
          </p:txBody>
        </p:sp>
      </p:grp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55650" y="950913"/>
            <a:ext cx="3530600" cy="3468687"/>
            <a:chOff x="476" y="799"/>
            <a:chExt cx="2224" cy="2913"/>
          </a:xfrm>
        </p:grpSpPr>
        <p:sp>
          <p:nvSpPr>
            <p:cNvPr id="229386" name="AutoShape 3"/>
            <p:cNvSpPr>
              <a:spLocks noChangeAspect="1" noChangeArrowheads="1" noTextEdit="1"/>
            </p:cNvSpPr>
            <p:nvPr/>
          </p:nvSpPr>
          <p:spPr bwMode="auto">
            <a:xfrm>
              <a:off x="476" y="799"/>
              <a:ext cx="1874" cy="2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GB" smtClean="0">
                <a:solidFill>
                  <a:srgbClr val="000000"/>
                </a:solidFill>
                <a:latin typeface="Times New Roman" pitchFamily="18" charset="0"/>
                <a:ea typeface="Geneva" pitchFamily="125" charset="-128"/>
              </a:endParaRPr>
            </a:p>
          </p:txBody>
        </p:sp>
        <p:sp>
          <p:nvSpPr>
            <p:cNvPr id="229387" name="Rectangle 5"/>
            <p:cNvSpPr>
              <a:spLocks noChangeArrowheads="1"/>
            </p:cNvSpPr>
            <p:nvPr/>
          </p:nvSpPr>
          <p:spPr bwMode="auto">
            <a:xfrm>
              <a:off x="2680" y="3583"/>
              <a:ext cx="2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  <a:endParaRPr lang="en-US" altLang="en-US" sz="1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29388" name="Group 8"/>
            <p:cNvGrpSpPr>
              <a:grpSpLocks/>
            </p:cNvGrpSpPr>
            <p:nvPr/>
          </p:nvGrpSpPr>
          <p:grpSpPr bwMode="auto">
            <a:xfrm>
              <a:off x="476" y="799"/>
              <a:ext cx="2204" cy="1886"/>
              <a:chOff x="476" y="799"/>
              <a:chExt cx="2204" cy="1886"/>
            </a:xfrm>
          </p:grpSpPr>
          <p:pic>
            <p:nvPicPr>
              <p:cNvPr id="229395" name="Picture 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" y="799"/>
                <a:ext cx="2204" cy="1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9396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" y="799"/>
                <a:ext cx="2204" cy="1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9389" name="Group 11"/>
            <p:cNvGrpSpPr>
              <a:grpSpLocks/>
            </p:cNvGrpSpPr>
            <p:nvPr/>
          </p:nvGrpSpPr>
          <p:grpSpPr bwMode="auto">
            <a:xfrm>
              <a:off x="599" y="2370"/>
              <a:ext cx="1377" cy="1283"/>
              <a:chOff x="599" y="2370"/>
              <a:chExt cx="1377" cy="1283"/>
            </a:xfrm>
          </p:grpSpPr>
          <p:pic>
            <p:nvPicPr>
              <p:cNvPr id="229393" name="Picture 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" y="2370"/>
                <a:ext cx="1377" cy="1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9394" name="Picture 1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" y="2370"/>
                <a:ext cx="1377" cy="1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9390" name="Group 14"/>
            <p:cNvGrpSpPr>
              <a:grpSpLocks/>
            </p:cNvGrpSpPr>
            <p:nvPr/>
          </p:nvGrpSpPr>
          <p:grpSpPr bwMode="auto">
            <a:xfrm>
              <a:off x="1346" y="2501"/>
              <a:ext cx="897" cy="853"/>
              <a:chOff x="1346" y="2501"/>
              <a:chExt cx="897" cy="853"/>
            </a:xfrm>
          </p:grpSpPr>
          <p:pic>
            <p:nvPicPr>
              <p:cNvPr id="229391" name="Picture 1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6" y="2501"/>
                <a:ext cx="897" cy="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9392" name="Picture 1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6" y="2501"/>
                <a:ext cx="897" cy="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401763"/>
            <a:ext cx="3238500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383" name="Rectangle 4"/>
          <p:cNvSpPr>
            <a:spLocks noChangeArrowheads="1"/>
          </p:cNvSpPr>
          <p:nvPr/>
        </p:nvSpPr>
        <p:spPr bwMode="auto">
          <a:xfrm>
            <a:off x="3635375" y="950913"/>
            <a:ext cx="731838" cy="8112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mtClean="0">
              <a:solidFill>
                <a:srgbClr val="000000"/>
              </a:solidFill>
              <a:latin typeface="Times" pitchFamily="125" charset="0"/>
            </a:endParaRPr>
          </a:p>
        </p:txBody>
      </p:sp>
      <p:sp>
        <p:nvSpPr>
          <p:cNvPr id="229384" name="Freeform 16"/>
          <p:cNvSpPr>
            <a:spLocks/>
          </p:cNvSpPr>
          <p:nvPr/>
        </p:nvSpPr>
        <p:spPr bwMode="auto">
          <a:xfrm>
            <a:off x="322263" y="2120900"/>
            <a:ext cx="781050" cy="658813"/>
          </a:xfrm>
          <a:custGeom>
            <a:avLst/>
            <a:gdLst>
              <a:gd name="T0" fmla="*/ 311801 w 780482"/>
              <a:gd name="T1" fmla="*/ 5 h 877969"/>
              <a:gd name="T2" fmla="*/ 311801 w 780482"/>
              <a:gd name="T3" fmla="*/ 5 h 877969"/>
              <a:gd name="T4" fmla="*/ 425000 w 780482"/>
              <a:gd name="T5" fmla="*/ 4244 h 877969"/>
              <a:gd name="T6" fmla="*/ 509898 w 780482"/>
              <a:gd name="T7" fmla="*/ 7071 h 877969"/>
              <a:gd name="T8" fmla="*/ 594797 w 780482"/>
              <a:gd name="T9" fmla="*/ 11310 h 877969"/>
              <a:gd name="T10" fmla="*/ 703426 w 780482"/>
              <a:gd name="T11" fmla="*/ 19922 h 877969"/>
              <a:gd name="T12" fmla="*/ 784641 w 780482"/>
              <a:gd name="T13" fmla="*/ 25988 h 877969"/>
              <a:gd name="T14" fmla="*/ 736295 w 780482"/>
              <a:gd name="T15" fmla="*/ 32509 h 877969"/>
              <a:gd name="T16" fmla="*/ 778743 w 780482"/>
              <a:gd name="T17" fmla="*/ 42403 h 877969"/>
              <a:gd name="T18" fmla="*/ 651396 w 780482"/>
              <a:gd name="T19" fmla="*/ 63602 h 877969"/>
              <a:gd name="T20" fmla="*/ 580646 w 780482"/>
              <a:gd name="T21" fmla="*/ 83387 h 877969"/>
              <a:gd name="T22" fmla="*/ 311801 w 780482"/>
              <a:gd name="T23" fmla="*/ 86214 h 877969"/>
              <a:gd name="T24" fmla="*/ 71256 w 780482"/>
              <a:gd name="T25" fmla="*/ 57948 h 877969"/>
              <a:gd name="T26" fmla="*/ 42953 w 780482"/>
              <a:gd name="T27" fmla="*/ 53708 h 877969"/>
              <a:gd name="T28" fmla="*/ 14658 w 780482"/>
              <a:gd name="T29" fmla="*/ 43816 h 877969"/>
              <a:gd name="T30" fmla="*/ 502 w 780482"/>
              <a:gd name="T31" fmla="*/ 38162 h 877969"/>
              <a:gd name="T32" fmla="*/ 28805 w 780482"/>
              <a:gd name="T33" fmla="*/ 9897 h 877969"/>
              <a:gd name="T34" fmla="*/ 57102 w 780482"/>
              <a:gd name="T35" fmla="*/ 5657 h 877969"/>
              <a:gd name="T36" fmla="*/ 99552 w 780482"/>
              <a:gd name="T37" fmla="*/ 2830 h 877969"/>
              <a:gd name="T38" fmla="*/ 142003 w 780482"/>
              <a:gd name="T39" fmla="*/ 1417 h 877969"/>
              <a:gd name="T40" fmla="*/ 255201 w 780482"/>
              <a:gd name="T41" fmla="*/ 5 h 877969"/>
              <a:gd name="T42" fmla="*/ 255201 w 780482"/>
              <a:gd name="T43" fmla="*/ 5 h 87796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780482" h="877969">
                <a:moveTo>
                  <a:pt x="309991" y="41"/>
                </a:moveTo>
                <a:lnTo>
                  <a:pt x="309991" y="41"/>
                </a:lnTo>
                <a:lnTo>
                  <a:pt x="422533" y="42244"/>
                </a:lnTo>
                <a:cubicBezTo>
                  <a:pt x="450463" y="52219"/>
                  <a:pt x="482263" y="53929"/>
                  <a:pt x="506939" y="70380"/>
                </a:cubicBezTo>
                <a:cubicBezTo>
                  <a:pt x="561480" y="106740"/>
                  <a:pt x="533102" y="93168"/>
                  <a:pt x="591345" y="112583"/>
                </a:cubicBezTo>
                <a:cubicBezTo>
                  <a:pt x="596034" y="126651"/>
                  <a:pt x="667887" y="173958"/>
                  <a:pt x="699344" y="198308"/>
                </a:cubicBezTo>
                <a:cubicBezTo>
                  <a:pt x="730801" y="222658"/>
                  <a:pt x="774641" y="237800"/>
                  <a:pt x="780087" y="258682"/>
                </a:cubicBezTo>
                <a:cubicBezTo>
                  <a:pt x="785533" y="279564"/>
                  <a:pt x="732999" y="296366"/>
                  <a:pt x="732022" y="323598"/>
                </a:cubicBezTo>
                <a:cubicBezTo>
                  <a:pt x="731045" y="350830"/>
                  <a:pt x="788293" y="417383"/>
                  <a:pt x="774225" y="422072"/>
                </a:cubicBezTo>
                <a:cubicBezTo>
                  <a:pt x="746090" y="450207"/>
                  <a:pt x="680441" y="565093"/>
                  <a:pt x="647616" y="633087"/>
                </a:cubicBezTo>
                <a:cubicBezTo>
                  <a:pt x="614791" y="701081"/>
                  <a:pt x="633548" y="792521"/>
                  <a:pt x="577277" y="830035"/>
                </a:cubicBezTo>
                <a:cubicBezTo>
                  <a:pt x="521006" y="867549"/>
                  <a:pt x="394397" y="900373"/>
                  <a:pt x="309991" y="858170"/>
                </a:cubicBezTo>
                <a:cubicBezTo>
                  <a:pt x="225585" y="815967"/>
                  <a:pt x="115388" y="630743"/>
                  <a:pt x="70840" y="576817"/>
                </a:cubicBezTo>
                <a:cubicBezTo>
                  <a:pt x="26292" y="522891"/>
                  <a:pt x="52083" y="548681"/>
                  <a:pt x="42705" y="534613"/>
                </a:cubicBezTo>
                <a:cubicBezTo>
                  <a:pt x="-1277" y="358690"/>
                  <a:pt x="54936" y="577422"/>
                  <a:pt x="14570" y="436140"/>
                </a:cubicBezTo>
                <a:cubicBezTo>
                  <a:pt x="9259" y="417550"/>
                  <a:pt x="5191" y="398626"/>
                  <a:pt x="502" y="379869"/>
                </a:cubicBezTo>
                <a:cubicBezTo>
                  <a:pt x="1323" y="365918"/>
                  <a:pt x="-8060" y="171908"/>
                  <a:pt x="28637" y="98515"/>
                </a:cubicBezTo>
                <a:cubicBezTo>
                  <a:pt x="36198" y="83393"/>
                  <a:pt x="44818" y="68267"/>
                  <a:pt x="56773" y="56312"/>
                </a:cubicBezTo>
                <a:cubicBezTo>
                  <a:pt x="68728" y="44357"/>
                  <a:pt x="83854" y="35738"/>
                  <a:pt x="98976" y="28177"/>
                </a:cubicBezTo>
                <a:cubicBezTo>
                  <a:pt x="112239" y="21545"/>
                  <a:pt x="126703" y="17326"/>
                  <a:pt x="141179" y="14109"/>
                </a:cubicBezTo>
                <a:cubicBezTo>
                  <a:pt x="211422" y="-1501"/>
                  <a:pt x="204760" y="41"/>
                  <a:pt x="253720" y="4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378" tIns="45686" rIns="91378" bIns="45686"/>
          <a:lstStyle/>
          <a:p>
            <a:pPr eaLnBrk="1" hangingPunct="1"/>
            <a:endParaRPr lang="en-GB" smtClean="0">
              <a:solidFill>
                <a:srgbClr val="000000"/>
              </a:solidFill>
              <a:latin typeface="Times New Roman" pitchFamily="18" charset="0"/>
              <a:ea typeface="Geneva" pitchFamily="125" charset="-128"/>
            </a:endParaRPr>
          </a:p>
        </p:txBody>
      </p:sp>
      <p:sp>
        <p:nvSpPr>
          <p:cNvPr id="229385" name="Rectangle 19"/>
          <p:cNvSpPr>
            <a:spLocks noChangeArrowheads="1"/>
          </p:cNvSpPr>
          <p:nvPr/>
        </p:nvSpPr>
        <p:spPr bwMode="auto">
          <a:xfrm>
            <a:off x="2697163" y="788988"/>
            <a:ext cx="938212" cy="5667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/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mtClean="0">
              <a:solidFill>
                <a:srgbClr val="000000"/>
              </a:solidFill>
              <a:latin typeface="Times" pitchFamily="125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6911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9574" y="699551"/>
            <a:ext cx="7577137" cy="388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/>
          <a:lstStyle/>
          <a:p>
            <a:pPr marL="619125" indent="-444500">
              <a:lnSpc>
                <a:spcPct val="80000"/>
              </a:lnSpc>
              <a:spcBef>
                <a:spcPct val="30000"/>
              </a:spcBef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 	</a:t>
            </a:r>
          </a:p>
          <a:p>
            <a:pPr marL="619125" indent="-444500">
              <a:lnSpc>
                <a:spcPct val="80000"/>
              </a:lnSpc>
              <a:buFontTx/>
              <a:buChar char="•"/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Scottish Water created by merger of three regional authorities </a:t>
            </a: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Reduce operating costs by 40% </a:t>
            </a: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Deliver £2.3 billion investment for £1.8 billion</a:t>
            </a: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endParaRPr lang="en-GB" altLang="en-US" sz="2000" b="1" dirty="0">
              <a:solidFill>
                <a:srgbClr val="1266AE"/>
              </a:solidFill>
              <a:latin typeface="Arial" pitchFamily="34" charset="0"/>
              <a:cs typeface="Arial" pitchFamily="34" charset="0"/>
            </a:endParaRPr>
          </a:p>
          <a:p>
            <a:pPr marL="619125" indent="-444500">
              <a:lnSpc>
                <a:spcPct val="80000"/>
              </a:lnSpc>
              <a:buFontTx/>
              <a:buChar char="•"/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Improve every performance measure including Customer Satisfaction</a:t>
            </a:r>
          </a:p>
          <a:p>
            <a:pPr marL="619125" indent="-444500">
              <a:lnSpc>
                <a:spcPct val="80000"/>
              </a:lnSpc>
            </a:pPr>
            <a:r>
              <a:rPr lang="en-GB" altLang="en-US" sz="2000" b="1" dirty="0">
                <a:solidFill>
                  <a:srgbClr val="1266AE"/>
                </a:solidFill>
                <a:latin typeface="Arial" pitchFamily="34" charset="0"/>
                <a:cs typeface="Arial" pitchFamily="34" charset="0"/>
              </a:rPr>
              <a:t>       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-14288" y="-20638"/>
            <a:ext cx="9144001" cy="466726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686" rIns="91378" bIns="45686" anchor="ctr"/>
          <a:lstStyle/>
          <a:p>
            <a:r>
              <a:rPr lang="en-GB" altLang="en-US" b="1" dirty="0">
                <a:solidFill>
                  <a:srgbClr val="EDFCFD"/>
                </a:solidFill>
                <a:latin typeface="Arial" pitchFamily="34" charset="0"/>
                <a:cs typeface="Arial" pitchFamily="34" charset="0"/>
              </a:rPr>
              <a:t>   Scottish </a:t>
            </a:r>
            <a:r>
              <a:rPr lang="en-GB" altLang="en-US" b="1" dirty="0" smtClean="0">
                <a:solidFill>
                  <a:srgbClr val="EDFCFD"/>
                </a:solidFill>
                <a:latin typeface="Arial" pitchFamily="34" charset="0"/>
                <a:cs typeface="Arial" pitchFamily="34" charset="0"/>
              </a:rPr>
              <a:t>Water: Primary Objectives</a:t>
            </a:r>
            <a:endParaRPr lang="en-GB" altLang="en-US" dirty="0">
              <a:solidFill>
                <a:srgbClr val="EDFCF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earer, fresher drinking water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963390"/>
            <a:ext cx="2664296" cy="2040408"/>
          </a:xfrm>
          <a:prstGeom prst="roundRect">
            <a:avLst/>
          </a:prstGeom>
        </p:spPr>
      </p:pic>
      <p:pic>
        <p:nvPicPr>
          <p:cNvPr id="5" name="Picture 6" descr="9907_04_6---Water-supply-leak_we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699543"/>
            <a:ext cx="4583742" cy="187220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untitl~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230" y="2859782"/>
            <a:ext cx="2447925" cy="204946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5"/>
          <p:cNvSpPr>
            <a:spLocks noChangeArrowheads="1"/>
          </p:cNvSpPr>
          <p:nvPr/>
        </p:nvSpPr>
        <p:spPr bwMode="auto">
          <a:xfrm>
            <a:off x="395536" y="249718"/>
            <a:ext cx="3600400" cy="377825"/>
          </a:xfrm>
          <a:prstGeom prst="roundRect">
            <a:avLst>
              <a:gd name="adj" fmla="val 16667"/>
            </a:avLst>
          </a:prstGeom>
          <a:solidFill>
            <a:srgbClr val="1379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 anchor="ctr"/>
          <a:lstStyle/>
          <a:p>
            <a:pPr eaLnBrk="0" hangingPunct="0"/>
            <a:r>
              <a:rPr lang="en-GB" altLang="en-US" dirty="0">
                <a:solidFill>
                  <a:srgbClr val="FFFFFF"/>
                </a:solidFill>
                <a:latin typeface="Arial Rounded MT Bold" pitchFamily="34" charset="0"/>
              </a:rPr>
              <a:t>There was lots to do…</a:t>
            </a:r>
          </a:p>
        </p:txBody>
      </p:sp>
    </p:spTree>
    <p:extLst>
      <p:ext uri="{BB962C8B-B14F-4D97-AF65-F5344CB8AC3E}">
        <p14:creationId xmlns:p14="http://schemas.microsoft.com/office/powerpoint/2010/main" val="338281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rypto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106" y="771552"/>
            <a:ext cx="4154487" cy="3384376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6" descr="Glasgow Evening News July 2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279" y="2516190"/>
            <a:ext cx="2341563" cy="21082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6227781" y="1706571"/>
          <a:ext cx="2682875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Slide" r:id="rId6" imgW="4102596" imgH="3077005" progId="PowerPoint.Slide.8">
                  <p:embed/>
                </p:oleObj>
              </mc:Choice>
              <mc:Fallback>
                <p:oleObj name="Slide" r:id="rId6" imgW="4102596" imgH="3077005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81" y="1706571"/>
                        <a:ext cx="2682875" cy="192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Content Placeholder 4" descr="gran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860945">
            <a:off x="3482975" y="765175"/>
            <a:ext cx="5557838" cy="11049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 descr="pu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01586">
            <a:off x="428625" y="3815794"/>
            <a:ext cx="37465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9"/>
          <p:cNvSpPr>
            <a:spLocks noChangeArrowheads="1"/>
          </p:cNvSpPr>
          <p:nvPr/>
        </p:nvSpPr>
        <p:spPr bwMode="auto">
          <a:xfrm>
            <a:off x="323850" y="303222"/>
            <a:ext cx="2879998" cy="377825"/>
          </a:xfrm>
          <a:prstGeom prst="roundRect">
            <a:avLst>
              <a:gd name="adj" fmla="val 16667"/>
            </a:avLst>
          </a:prstGeom>
          <a:solidFill>
            <a:srgbClr val="1266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 anchor="ctr"/>
          <a:lstStyle/>
          <a:p>
            <a:pPr algn="ctr" eaLnBrk="0" hangingPunct="0"/>
            <a:r>
              <a:rPr lang="en-GB" altLang="en-US" dirty="0">
                <a:solidFill>
                  <a:srgbClr val="FFFFFF"/>
                </a:solidFill>
                <a:latin typeface="Arial Rounded MT Bold" pitchFamily="34" charset="0"/>
              </a:rPr>
              <a:t>Headlines 2002</a:t>
            </a:r>
          </a:p>
        </p:txBody>
      </p:sp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"/>
          <p:cNvSpPr>
            <a:spLocks noChangeShapeType="1"/>
          </p:cNvSpPr>
          <p:nvPr/>
        </p:nvSpPr>
        <p:spPr bwMode="auto">
          <a:xfrm>
            <a:off x="969590" y="3527971"/>
            <a:ext cx="7188200" cy="0"/>
          </a:xfrm>
          <a:prstGeom prst="line">
            <a:avLst/>
          </a:prstGeom>
          <a:noFill/>
          <a:ln w="31750">
            <a:solidFill>
              <a:srgbClr val="00008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969590" y="1140380"/>
            <a:ext cx="0" cy="2376487"/>
          </a:xfrm>
          <a:prstGeom prst="line">
            <a:avLst/>
          </a:prstGeom>
          <a:noFill/>
          <a:ln w="31750">
            <a:solidFill>
              <a:srgbClr val="00008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09228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600">
                <a:solidFill>
                  <a:srgbClr val="002060"/>
                </a:solidFill>
              </a:rPr>
              <a:t>2002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09440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600">
                <a:solidFill>
                  <a:srgbClr val="002060"/>
                </a:solidFill>
              </a:rPr>
              <a:t>2006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36615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600">
                <a:solidFill>
                  <a:srgbClr val="002060"/>
                </a:solidFill>
              </a:rPr>
              <a:t>2010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559303" y="3581947"/>
            <a:ext cx="760019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600">
                <a:solidFill>
                  <a:srgbClr val="002060"/>
                </a:solidFill>
              </a:rPr>
              <a:t>2040+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574552" y="1140380"/>
            <a:ext cx="0" cy="2376487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5630490" y="1140373"/>
            <a:ext cx="0" cy="2387600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4169990" y="1140380"/>
            <a:ext cx="0" cy="2376487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21480000">
            <a:off x="969590" y="989560"/>
            <a:ext cx="6456362" cy="547688"/>
          </a:xfrm>
          <a:custGeom>
            <a:avLst/>
            <a:gdLst>
              <a:gd name="T0" fmla="*/ 0 w 3810"/>
              <a:gd name="T1" fmla="*/ 2147483647 h 423"/>
              <a:gd name="T2" fmla="*/ 2147483647 w 3810"/>
              <a:gd name="T3" fmla="*/ 2147483647 h 423"/>
              <a:gd name="T4" fmla="*/ 2147483647 w 3810"/>
              <a:gd name="T5" fmla="*/ 2147483647 h 423"/>
              <a:gd name="T6" fmla="*/ 2147483647 w 3810"/>
              <a:gd name="T7" fmla="*/ 2147483647 h 423"/>
              <a:gd name="T8" fmla="*/ 2147483647 w 3810"/>
              <a:gd name="T9" fmla="*/ 2147483647 h 423"/>
              <a:gd name="T10" fmla="*/ 2147483647 w 3810"/>
              <a:gd name="T11" fmla="*/ 2147483647 h 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10"/>
              <a:gd name="T19" fmla="*/ 0 h 423"/>
              <a:gd name="T20" fmla="*/ 3810 w 3810"/>
              <a:gd name="T21" fmla="*/ 423 h 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" h="423">
                <a:moveTo>
                  <a:pt x="0" y="423"/>
                </a:moveTo>
                <a:cubicBezTo>
                  <a:pt x="253" y="374"/>
                  <a:pt x="506" y="325"/>
                  <a:pt x="725" y="287"/>
                </a:cubicBezTo>
                <a:cubicBezTo>
                  <a:pt x="944" y="249"/>
                  <a:pt x="1081" y="226"/>
                  <a:pt x="1315" y="196"/>
                </a:cubicBezTo>
                <a:cubicBezTo>
                  <a:pt x="1549" y="166"/>
                  <a:pt x="1829" y="136"/>
                  <a:pt x="2131" y="106"/>
                </a:cubicBezTo>
                <a:cubicBezTo>
                  <a:pt x="2433" y="76"/>
                  <a:pt x="2849" y="30"/>
                  <a:pt x="3129" y="15"/>
                </a:cubicBezTo>
                <a:cubicBezTo>
                  <a:pt x="3409" y="0"/>
                  <a:pt x="3697" y="22"/>
                  <a:pt x="3810" y="15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78" tIns="45686" rIns="91378" bIns="45686"/>
          <a:lstStyle/>
          <a:p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263294" y="1670596"/>
            <a:ext cx="756813" cy="83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Major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Cost 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Gap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Closure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011122" y="1653132"/>
            <a:ext cx="1165579" cy="101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endParaRPr lang="en-GB" altLang="en-US" sz="1200" b="1">
              <a:solidFill>
                <a:srgbClr val="002060"/>
              </a:solidFill>
            </a:endParaRP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Improve 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Asset 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Performance </a:t>
            </a:r>
          </a:p>
          <a:p>
            <a:pPr eaLnBrk="0" hangingPunct="0"/>
            <a:endParaRPr lang="en-GB" altLang="en-US" sz="1200" b="1">
              <a:solidFill>
                <a:srgbClr val="002060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984507" y="1670596"/>
            <a:ext cx="1490989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 dirty="0">
                <a:solidFill>
                  <a:srgbClr val="002060"/>
                </a:solidFill>
              </a:rPr>
              <a:t>Innovation</a:t>
            </a:r>
          </a:p>
          <a:p>
            <a:pPr eaLnBrk="0" hangingPunct="0"/>
            <a:r>
              <a:rPr lang="en-GB" altLang="en-US" sz="1200" b="1" dirty="0" smtClean="0">
                <a:solidFill>
                  <a:srgbClr val="002060"/>
                </a:solidFill>
              </a:rPr>
              <a:t>&amp; Service</a:t>
            </a:r>
            <a:endParaRPr lang="en-GB" altLang="en-US" sz="1200" b="1" dirty="0">
              <a:solidFill>
                <a:srgbClr val="002060"/>
              </a:solidFill>
            </a:endParaRPr>
          </a:p>
          <a:p>
            <a:pPr eaLnBrk="0" hangingPunct="0"/>
            <a:r>
              <a:rPr lang="en-GB" altLang="en-US" sz="1200" b="1" dirty="0">
                <a:solidFill>
                  <a:srgbClr val="002060"/>
                </a:solidFill>
              </a:rPr>
              <a:t>Risk Management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5773382" y="1480097"/>
            <a:ext cx="184605" cy="46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endParaRPr lang="en-US" altLang="en-US">
              <a:solidFill>
                <a:srgbClr val="000000"/>
              </a:solidFill>
              <a:latin typeface="Times" pitchFamily="125" charset="0"/>
              <a:ea typeface="MS PGothic" pitchFamily="34" charset="-128"/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 rot="16200000">
            <a:off x="-394867" y="1909440"/>
            <a:ext cx="1768475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 eaLnBrk="0" hangingPunct="0"/>
            <a:r>
              <a:rPr lang="en-GB" altLang="en-US" sz="1200" b="1">
                <a:solidFill>
                  <a:srgbClr val="002060"/>
                </a:solidFill>
              </a:rPr>
              <a:t>Value</a:t>
            </a:r>
            <a:r>
              <a:rPr lang="en-GB" altLang="en-US" sz="1200">
                <a:solidFill>
                  <a:srgbClr val="002060"/>
                </a:solidFill>
              </a:rPr>
              <a:t> for Customers &amp; </a:t>
            </a:r>
            <a:r>
              <a:rPr lang="en-GB" altLang="en-US" sz="1200" b="1">
                <a:solidFill>
                  <a:srgbClr val="002060"/>
                </a:solidFill>
              </a:rPr>
              <a:t>credibility  </a:t>
            </a:r>
            <a:r>
              <a:rPr lang="en-GB" altLang="en-US" sz="1200">
                <a:solidFill>
                  <a:srgbClr val="002060"/>
                </a:solidFill>
              </a:rPr>
              <a:t>with  stakeholders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4317629" y="1670596"/>
            <a:ext cx="1196975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 dirty="0" smtClean="0">
                <a:solidFill>
                  <a:srgbClr val="002060"/>
                </a:solidFill>
              </a:rPr>
              <a:t>Closure </a:t>
            </a:r>
            <a:r>
              <a:rPr lang="en-GB" altLang="en-US" sz="1200" b="1" dirty="0">
                <a:solidFill>
                  <a:srgbClr val="002060"/>
                </a:solidFill>
              </a:rPr>
              <a:t>of</a:t>
            </a:r>
          </a:p>
          <a:p>
            <a:pPr eaLnBrk="0" hangingPunct="0"/>
            <a:r>
              <a:rPr lang="en-GB" altLang="en-US" sz="1200" b="1" dirty="0">
                <a:solidFill>
                  <a:srgbClr val="002060"/>
                </a:solidFill>
              </a:rPr>
              <a:t>performance gap</a:t>
            </a: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5457453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600">
                <a:solidFill>
                  <a:srgbClr val="002060"/>
                </a:solidFill>
              </a:rPr>
              <a:t>2015</a:t>
            </a:r>
          </a:p>
        </p:txBody>
      </p:sp>
      <p:sp>
        <p:nvSpPr>
          <p:cNvPr id="19" name="AutoShape 31"/>
          <p:cNvSpPr>
            <a:spLocks noChangeArrowheads="1"/>
          </p:cNvSpPr>
          <p:nvPr/>
        </p:nvSpPr>
        <p:spPr bwMode="auto">
          <a:xfrm>
            <a:off x="912440" y="341858"/>
            <a:ext cx="3389312" cy="485775"/>
          </a:xfrm>
          <a:prstGeom prst="rightArrow">
            <a:avLst>
              <a:gd name="adj1" fmla="val 45111"/>
              <a:gd name="adj2" fmla="val 69222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53964" tIns="46764" rIns="53964" bIns="46764" anchor="ctr"/>
          <a:lstStyle/>
          <a:p>
            <a:pPr defTabSz="957263" eaLnBrk="0" hangingPunct="0"/>
            <a:r>
              <a:rPr lang="en-GB" altLang="en-US" sz="1400" b="1">
                <a:solidFill>
                  <a:srgbClr val="002060"/>
                </a:solidFill>
                <a:latin typeface="Arial MT Md" charset="0"/>
              </a:rPr>
              <a:t>FOLLOWING</a:t>
            </a:r>
          </a:p>
        </p:txBody>
      </p:sp>
      <p:sp>
        <p:nvSpPr>
          <p:cNvPr id="20" name="AutoShape 32"/>
          <p:cNvSpPr>
            <a:spLocks noChangeArrowheads="1"/>
          </p:cNvSpPr>
          <p:nvPr/>
        </p:nvSpPr>
        <p:spPr bwMode="auto">
          <a:xfrm>
            <a:off x="5832102" y="341858"/>
            <a:ext cx="1460500" cy="485775"/>
          </a:xfrm>
          <a:prstGeom prst="rightArrow">
            <a:avLst>
              <a:gd name="adj1" fmla="val 41176"/>
              <a:gd name="adj2" fmla="val 65197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53964" tIns="46764" rIns="53964" bIns="46764" anchor="ctr"/>
          <a:lstStyle/>
          <a:p>
            <a:pPr defTabSz="957263" eaLnBrk="0" hangingPunct="0"/>
            <a:r>
              <a:rPr lang="en-GB" altLang="en-US" sz="1400" b="1">
                <a:solidFill>
                  <a:srgbClr val="002060"/>
                </a:solidFill>
                <a:latin typeface="Arial MT Md" charset="0"/>
              </a:rPr>
              <a:t>LEADING</a:t>
            </a:r>
          </a:p>
        </p:txBody>
      </p:sp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7508502" y="411710"/>
            <a:ext cx="1024514" cy="46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Setting the </a:t>
            </a:r>
          </a:p>
          <a:p>
            <a:pPr eaLnBrk="0" hangingPunct="0"/>
            <a:r>
              <a:rPr lang="en-GB" altLang="en-US" sz="1200" b="1">
                <a:solidFill>
                  <a:srgbClr val="002060"/>
                </a:solidFill>
              </a:rPr>
              <a:t>Frontier</a:t>
            </a:r>
          </a:p>
        </p:txBody>
      </p:sp>
      <p:sp>
        <p:nvSpPr>
          <p:cNvPr id="22" name="Freeform 37"/>
          <p:cNvSpPr>
            <a:spLocks/>
          </p:cNvSpPr>
          <p:nvPr/>
        </p:nvSpPr>
        <p:spPr bwMode="auto">
          <a:xfrm>
            <a:off x="977536" y="1045130"/>
            <a:ext cx="4587875" cy="2376487"/>
          </a:xfrm>
          <a:custGeom>
            <a:avLst/>
            <a:gdLst>
              <a:gd name="T0" fmla="*/ 0 w 3130"/>
              <a:gd name="T1" fmla="*/ 2147483647 h 1996"/>
              <a:gd name="T2" fmla="*/ 2147483647 w 3130"/>
              <a:gd name="T3" fmla="*/ 2147483647 h 1996"/>
              <a:gd name="T4" fmla="*/ 2147483647 w 3130"/>
              <a:gd name="T5" fmla="*/ 2147483647 h 1996"/>
              <a:gd name="T6" fmla="*/ 2147483647 w 3130"/>
              <a:gd name="T7" fmla="*/ 2147483647 h 1996"/>
              <a:gd name="T8" fmla="*/ 2147483647 w 3130"/>
              <a:gd name="T9" fmla="*/ 2147483647 h 1996"/>
              <a:gd name="T10" fmla="*/ 2147483647 w 3130"/>
              <a:gd name="T11" fmla="*/ 2147483647 h 1996"/>
              <a:gd name="T12" fmla="*/ 2147483647 w 3130"/>
              <a:gd name="T13" fmla="*/ 2147483647 h 1996"/>
              <a:gd name="T14" fmla="*/ 2147483647 w 3130"/>
              <a:gd name="T15" fmla="*/ 0 h 19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130"/>
              <a:gd name="T25" fmla="*/ 0 h 1996"/>
              <a:gd name="T26" fmla="*/ 3130 w 3130"/>
              <a:gd name="T27" fmla="*/ 1996 h 19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130" h="1996">
                <a:moveTo>
                  <a:pt x="0" y="1996"/>
                </a:moveTo>
                <a:cubicBezTo>
                  <a:pt x="132" y="1792"/>
                  <a:pt x="265" y="1588"/>
                  <a:pt x="409" y="1407"/>
                </a:cubicBezTo>
                <a:cubicBezTo>
                  <a:pt x="553" y="1226"/>
                  <a:pt x="726" y="1037"/>
                  <a:pt x="862" y="908"/>
                </a:cubicBezTo>
                <a:cubicBezTo>
                  <a:pt x="998" y="779"/>
                  <a:pt x="1089" y="718"/>
                  <a:pt x="1225" y="635"/>
                </a:cubicBezTo>
                <a:cubicBezTo>
                  <a:pt x="1361" y="552"/>
                  <a:pt x="1520" y="477"/>
                  <a:pt x="1679" y="409"/>
                </a:cubicBezTo>
                <a:cubicBezTo>
                  <a:pt x="1838" y="341"/>
                  <a:pt x="1997" y="280"/>
                  <a:pt x="2178" y="227"/>
                </a:cubicBezTo>
                <a:cubicBezTo>
                  <a:pt x="2359" y="174"/>
                  <a:pt x="2608" y="129"/>
                  <a:pt x="2767" y="91"/>
                </a:cubicBezTo>
                <a:cubicBezTo>
                  <a:pt x="2926" y="53"/>
                  <a:pt x="3028" y="26"/>
                  <a:pt x="313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3964" tIns="46764" rIns="53964" bIns="46764"/>
          <a:lstStyle/>
          <a:p>
            <a:endParaRPr lang="en-GB"/>
          </a:p>
        </p:txBody>
      </p:sp>
      <p:sp>
        <p:nvSpPr>
          <p:cNvPr id="23" name="Freeform 38"/>
          <p:cNvSpPr>
            <a:spLocks/>
          </p:cNvSpPr>
          <p:nvPr/>
        </p:nvSpPr>
        <p:spPr bwMode="auto">
          <a:xfrm>
            <a:off x="5498727" y="726033"/>
            <a:ext cx="1860550" cy="323850"/>
          </a:xfrm>
          <a:custGeom>
            <a:avLst/>
            <a:gdLst>
              <a:gd name="T0" fmla="*/ 0 w 1270"/>
              <a:gd name="T1" fmla="*/ 2147483647 h 272"/>
              <a:gd name="T2" fmla="*/ 2147483647 w 1270"/>
              <a:gd name="T3" fmla="*/ 2147483647 h 272"/>
              <a:gd name="T4" fmla="*/ 2147483647 w 1270"/>
              <a:gd name="T5" fmla="*/ 2147483647 h 272"/>
              <a:gd name="T6" fmla="*/ 2147483647 w 1270"/>
              <a:gd name="T7" fmla="*/ 2147483647 h 272"/>
              <a:gd name="T8" fmla="*/ 2147483647 w 1270"/>
              <a:gd name="T9" fmla="*/ 2147483647 h 272"/>
              <a:gd name="T10" fmla="*/ 2147483647 w 1270"/>
              <a:gd name="T11" fmla="*/ 0 h 2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0"/>
              <a:gd name="T19" fmla="*/ 0 h 272"/>
              <a:gd name="T20" fmla="*/ 1270 w 1270"/>
              <a:gd name="T21" fmla="*/ 272 h 2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0" h="272">
                <a:moveTo>
                  <a:pt x="0" y="272"/>
                </a:moveTo>
                <a:cubicBezTo>
                  <a:pt x="87" y="256"/>
                  <a:pt x="174" y="241"/>
                  <a:pt x="272" y="226"/>
                </a:cubicBezTo>
                <a:cubicBezTo>
                  <a:pt x="370" y="211"/>
                  <a:pt x="498" y="196"/>
                  <a:pt x="589" y="181"/>
                </a:cubicBezTo>
                <a:cubicBezTo>
                  <a:pt x="680" y="166"/>
                  <a:pt x="718" y="159"/>
                  <a:pt x="816" y="136"/>
                </a:cubicBezTo>
                <a:cubicBezTo>
                  <a:pt x="914" y="113"/>
                  <a:pt x="1103" y="68"/>
                  <a:pt x="1179" y="45"/>
                </a:cubicBezTo>
                <a:cubicBezTo>
                  <a:pt x="1255" y="22"/>
                  <a:pt x="1247" y="7"/>
                  <a:pt x="127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3964" tIns="46764" rIns="53964" bIns="46764"/>
          <a:lstStyle/>
          <a:p>
            <a:endParaRPr lang="en-GB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107504" y="50140"/>
            <a:ext cx="7772400" cy="433387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/>
              <a:t>The Journey</a:t>
            </a:r>
          </a:p>
        </p:txBody>
      </p:sp>
      <p:cxnSp>
        <p:nvCxnSpPr>
          <p:cNvPr id="25" name="Straight Connector 3"/>
          <p:cNvCxnSpPr>
            <a:cxnSpLocks noChangeShapeType="1"/>
          </p:cNvCxnSpPr>
          <p:nvPr/>
        </p:nvCxnSpPr>
        <p:spPr bwMode="auto">
          <a:xfrm flipV="1">
            <a:off x="1615707" y="4274096"/>
            <a:ext cx="404813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34"/>
          <p:cNvCxnSpPr>
            <a:cxnSpLocks noChangeShapeType="1"/>
          </p:cNvCxnSpPr>
          <p:nvPr/>
        </p:nvCxnSpPr>
        <p:spPr bwMode="auto">
          <a:xfrm>
            <a:off x="3647704" y="4283621"/>
            <a:ext cx="695325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2193570" y="4170908"/>
            <a:ext cx="1293813" cy="2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>
                <a:solidFill>
                  <a:srgbClr val="000000"/>
                </a:solidFill>
              </a:rPr>
              <a:t>Scottish Water</a:t>
            </a:r>
          </a:p>
        </p:txBody>
      </p:sp>
      <p:sp>
        <p:nvSpPr>
          <p:cNvPr id="28" name="TextBox 36"/>
          <p:cNvSpPr txBox="1">
            <a:spLocks noChangeArrowheads="1"/>
          </p:cNvSpPr>
          <p:nvPr/>
        </p:nvSpPr>
        <p:spPr bwMode="auto">
          <a:xfrm>
            <a:off x="4441454" y="4101058"/>
            <a:ext cx="1516063" cy="2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/>
            <a:r>
              <a:rPr lang="en-GB" altLang="en-US" sz="1200" b="1">
                <a:solidFill>
                  <a:srgbClr val="000000"/>
                </a:solidFill>
              </a:rPr>
              <a:t>England &amp; Wales</a:t>
            </a:r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208107" y="2464346"/>
            <a:ext cx="1900237" cy="485775"/>
          </a:xfrm>
          <a:prstGeom prst="rightArrow">
            <a:avLst>
              <a:gd name="adj1" fmla="val 41176"/>
              <a:gd name="adj2" fmla="val 65196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53964" tIns="46764" rIns="53964" bIns="46764" anchor="ctr"/>
          <a:lstStyle/>
          <a:p>
            <a:pPr defTabSz="957263" eaLnBrk="0" hangingPunct="0"/>
            <a:endParaRPr lang="en-GB" altLang="en-US" sz="1400" b="1">
              <a:solidFill>
                <a:srgbClr val="002060"/>
              </a:solidFill>
              <a:latin typeface="Arial MT Md" charset="0"/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015" y="2232580"/>
            <a:ext cx="1368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"/>
          <p:cNvSpPr>
            <a:spLocks noChangeShapeType="1"/>
          </p:cNvSpPr>
          <p:nvPr/>
        </p:nvSpPr>
        <p:spPr bwMode="auto">
          <a:xfrm>
            <a:off x="969590" y="3527971"/>
            <a:ext cx="7188200" cy="0"/>
          </a:xfrm>
          <a:prstGeom prst="line">
            <a:avLst/>
          </a:prstGeom>
          <a:noFill/>
          <a:ln w="31750">
            <a:solidFill>
              <a:srgbClr val="00008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969590" y="1140380"/>
            <a:ext cx="0" cy="2376487"/>
          </a:xfrm>
          <a:prstGeom prst="line">
            <a:avLst/>
          </a:prstGeom>
          <a:noFill/>
          <a:ln w="31750">
            <a:solidFill>
              <a:srgbClr val="00008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09228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600">
                <a:solidFill>
                  <a:srgbClr val="002060"/>
                </a:solidFill>
              </a:rPr>
              <a:t>2002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09440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600">
                <a:solidFill>
                  <a:srgbClr val="002060"/>
                </a:solidFill>
              </a:rPr>
              <a:t>2006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36615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600">
                <a:solidFill>
                  <a:srgbClr val="002060"/>
                </a:solidFill>
              </a:rPr>
              <a:t>2010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559303" y="3581947"/>
            <a:ext cx="760019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600">
                <a:solidFill>
                  <a:srgbClr val="002060"/>
                </a:solidFill>
              </a:rPr>
              <a:t>2040+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574552" y="1140380"/>
            <a:ext cx="0" cy="2376487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5630490" y="1140373"/>
            <a:ext cx="0" cy="2387600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4169990" y="1140380"/>
            <a:ext cx="0" cy="2376487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rot="21480000">
            <a:off x="969590" y="989560"/>
            <a:ext cx="6456362" cy="547688"/>
          </a:xfrm>
          <a:custGeom>
            <a:avLst/>
            <a:gdLst>
              <a:gd name="T0" fmla="*/ 0 w 3810"/>
              <a:gd name="T1" fmla="*/ 2147483647 h 423"/>
              <a:gd name="T2" fmla="*/ 2147483647 w 3810"/>
              <a:gd name="T3" fmla="*/ 2147483647 h 423"/>
              <a:gd name="T4" fmla="*/ 2147483647 w 3810"/>
              <a:gd name="T5" fmla="*/ 2147483647 h 423"/>
              <a:gd name="T6" fmla="*/ 2147483647 w 3810"/>
              <a:gd name="T7" fmla="*/ 2147483647 h 423"/>
              <a:gd name="T8" fmla="*/ 2147483647 w 3810"/>
              <a:gd name="T9" fmla="*/ 2147483647 h 423"/>
              <a:gd name="T10" fmla="*/ 2147483647 w 3810"/>
              <a:gd name="T11" fmla="*/ 2147483647 h 4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10"/>
              <a:gd name="T19" fmla="*/ 0 h 423"/>
              <a:gd name="T20" fmla="*/ 3810 w 3810"/>
              <a:gd name="T21" fmla="*/ 423 h 4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" h="423">
                <a:moveTo>
                  <a:pt x="0" y="423"/>
                </a:moveTo>
                <a:cubicBezTo>
                  <a:pt x="253" y="374"/>
                  <a:pt x="506" y="325"/>
                  <a:pt x="725" y="287"/>
                </a:cubicBezTo>
                <a:cubicBezTo>
                  <a:pt x="944" y="249"/>
                  <a:pt x="1081" y="226"/>
                  <a:pt x="1315" y="196"/>
                </a:cubicBezTo>
                <a:cubicBezTo>
                  <a:pt x="1549" y="166"/>
                  <a:pt x="1829" y="136"/>
                  <a:pt x="2131" y="106"/>
                </a:cubicBezTo>
                <a:cubicBezTo>
                  <a:pt x="2433" y="76"/>
                  <a:pt x="2849" y="30"/>
                  <a:pt x="3129" y="15"/>
                </a:cubicBezTo>
                <a:cubicBezTo>
                  <a:pt x="3409" y="0"/>
                  <a:pt x="3697" y="22"/>
                  <a:pt x="3810" y="15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263294" y="1670596"/>
            <a:ext cx="1332291" cy="2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 dirty="0" smtClean="0">
                <a:solidFill>
                  <a:srgbClr val="002060"/>
                </a:solidFill>
              </a:rPr>
              <a:t>Confrontational</a:t>
            </a:r>
            <a:endParaRPr lang="en-GB" altLang="en-US" sz="1200" b="1" dirty="0">
              <a:solidFill>
                <a:srgbClr val="002060"/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843808" y="1653132"/>
            <a:ext cx="1178403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endParaRPr lang="en-GB" altLang="en-US" sz="1200" b="1" dirty="0">
              <a:solidFill>
                <a:srgbClr val="002060"/>
              </a:solidFill>
            </a:endParaRPr>
          </a:p>
          <a:p>
            <a:r>
              <a:rPr lang="en-GB" altLang="en-US" sz="1200" b="1" dirty="0" smtClean="0">
                <a:solidFill>
                  <a:srgbClr val="002060"/>
                </a:solidFill>
              </a:rPr>
              <a:t>Parent /Child </a:t>
            </a:r>
          </a:p>
          <a:p>
            <a:r>
              <a:rPr lang="en-GB" altLang="en-US" sz="1200" b="1" dirty="0" smtClean="0">
                <a:solidFill>
                  <a:srgbClr val="002060"/>
                </a:solidFill>
              </a:rPr>
              <a:t>Relationship</a:t>
            </a:r>
            <a:endParaRPr lang="en-GB" altLang="en-US" sz="1200" b="1" dirty="0">
              <a:solidFill>
                <a:srgbClr val="002060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746239" y="1677382"/>
            <a:ext cx="944364" cy="46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 dirty="0" smtClean="0">
                <a:solidFill>
                  <a:srgbClr val="002060"/>
                </a:solidFill>
              </a:rPr>
              <a:t>Customer </a:t>
            </a:r>
          </a:p>
          <a:p>
            <a:r>
              <a:rPr lang="en-GB" altLang="en-US" sz="1200" b="1" dirty="0" smtClean="0">
                <a:solidFill>
                  <a:srgbClr val="002060"/>
                </a:solidFill>
              </a:rPr>
              <a:t>lead</a:t>
            </a:r>
            <a:endParaRPr lang="en-GB" altLang="en-US" sz="1200" b="1" dirty="0">
              <a:solidFill>
                <a:srgbClr val="002060"/>
              </a:solidFill>
            </a:endParaRP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 rot="16200000">
            <a:off x="-394867" y="1909440"/>
            <a:ext cx="1768475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/>
            <a:r>
              <a:rPr lang="en-GB" altLang="en-US" sz="1200" b="1">
                <a:solidFill>
                  <a:srgbClr val="002060"/>
                </a:solidFill>
              </a:rPr>
              <a:t>Value</a:t>
            </a:r>
            <a:r>
              <a:rPr lang="en-GB" altLang="en-US" sz="1200">
                <a:solidFill>
                  <a:srgbClr val="002060"/>
                </a:solidFill>
              </a:rPr>
              <a:t> for Customers &amp; </a:t>
            </a:r>
            <a:r>
              <a:rPr lang="en-GB" altLang="en-US" sz="1200" b="1">
                <a:solidFill>
                  <a:srgbClr val="002060"/>
                </a:solidFill>
              </a:rPr>
              <a:t>credibility  </a:t>
            </a:r>
            <a:r>
              <a:rPr lang="en-GB" altLang="en-US" sz="1200">
                <a:solidFill>
                  <a:srgbClr val="002060"/>
                </a:solidFill>
              </a:rPr>
              <a:t>with  stakeholders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4317629" y="1670596"/>
            <a:ext cx="1196975" cy="6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 dirty="0" smtClean="0">
                <a:solidFill>
                  <a:srgbClr val="002060"/>
                </a:solidFill>
              </a:rPr>
              <a:t>Woke up to Regulation Being Good</a:t>
            </a:r>
            <a:endParaRPr lang="en-GB" altLang="en-US" sz="1200" b="1" dirty="0">
              <a:solidFill>
                <a:srgbClr val="002060"/>
              </a:solidFill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5457453" y="3631158"/>
            <a:ext cx="639794" cy="33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600" dirty="0">
                <a:solidFill>
                  <a:srgbClr val="002060"/>
                </a:solidFill>
              </a:rPr>
              <a:t>2015</a:t>
            </a:r>
          </a:p>
        </p:txBody>
      </p:sp>
      <p:sp>
        <p:nvSpPr>
          <p:cNvPr id="22" name="Freeform 37"/>
          <p:cNvSpPr>
            <a:spLocks/>
          </p:cNvSpPr>
          <p:nvPr/>
        </p:nvSpPr>
        <p:spPr bwMode="auto">
          <a:xfrm>
            <a:off x="977536" y="1045130"/>
            <a:ext cx="4587875" cy="2376487"/>
          </a:xfrm>
          <a:custGeom>
            <a:avLst/>
            <a:gdLst>
              <a:gd name="T0" fmla="*/ 0 w 3130"/>
              <a:gd name="T1" fmla="*/ 2147483647 h 1996"/>
              <a:gd name="T2" fmla="*/ 2147483647 w 3130"/>
              <a:gd name="T3" fmla="*/ 2147483647 h 1996"/>
              <a:gd name="T4" fmla="*/ 2147483647 w 3130"/>
              <a:gd name="T5" fmla="*/ 2147483647 h 1996"/>
              <a:gd name="T6" fmla="*/ 2147483647 w 3130"/>
              <a:gd name="T7" fmla="*/ 2147483647 h 1996"/>
              <a:gd name="T8" fmla="*/ 2147483647 w 3130"/>
              <a:gd name="T9" fmla="*/ 2147483647 h 1996"/>
              <a:gd name="T10" fmla="*/ 2147483647 w 3130"/>
              <a:gd name="T11" fmla="*/ 2147483647 h 1996"/>
              <a:gd name="T12" fmla="*/ 2147483647 w 3130"/>
              <a:gd name="T13" fmla="*/ 2147483647 h 1996"/>
              <a:gd name="T14" fmla="*/ 2147483647 w 3130"/>
              <a:gd name="T15" fmla="*/ 0 h 19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130"/>
              <a:gd name="T25" fmla="*/ 0 h 1996"/>
              <a:gd name="T26" fmla="*/ 3130 w 3130"/>
              <a:gd name="T27" fmla="*/ 1996 h 19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130" h="1996">
                <a:moveTo>
                  <a:pt x="0" y="1996"/>
                </a:moveTo>
                <a:cubicBezTo>
                  <a:pt x="132" y="1792"/>
                  <a:pt x="265" y="1588"/>
                  <a:pt x="409" y="1407"/>
                </a:cubicBezTo>
                <a:cubicBezTo>
                  <a:pt x="553" y="1226"/>
                  <a:pt x="726" y="1037"/>
                  <a:pt x="862" y="908"/>
                </a:cubicBezTo>
                <a:cubicBezTo>
                  <a:pt x="998" y="779"/>
                  <a:pt x="1089" y="718"/>
                  <a:pt x="1225" y="635"/>
                </a:cubicBezTo>
                <a:cubicBezTo>
                  <a:pt x="1361" y="552"/>
                  <a:pt x="1520" y="477"/>
                  <a:pt x="1679" y="409"/>
                </a:cubicBezTo>
                <a:cubicBezTo>
                  <a:pt x="1838" y="341"/>
                  <a:pt x="1997" y="280"/>
                  <a:pt x="2178" y="227"/>
                </a:cubicBezTo>
                <a:cubicBezTo>
                  <a:pt x="2359" y="174"/>
                  <a:pt x="2608" y="129"/>
                  <a:pt x="2767" y="91"/>
                </a:cubicBezTo>
                <a:cubicBezTo>
                  <a:pt x="2926" y="53"/>
                  <a:pt x="3028" y="26"/>
                  <a:pt x="313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3964" tIns="46764" rIns="53964" bIns="46764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23" name="Freeform 38"/>
          <p:cNvSpPr>
            <a:spLocks/>
          </p:cNvSpPr>
          <p:nvPr/>
        </p:nvSpPr>
        <p:spPr bwMode="auto">
          <a:xfrm>
            <a:off x="5498727" y="726033"/>
            <a:ext cx="1860550" cy="323850"/>
          </a:xfrm>
          <a:custGeom>
            <a:avLst/>
            <a:gdLst>
              <a:gd name="T0" fmla="*/ 0 w 1270"/>
              <a:gd name="T1" fmla="*/ 2147483647 h 272"/>
              <a:gd name="T2" fmla="*/ 2147483647 w 1270"/>
              <a:gd name="T3" fmla="*/ 2147483647 h 272"/>
              <a:gd name="T4" fmla="*/ 2147483647 w 1270"/>
              <a:gd name="T5" fmla="*/ 2147483647 h 272"/>
              <a:gd name="T6" fmla="*/ 2147483647 w 1270"/>
              <a:gd name="T7" fmla="*/ 2147483647 h 272"/>
              <a:gd name="T8" fmla="*/ 2147483647 w 1270"/>
              <a:gd name="T9" fmla="*/ 2147483647 h 272"/>
              <a:gd name="T10" fmla="*/ 2147483647 w 1270"/>
              <a:gd name="T11" fmla="*/ 0 h 2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0"/>
              <a:gd name="T19" fmla="*/ 0 h 272"/>
              <a:gd name="T20" fmla="*/ 1270 w 1270"/>
              <a:gd name="T21" fmla="*/ 272 h 2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0" h="272">
                <a:moveTo>
                  <a:pt x="0" y="272"/>
                </a:moveTo>
                <a:cubicBezTo>
                  <a:pt x="87" y="256"/>
                  <a:pt x="174" y="241"/>
                  <a:pt x="272" y="226"/>
                </a:cubicBezTo>
                <a:cubicBezTo>
                  <a:pt x="370" y="211"/>
                  <a:pt x="498" y="196"/>
                  <a:pt x="589" y="181"/>
                </a:cubicBezTo>
                <a:cubicBezTo>
                  <a:pt x="680" y="166"/>
                  <a:pt x="718" y="159"/>
                  <a:pt x="816" y="136"/>
                </a:cubicBezTo>
                <a:cubicBezTo>
                  <a:pt x="914" y="113"/>
                  <a:pt x="1103" y="68"/>
                  <a:pt x="1179" y="45"/>
                </a:cubicBezTo>
                <a:cubicBezTo>
                  <a:pt x="1255" y="22"/>
                  <a:pt x="1247" y="7"/>
                  <a:pt x="127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3964" tIns="46764" rIns="53964" bIns="46764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107504" y="50140"/>
            <a:ext cx="7772400" cy="433387"/>
          </a:xfrm>
        </p:spPr>
        <p:txBody>
          <a:bodyPr/>
          <a:lstStyle/>
          <a:p>
            <a:pPr eaLnBrk="1" hangingPunct="1">
              <a:defRPr/>
            </a:pPr>
            <a:r>
              <a:rPr lang="en-GB" b="1" dirty="0" smtClean="0"/>
              <a:t>The Regulation Journey</a:t>
            </a:r>
          </a:p>
        </p:txBody>
      </p:sp>
      <p:cxnSp>
        <p:nvCxnSpPr>
          <p:cNvPr id="25" name="Straight Connector 3"/>
          <p:cNvCxnSpPr>
            <a:cxnSpLocks noChangeShapeType="1"/>
          </p:cNvCxnSpPr>
          <p:nvPr/>
        </p:nvCxnSpPr>
        <p:spPr bwMode="auto">
          <a:xfrm flipV="1">
            <a:off x="1615707" y="4274096"/>
            <a:ext cx="404813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34"/>
          <p:cNvCxnSpPr>
            <a:cxnSpLocks noChangeShapeType="1"/>
          </p:cNvCxnSpPr>
          <p:nvPr/>
        </p:nvCxnSpPr>
        <p:spPr bwMode="auto">
          <a:xfrm>
            <a:off x="3647704" y="4283621"/>
            <a:ext cx="695325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2193570" y="4170908"/>
            <a:ext cx="1293813" cy="2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>
                <a:solidFill>
                  <a:srgbClr val="000000"/>
                </a:solidFill>
              </a:rPr>
              <a:t>Scottish Water</a:t>
            </a:r>
          </a:p>
        </p:txBody>
      </p:sp>
      <p:sp>
        <p:nvSpPr>
          <p:cNvPr id="28" name="TextBox 36"/>
          <p:cNvSpPr txBox="1">
            <a:spLocks noChangeArrowheads="1"/>
          </p:cNvSpPr>
          <p:nvPr/>
        </p:nvSpPr>
        <p:spPr bwMode="auto">
          <a:xfrm>
            <a:off x="4441454" y="4101058"/>
            <a:ext cx="1516063" cy="27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>
                <a:solidFill>
                  <a:srgbClr val="000000"/>
                </a:solidFill>
              </a:rPr>
              <a:t>England &amp; Wales</a:t>
            </a:r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208107" y="2464346"/>
            <a:ext cx="2803905" cy="485775"/>
          </a:xfrm>
          <a:prstGeom prst="rightArrow">
            <a:avLst>
              <a:gd name="adj1" fmla="val 41176"/>
              <a:gd name="adj2" fmla="val 65196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53964" tIns="46764" rIns="53964" bIns="46764" anchor="ctr"/>
          <a:lstStyle/>
          <a:p>
            <a:pPr defTabSz="957263"/>
            <a:endParaRPr lang="en-GB" altLang="en-US" sz="1400" b="1">
              <a:solidFill>
                <a:srgbClr val="002060"/>
              </a:solidFill>
              <a:latin typeface="Arial MT Md" charset="0"/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2232580"/>
            <a:ext cx="1368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6876256" y="915565"/>
            <a:ext cx="0" cy="2612407"/>
          </a:xfrm>
          <a:prstGeom prst="line">
            <a:avLst/>
          </a:prstGeom>
          <a:noFill/>
          <a:ln w="19050">
            <a:solidFill>
              <a:srgbClr val="00206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78" tIns="45686" rIns="91378" bIns="45686"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7012012" y="1707654"/>
            <a:ext cx="1556263" cy="46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r>
              <a:rPr lang="en-GB" altLang="en-US" sz="1200" b="1" dirty="0" smtClean="0">
                <a:solidFill>
                  <a:srgbClr val="002060"/>
                </a:solidFill>
              </a:rPr>
              <a:t>‘Ethical’ regulation</a:t>
            </a:r>
          </a:p>
          <a:p>
            <a:r>
              <a:rPr lang="en-GB" altLang="en-US" sz="1200" b="1" dirty="0" smtClean="0">
                <a:solidFill>
                  <a:srgbClr val="002060"/>
                </a:solidFill>
              </a:rPr>
              <a:t>Collaborative</a:t>
            </a:r>
            <a:endParaRPr lang="en-GB" altLang="en-US" sz="1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3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ChangeArrowheads="1"/>
          </p:cNvSpPr>
          <p:nvPr/>
        </p:nvSpPr>
        <p:spPr bwMode="auto">
          <a:xfrm>
            <a:off x="437864" y="639499"/>
            <a:ext cx="7577504" cy="179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19125" indent="-4445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GB" altLang="en-US" sz="2000" b="1" dirty="0" smtClean="0">
                <a:solidFill>
                  <a:srgbClr val="1266AE"/>
                </a:solidFill>
                <a:ea typeface="Geneva" pitchFamily="125" charset="-128"/>
              </a:rPr>
              <a:t> 	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GB" altLang="en-US" sz="1800" dirty="0">
                <a:solidFill>
                  <a:srgbClr val="1266AE"/>
                </a:solidFill>
                <a:ea typeface="Geneva" pitchFamily="125" charset="-128"/>
              </a:rPr>
              <a:t>Customer at the heart of </a:t>
            </a: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Business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1800" dirty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Becoming Intelligent</a:t>
            </a:r>
          </a:p>
          <a:p>
            <a:pPr lvl="1" eaLnBrk="1" hangingPunct="1">
              <a:lnSpc>
                <a:spcPct val="150000"/>
              </a:lnSpc>
              <a:buFontTx/>
              <a:buChar char="•"/>
            </a:pP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Move from Information to Insight</a:t>
            </a:r>
          </a:p>
          <a:p>
            <a:pPr lvl="1" eaLnBrk="1" hangingPunct="1">
              <a:lnSpc>
                <a:spcPct val="80000"/>
              </a:lnSpc>
              <a:buFontTx/>
              <a:buChar char="•"/>
            </a:pP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Cost </a:t>
            </a:r>
          </a:p>
          <a:p>
            <a:pPr lvl="1" eaLnBrk="1" hangingPunct="1">
              <a:lnSpc>
                <a:spcPct val="80000"/>
              </a:lnSpc>
              <a:buFontTx/>
              <a:buChar char="•"/>
            </a:pP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Programme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1800" dirty="0" smtClean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GB" altLang="en-US" sz="1800" dirty="0">
                <a:solidFill>
                  <a:srgbClr val="1266AE"/>
                </a:solidFill>
                <a:ea typeface="Geneva" pitchFamily="125" charset="-128"/>
              </a:rPr>
              <a:t>Shift from Asset risk to </a:t>
            </a:r>
          </a:p>
          <a:p>
            <a:pPr marL="174625" indent="0" eaLnBrk="1" hangingPunct="1">
              <a:lnSpc>
                <a:spcPct val="80000"/>
              </a:lnSpc>
            </a:pPr>
            <a:r>
              <a:rPr lang="en-GB" altLang="en-US" sz="1800" dirty="0">
                <a:solidFill>
                  <a:srgbClr val="1266AE"/>
                </a:solidFill>
                <a:ea typeface="Geneva" pitchFamily="125" charset="-128"/>
              </a:rPr>
              <a:t> </a:t>
            </a: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      Service </a:t>
            </a:r>
            <a:r>
              <a:rPr lang="en-GB" altLang="en-US" sz="1800" dirty="0">
                <a:solidFill>
                  <a:srgbClr val="1266AE"/>
                </a:solidFill>
                <a:ea typeface="Geneva" pitchFamily="125" charset="-128"/>
              </a:rPr>
              <a:t>risk </a:t>
            </a: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management</a:t>
            </a:r>
          </a:p>
          <a:p>
            <a:pPr marL="174625" indent="0" eaLnBrk="1" hangingPunct="1">
              <a:lnSpc>
                <a:spcPct val="80000"/>
              </a:lnSpc>
            </a:pPr>
            <a:endParaRPr lang="en-GB" altLang="en-US" sz="1800" dirty="0">
              <a:solidFill>
                <a:srgbClr val="1266AE"/>
              </a:solidFill>
              <a:ea typeface="Geneva" pitchFamily="125" charset="-128"/>
            </a:endParaRPr>
          </a:p>
          <a:p>
            <a:pPr marL="460375" indent="-285750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altLang="en-US" sz="1800" dirty="0" smtClean="0">
                <a:solidFill>
                  <a:srgbClr val="1266AE"/>
                </a:solidFill>
                <a:ea typeface="Geneva" pitchFamily="125" charset="-128"/>
              </a:rPr>
              <a:t>Improving Resilience</a:t>
            </a:r>
            <a:endParaRPr lang="en-GB" altLang="en-US" sz="1800" dirty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1800" dirty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1800" dirty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2000" b="1" dirty="0" smtClean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2000" b="1" dirty="0" smtClean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GB" altLang="en-US" sz="2000" b="1" dirty="0" smtClean="0">
              <a:solidFill>
                <a:srgbClr val="1266AE"/>
              </a:solidFill>
              <a:ea typeface="Geneva" pitchFamily="125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2000" b="1" dirty="0" smtClean="0">
                <a:solidFill>
                  <a:srgbClr val="1266AE"/>
                </a:solidFill>
                <a:ea typeface="Geneva" pitchFamily="125" charset="-128"/>
              </a:rPr>
              <a:t>       </a:t>
            </a:r>
          </a:p>
        </p:txBody>
      </p:sp>
      <p:sp>
        <p:nvSpPr>
          <p:cNvPr id="81926" name="Rectangle 9"/>
          <p:cNvSpPr>
            <a:spLocks noChangeArrowheads="1"/>
          </p:cNvSpPr>
          <p:nvPr/>
        </p:nvSpPr>
        <p:spPr bwMode="auto">
          <a:xfrm>
            <a:off x="-14654" y="-20239"/>
            <a:ext cx="9144000" cy="465535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 smtClean="0">
                <a:solidFill>
                  <a:srgbClr val="FFFFFF">
                    <a:lumMod val="95000"/>
                  </a:srgbClr>
                </a:solidFill>
                <a:latin typeface="Arial MT Md"/>
                <a:ea typeface="Geneva"/>
                <a:cs typeface="+mj-cs"/>
              </a:rPr>
              <a:t>SW’s transformation journey: 2015 – 2021+</a:t>
            </a:r>
            <a:endParaRPr lang="en-GB" altLang="en-US" dirty="0">
              <a:solidFill>
                <a:srgbClr val="FFFFFF">
                  <a:lumMod val="95000"/>
                </a:srgbClr>
              </a:solidFill>
              <a:latin typeface="Arial MT Md"/>
              <a:ea typeface="Geneva"/>
              <a:cs typeface="+mj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71189"/>
            <a:ext cx="4337621" cy="250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74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66854">
            <a:off x="607905" y="803539"/>
            <a:ext cx="6965165" cy="3239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-14288" y="-20638"/>
            <a:ext cx="9144001" cy="466726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7898" tIns="38949" rIns="77898" bIns="38949" anchor="ctr"/>
          <a:lstStyle/>
          <a:p>
            <a:r>
              <a:rPr lang="en-GB" altLang="en-US" b="1">
                <a:solidFill>
                  <a:srgbClr val="EDFCFD"/>
                </a:solidFill>
                <a:latin typeface="Arial" pitchFamily="34" charset="0"/>
                <a:cs typeface="Arial" pitchFamily="34" charset="0"/>
              </a:rPr>
              <a:t>  Transformation:  When you get it right</a:t>
            </a:r>
            <a:endParaRPr lang="en-GB" altLang="en-US" sz="2000">
              <a:solidFill>
                <a:srgbClr val="EDFCF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5" y="927003"/>
            <a:ext cx="3827463" cy="271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05381" y="1688559"/>
            <a:ext cx="3798887" cy="52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 eaLnBrk="0" hangingPunct="0"/>
            <a:r>
              <a:rPr lang="en-GB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GB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Our Performance</a:t>
            </a:r>
            <a:endParaRPr lang="en-GB" altLang="en-US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426" y="771552"/>
            <a:ext cx="3827463" cy="271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33578" y="771550"/>
            <a:ext cx="3598862" cy="22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/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Water </a:t>
            </a:r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Insights</a:t>
            </a:r>
          </a:p>
          <a:p>
            <a:pPr algn="ctr"/>
            <a:endParaRPr lang="en-US" altLang="en-US" sz="28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Scottish Water</a:t>
            </a:r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: </a:t>
            </a:r>
          </a:p>
          <a:p>
            <a:pPr algn="ctr"/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A </a:t>
            </a:r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Model for </a:t>
            </a:r>
            <a:endParaRPr lang="en-US" altLang="en-US" sz="2800" b="1" dirty="0" smtClean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New </a:t>
            </a:r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Zealand?</a:t>
            </a:r>
            <a:endParaRPr lang="en-GB" altLang="en-US" sz="28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17"/>
          <p:cNvSpPr>
            <a:spLocks noChangeArrowheads="1"/>
          </p:cNvSpPr>
          <p:nvPr/>
        </p:nvSpPr>
        <p:spPr bwMode="auto">
          <a:xfrm>
            <a:off x="0" y="0"/>
            <a:ext cx="9158288" cy="465138"/>
          </a:xfrm>
          <a:prstGeom prst="rect">
            <a:avLst/>
          </a:prstGeom>
          <a:solidFill>
            <a:srgbClr val="84B7E6"/>
          </a:solidFill>
          <a:ln w="9528">
            <a:solidFill>
              <a:srgbClr val="84B7E6"/>
            </a:solidFill>
            <a:miter lim="800000"/>
            <a:headEnd/>
            <a:tailEnd/>
          </a:ln>
        </p:spPr>
        <p:txBody>
          <a:bodyPr wrap="none" lIns="91378" tIns="45686" rIns="91378" bIns="45686" anchor="ctr"/>
          <a:lstStyle>
            <a:lvl1pPr eaLnBrk="0" hangingPunct="0">
              <a:spcBef>
                <a:spcPct val="30000"/>
              </a:spcBef>
              <a:defRPr>
                <a:solidFill>
                  <a:srgbClr val="1266AE"/>
                </a:solidFill>
                <a:latin typeface="Arial MT"/>
              </a:defRPr>
            </a:lvl1pPr>
            <a:lvl2pPr marL="742950" indent="-285750" eaLnBrk="0" hangingPunct="0">
              <a:spcBef>
                <a:spcPct val="3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"/>
              </a:defRPr>
            </a:lvl2pPr>
            <a:lvl3pPr marL="1143000" indent="-228600" eaLnBrk="0" hangingPunct="0">
              <a:spcBef>
                <a:spcPct val="30000"/>
              </a:spcBef>
              <a:buChar char="–"/>
              <a:defRPr>
                <a:solidFill>
                  <a:srgbClr val="1266AE"/>
                </a:solidFill>
                <a:latin typeface="Arial MT"/>
              </a:defRPr>
            </a:lvl3pPr>
            <a:lvl4pPr marL="1600200" indent="-228600" eaLnBrk="0" hangingPunct="0">
              <a:spcBef>
                <a:spcPct val="30000"/>
              </a:spcBef>
              <a:buChar char="–"/>
              <a:defRPr>
                <a:solidFill>
                  <a:srgbClr val="1266AE"/>
                </a:solidFill>
                <a:latin typeface="Arial MT"/>
              </a:defRPr>
            </a:lvl4pPr>
            <a:lvl5pPr marL="2057400" indent="-228600" eaLnBrk="0" hangingPunct="0">
              <a:spcBef>
                <a:spcPct val="30000"/>
              </a:spcBef>
              <a:buChar char="»"/>
              <a:defRPr>
                <a:solidFill>
                  <a:srgbClr val="1266AE"/>
                </a:solidFill>
                <a:latin typeface="Arial MT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2800" b="1" smtClean="0">
                <a:solidFill>
                  <a:srgbClr val="EDFCFD"/>
                </a:solidFill>
                <a:latin typeface="Corbel" pitchFamily="34" charset="0"/>
                <a:ea typeface="MS PGothic" pitchFamily="34" charset="-128"/>
                <a:cs typeface="Arial" pitchFamily="34" charset="0"/>
              </a:rPr>
              <a:t>   Scottish Water is run by 4 KPIs</a:t>
            </a:r>
            <a:endParaRPr lang="en-GB" altLang="en-US" sz="1400" b="1" i="1" smtClean="0">
              <a:solidFill>
                <a:srgbClr val="EDFCFD"/>
              </a:solidFill>
              <a:latin typeface="Corbe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63171" name="Picture 30" descr="OPA SR10 br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2709863"/>
            <a:ext cx="2352675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172" name="Picture 4" descr="Customer Experience Meas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75" y="844550"/>
            <a:ext cx="20923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01352" y="3544026"/>
            <a:ext cx="1999140" cy="1323371"/>
          </a:xfrm>
          <a:prstGeom prst="rect">
            <a:avLst/>
          </a:prstGeom>
          <a:noFill/>
        </p:spPr>
        <p:txBody>
          <a:bodyPr wrap="none" lIns="91378" tIns="45686" rIns="91378" bIns="45686">
            <a:spAutoFit/>
          </a:bodyPr>
          <a:lstStyle/>
          <a:p>
            <a:pPr algn="ctr">
              <a:defRPr/>
            </a:pPr>
            <a:r>
              <a:rPr lang="en-US" sz="80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MT Md"/>
                <a:ea typeface="Geneva"/>
                <a:cs typeface="Simplified Arabic" pitchFamily="18" charset="-78"/>
              </a:rPr>
              <a:t>£</a:t>
            </a:r>
            <a:r>
              <a:rPr lang="en-US" sz="54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MT Md"/>
                <a:ea typeface="Geneva"/>
                <a:cs typeface="Simplified Arabic" pitchFamily="18" charset="-78"/>
              </a:rPr>
              <a:t> </a:t>
            </a:r>
            <a:r>
              <a:rPr lang="en-US" sz="3600" b="1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MT Md"/>
                <a:ea typeface="Geneva"/>
                <a:cs typeface="Simplified Arabic" pitchFamily="18" charset="-78"/>
              </a:rPr>
              <a:t>PBIT</a:t>
            </a:r>
          </a:p>
        </p:txBody>
      </p:sp>
      <p:sp>
        <p:nvSpPr>
          <p:cNvPr id="263174" name="TextBox 2"/>
          <p:cNvSpPr txBox="1">
            <a:spLocks noChangeArrowheads="1"/>
          </p:cNvSpPr>
          <p:nvPr/>
        </p:nvSpPr>
        <p:spPr bwMode="auto">
          <a:xfrm>
            <a:off x="2771775" y="1708150"/>
            <a:ext cx="2381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30000"/>
              </a:spcBef>
              <a:defRPr>
                <a:solidFill>
                  <a:srgbClr val="1266AE"/>
                </a:solidFill>
                <a:latin typeface="Arial MT"/>
              </a:defRPr>
            </a:lvl1pPr>
            <a:lvl2pPr marL="742950" indent="-285750" eaLnBrk="0" hangingPunct="0">
              <a:spcBef>
                <a:spcPct val="3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"/>
              </a:defRPr>
            </a:lvl2pPr>
            <a:lvl3pPr marL="1143000" indent="-228600" eaLnBrk="0" hangingPunct="0">
              <a:spcBef>
                <a:spcPct val="30000"/>
              </a:spcBef>
              <a:buChar char="–"/>
              <a:defRPr>
                <a:solidFill>
                  <a:srgbClr val="1266AE"/>
                </a:solidFill>
                <a:latin typeface="Arial MT"/>
              </a:defRPr>
            </a:lvl3pPr>
            <a:lvl4pPr marL="1600200" indent="-228600" eaLnBrk="0" hangingPunct="0">
              <a:spcBef>
                <a:spcPct val="30000"/>
              </a:spcBef>
              <a:buChar char="–"/>
              <a:defRPr>
                <a:solidFill>
                  <a:srgbClr val="1266AE"/>
                </a:solidFill>
                <a:latin typeface="Arial MT"/>
              </a:defRPr>
            </a:lvl4pPr>
            <a:lvl5pPr marL="2057400" indent="-228600" eaLnBrk="0" hangingPunct="0">
              <a:spcBef>
                <a:spcPct val="30000"/>
              </a:spcBef>
              <a:buChar char="»"/>
              <a:defRPr>
                <a:solidFill>
                  <a:srgbClr val="1266AE"/>
                </a:solidFill>
                <a:latin typeface="Arial MT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6000" smtClean="0">
                <a:solidFill>
                  <a:srgbClr val="3C8C93"/>
                </a:solidFill>
                <a:latin typeface="Arial Black" pitchFamily="34" charset="0"/>
                <a:ea typeface="Geneva" pitchFamily="125" charset="-128"/>
              </a:rPr>
              <a:t>OMD</a:t>
            </a:r>
          </a:p>
        </p:txBody>
      </p:sp>
    </p:spTree>
    <p:extLst>
      <p:ext uri="{BB962C8B-B14F-4D97-AF65-F5344CB8AC3E}">
        <p14:creationId xmlns:p14="http://schemas.microsoft.com/office/powerpoint/2010/main" val="532426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897733"/>
            <a:ext cx="7912100" cy="31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7"/>
          <p:cNvSpPr txBox="1">
            <a:spLocks noChangeArrowheads="1"/>
          </p:cNvSpPr>
          <p:nvPr/>
        </p:nvSpPr>
        <p:spPr bwMode="auto">
          <a:xfrm>
            <a:off x="5364165" y="195266"/>
            <a:ext cx="3419475" cy="46166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solidFill>
                  <a:srgbClr val="FFFFFF"/>
                </a:solidFill>
                <a:latin typeface="Arial" pitchFamily="34" charset="0"/>
              </a:rPr>
              <a:t>Business performance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71800" y="3776722"/>
            <a:ext cx="151216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70C0"/>
                </a:solidFill>
                <a:latin typeface="Arial MT Md"/>
              </a:rPr>
              <a:t>Water Quality Compliance</a:t>
            </a:r>
            <a:endParaRPr lang="en-GB" sz="1400" dirty="0">
              <a:solidFill>
                <a:srgbClr val="0070C0"/>
              </a:solidFill>
              <a:latin typeface="Arial MT M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3788268"/>
            <a:ext cx="201622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0070C0"/>
                </a:solidFill>
                <a:latin typeface="Arial MT Md"/>
              </a:rPr>
              <a:t>Environmental Pollution Incidents</a:t>
            </a:r>
            <a:endParaRPr lang="en-GB" sz="1400" dirty="0">
              <a:solidFill>
                <a:srgbClr val="0070C0"/>
              </a:solidFill>
              <a:latin typeface="Arial MT M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1940" y="3992167"/>
            <a:ext cx="7560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0070C0"/>
                </a:solidFill>
                <a:latin typeface="Arial MT M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424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Group 54"/>
          <p:cNvGrpSpPr>
            <a:grpSpLocks/>
          </p:cNvGrpSpPr>
          <p:nvPr/>
        </p:nvGrpSpPr>
        <p:grpSpPr bwMode="auto">
          <a:xfrm>
            <a:off x="825500" y="1128715"/>
            <a:ext cx="7716838" cy="2983706"/>
            <a:chOff x="825500" y="1505170"/>
            <a:chExt cx="7716992" cy="3978055"/>
          </a:xfrm>
        </p:grpSpPr>
        <p:sp>
          <p:nvSpPr>
            <p:cNvPr id="14342" name="AutoShape 6"/>
            <p:cNvSpPr>
              <a:spLocks noChangeAspect="1" noChangeArrowheads="1" noTextEdit="1"/>
            </p:cNvSpPr>
            <p:nvPr/>
          </p:nvSpPr>
          <p:spPr bwMode="auto">
            <a:xfrm>
              <a:off x="827087" y="1506792"/>
              <a:ext cx="7715405" cy="3974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3" name="Rectangle 8"/>
            <p:cNvSpPr>
              <a:spLocks noChangeArrowheads="1"/>
            </p:cNvSpPr>
            <p:nvPr/>
          </p:nvSpPr>
          <p:spPr bwMode="auto">
            <a:xfrm>
              <a:off x="831849" y="1511658"/>
              <a:ext cx="7691647" cy="39652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4" name="Rectangle 9"/>
            <p:cNvSpPr>
              <a:spLocks noChangeArrowheads="1"/>
            </p:cNvSpPr>
            <p:nvPr/>
          </p:nvSpPr>
          <p:spPr bwMode="auto">
            <a:xfrm>
              <a:off x="1438275" y="1711597"/>
              <a:ext cx="6387543" cy="293660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5" name="Freeform 10"/>
            <p:cNvSpPr>
              <a:spLocks noEditPoints="1"/>
            </p:cNvSpPr>
            <p:nvPr/>
          </p:nvSpPr>
          <p:spPr bwMode="auto">
            <a:xfrm>
              <a:off x="1438275" y="1708619"/>
              <a:ext cx="6387543" cy="2622082"/>
            </a:xfrm>
            <a:custGeom>
              <a:avLst/>
              <a:gdLst>
                <a:gd name="T0" fmla="*/ 0 w 3987"/>
                <a:gd name="T1" fmla="*/ 2147483647 h 1634"/>
                <a:gd name="T2" fmla="*/ 2147483647 w 3987"/>
                <a:gd name="T3" fmla="*/ 2147483647 h 1634"/>
                <a:gd name="T4" fmla="*/ 2147483647 w 3987"/>
                <a:gd name="T5" fmla="*/ 2147483647 h 1634"/>
                <a:gd name="T6" fmla="*/ 0 w 3987"/>
                <a:gd name="T7" fmla="*/ 2147483647 h 1634"/>
                <a:gd name="T8" fmla="*/ 0 w 3987"/>
                <a:gd name="T9" fmla="*/ 2147483647 h 1634"/>
                <a:gd name="T10" fmla="*/ 0 w 3987"/>
                <a:gd name="T11" fmla="*/ 2147483647 h 1634"/>
                <a:gd name="T12" fmla="*/ 2147483647 w 3987"/>
                <a:gd name="T13" fmla="*/ 2147483647 h 1634"/>
                <a:gd name="T14" fmla="*/ 2147483647 w 3987"/>
                <a:gd name="T15" fmla="*/ 2147483647 h 1634"/>
                <a:gd name="T16" fmla="*/ 0 w 3987"/>
                <a:gd name="T17" fmla="*/ 2147483647 h 1634"/>
                <a:gd name="T18" fmla="*/ 0 w 3987"/>
                <a:gd name="T19" fmla="*/ 2147483647 h 1634"/>
                <a:gd name="T20" fmla="*/ 0 w 3987"/>
                <a:gd name="T21" fmla="*/ 2147483647 h 1634"/>
                <a:gd name="T22" fmla="*/ 2147483647 w 3987"/>
                <a:gd name="T23" fmla="*/ 2147483647 h 1634"/>
                <a:gd name="T24" fmla="*/ 2147483647 w 3987"/>
                <a:gd name="T25" fmla="*/ 2147483647 h 1634"/>
                <a:gd name="T26" fmla="*/ 0 w 3987"/>
                <a:gd name="T27" fmla="*/ 2147483647 h 1634"/>
                <a:gd name="T28" fmla="*/ 0 w 3987"/>
                <a:gd name="T29" fmla="*/ 2147483647 h 1634"/>
                <a:gd name="T30" fmla="*/ 0 w 3987"/>
                <a:gd name="T31" fmla="*/ 2147483647 h 1634"/>
                <a:gd name="T32" fmla="*/ 2147483647 w 3987"/>
                <a:gd name="T33" fmla="*/ 2147483647 h 1634"/>
                <a:gd name="T34" fmla="*/ 2147483647 w 3987"/>
                <a:gd name="T35" fmla="*/ 2147483647 h 1634"/>
                <a:gd name="T36" fmla="*/ 0 w 3987"/>
                <a:gd name="T37" fmla="*/ 2147483647 h 1634"/>
                <a:gd name="T38" fmla="*/ 0 w 3987"/>
                <a:gd name="T39" fmla="*/ 2147483647 h 1634"/>
                <a:gd name="T40" fmla="*/ 0 w 3987"/>
                <a:gd name="T41" fmla="*/ 2093528857 h 1634"/>
                <a:gd name="T42" fmla="*/ 2147483647 w 3987"/>
                <a:gd name="T43" fmla="*/ 2093528857 h 1634"/>
                <a:gd name="T44" fmla="*/ 2147483647 w 3987"/>
                <a:gd name="T45" fmla="*/ 2114130006 h 1634"/>
                <a:gd name="T46" fmla="*/ 0 w 3987"/>
                <a:gd name="T47" fmla="*/ 2114130006 h 1634"/>
                <a:gd name="T48" fmla="*/ 0 w 3987"/>
                <a:gd name="T49" fmla="*/ 2093528857 h 1634"/>
                <a:gd name="T50" fmla="*/ 0 w 3987"/>
                <a:gd name="T51" fmla="*/ 1568215184 h 1634"/>
                <a:gd name="T52" fmla="*/ 2147483647 w 3987"/>
                <a:gd name="T53" fmla="*/ 1568215184 h 1634"/>
                <a:gd name="T54" fmla="*/ 2147483647 w 3987"/>
                <a:gd name="T55" fmla="*/ 1588816334 h 1634"/>
                <a:gd name="T56" fmla="*/ 0 w 3987"/>
                <a:gd name="T57" fmla="*/ 1588816334 h 1634"/>
                <a:gd name="T58" fmla="*/ 0 w 3987"/>
                <a:gd name="T59" fmla="*/ 1568215184 h 1634"/>
                <a:gd name="T60" fmla="*/ 0 w 3987"/>
                <a:gd name="T61" fmla="*/ 1045477458 h 1634"/>
                <a:gd name="T62" fmla="*/ 2147483647 w 3987"/>
                <a:gd name="T63" fmla="*/ 1045477458 h 1634"/>
                <a:gd name="T64" fmla="*/ 2147483647 w 3987"/>
                <a:gd name="T65" fmla="*/ 1063503063 h 1634"/>
                <a:gd name="T66" fmla="*/ 0 w 3987"/>
                <a:gd name="T67" fmla="*/ 1063503063 h 1634"/>
                <a:gd name="T68" fmla="*/ 0 w 3987"/>
                <a:gd name="T69" fmla="*/ 1045477458 h 1634"/>
                <a:gd name="T70" fmla="*/ 0 w 3987"/>
                <a:gd name="T71" fmla="*/ 520163987 h 1634"/>
                <a:gd name="T72" fmla="*/ 2147483647 w 3987"/>
                <a:gd name="T73" fmla="*/ 520163987 h 1634"/>
                <a:gd name="T74" fmla="*/ 2147483647 w 3987"/>
                <a:gd name="T75" fmla="*/ 540763532 h 1634"/>
                <a:gd name="T76" fmla="*/ 0 w 3987"/>
                <a:gd name="T77" fmla="*/ 540763532 h 1634"/>
                <a:gd name="T78" fmla="*/ 0 w 3987"/>
                <a:gd name="T79" fmla="*/ 520163987 h 1634"/>
                <a:gd name="T80" fmla="*/ 0 w 3987"/>
                <a:gd name="T81" fmla="*/ 0 h 1634"/>
                <a:gd name="T82" fmla="*/ 2147483647 w 3987"/>
                <a:gd name="T83" fmla="*/ 0 h 1634"/>
                <a:gd name="T84" fmla="*/ 2147483647 w 3987"/>
                <a:gd name="T85" fmla="*/ 18025611 h 1634"/>
                <a:gd name="T86" fmla="*/ 0 w 3987"/>
                <a:gd name="T87" fmla="*/ 18025611 h 1634"/>
                <a:gd name="T88" fmla="*/ 0 w 3987"/>
                <a:gd name="T89" fmla="*/ 0 h 16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87"/>
                <a:gd name="T136" fmla="*/ 0 h 1634"/>
                <a:gd name="T137" fmla="*/ 3987 w 3987"/>
                <a:gd name="T138" fmla="*/ 1634 h 16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87" h="1634">
                  <a:moveTo>
                    <a:pt x="0" y="1627"/>
                  </a:moveTo>
                  <a:lnTo>
                    <a:pt x="3987" y="1627"/>
                  </a:lnTo>
                  <a:lnTo>
                    <a:pt x="3987" y="1634"/>
                  </a:lnTo>
                  <a:lnTo>
                    <a:pt x="0" y="1634"/>
                  </a:lnTo>
                  <a:lnTo>
                    <a:pt x="0" y="1627"/>
                  </a:lnTo>
                  <a:close/>
                  <a:moveTo>
                    <a:pt x="0" y="1423"/>
                  </a:moveTo>
                  <a:lnTo>
                    <a:pt x="3987" y="1423"/>
                  </a:lnTo>
                  <a:lnTo>
                    <a:pt x="3987" y="1430"/>
                  </a:lnTo>
                  <a:lnTo>
                    <a:pt x="0" y="1430"/>
                  </a:lnTo>
                  <a:lnTo>
                    <a:pt x="0" y="1423"/>
                  </a:lnTo>
                  <a:close/>
                  <a:moveTo>
                    <a:pt x="0" y="1220"/>
                  </a:moveTo>
                  <a:lnTo>
                    <a:pt x="3987" y="1220"/>
                  </a:lnTo>
                  <a:lnTo>
                    <a:pt x="3987" y="1228"/>
                  </a:lnTo>
                  <a:lnTo>
                    <a:pt x="0" y="1228"/>
                  </a:lnTo>
                  <a:lnTo>
                    <a:pt x="0" y="1220"/>
                  </a:lnTo>
                  <a:close/>
                  <a:moveTo>
                    <a:pt x="0" y="1017"/>
                  </a:moveTo>
                  <a:lnTo>
                    <a:pt x="3987" y="1017"/>
                  </a:lnTo>
                  <a:lnTo>
                    <a:pt x="3987" y="1024"/>
                  </a:lnTo>
                  <a:lnTo>
                    <a:pt x="0" y="1024"/>
                  </a:lnTo>
                  <a:lnTo>
                    <a:pt x="0" y="1017"/>
                  </a:lnTo>
                  <a:close/>
                  <a:moveTo>
                    <a:pt x="0" y="813"/>
                  </a:moveTo>
                  <a:lnTo>
                    <a:pt x="3987" y="813"/>
                  </a:lnTo>
                  <a:lnTo>
                    <a:pt x="3987" y="821"/>
                  </a:lnTo>
                  <a:lnTo>
                    <a:pt x="0" y="821"/>
                  </a:lnTo>
                  <a:lnTo>
                    <a:pt x="0" y="813"/>
                  </a:lnTo>
                  <a:close/>
                  <a:moveTo>
                    <a:pt x="0" y="609"/>
                  </a:moveTo>
                  <a:lnTo>
                    <a:pt x="3987" y="609"/>
                  </a:lnTo>
                  <a:lnTo>
                    <a:pt x="3987" y="617"/>
                  </a:lnTo>
                  <a:lnTo>
                    <a:pt x="0" y="617"/>
                  </a:lnTo>
                  <a:lnTo>
                    <a:pt x="0" y="609"/>
                  </a:lnTo>
                  <a:close/>
                  <a:moveTo>
                    <a:pt x="0" y="406"/>
                  </a:moveTo>
                  <a:lnTo>
                    <a:pt x="3987" y="406"/>
                  </a:lnTo>
                  <a:lnTo>
                    <a:pt x="3987" y="413"/>
                  </a:lnTo>
                  <a:lnTo>
                    <a:pt x="0" y="413"/>
                  </a:lnTo>
                  <a:lnTo>
                    <a:pt x="0" y="406"/>
                  </a:lnTo>
                  <a:close/>
                  <a:moveTo>
                    <a:pt x="0" y="202"/>
                  </a:moveTo>
                  <a:lnTo>
                    <a:pt x="3987" y="202"/>
                  </a:lnTo>
                  <a:lnTo>
                    <a:pt x="3987" y="210"/>
                  </a:lnTo>
                  <a:lnTo>
                    <a:pt x="0" y="210"/>
                  </a:lnTo>
                  <a:lnTo>
                    <a:pt x="0" y="202"/>
                  </a:lnTo>
                  <a:close/>
                  <a:moveTo>
                    <a:pt x="0" y="0"/>
                  </a:moveTo>
                  <a:lnTo>
                    <a:pt x="3987" y="0"/>
                  </a:lnTo>
                  <a:lnTo>
                    <a:pt x="3987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686"/>
            </a:solidFill>
            <a:ln w="1588" cap="flat">
              <a:solidFill>
                <a:srgbClr val="868686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6" name="Rectangle 11"/>
            <p:cNvSpPr>
              <a:spLocks noChangeArrowheads="1"/>
            </p:cNvSpPr>
            <p:nvPr/>
          </p:nvSpPr>
          <p:spPr bwMode="auto">
            <a:xfrm>
              <a:off x="7761287" y="1711597"/>
              <a:ext cx="45719" cy="2936604"/>
            </a:xfrm>
            <a:prstGeom prst="rect">
              <a:avLst/>
            </a:prstGeom>
            <a:solidFill>
              <a:srgbClr val="868686"/>
            </a:solidFill>
            <a:ln w="1588">
              <a:solidFill>
                <a:srgbClr val="868686"/>
              </a:solidFill>
              <a:bevel/>
              <a:headEnd/>
              <a:tailEnd/>
            </a:ln>
          </p:spPr>
          <p:txBody>
            <a:bodyPr/>
            <a:lstStyle/>
            <a:p>
              <a:endParaRPr lang="en-GB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7" name="Freeform 12"/>
            <p:cNvSpPr>
              <a:spLocks noEditPoints="1"/>
            </p:cNvSpPr>
            <p:nvPr/>
          </p:nvSpPr>
          <p:spPr bwMode="auto">
            <a:xfrm>
              <a:off x="7767638" y="1705109"/>
              <a:ext cx="54471" cy="2949441"/>
            </a:xfrm>
            <a:custGeom>
              <a:avLst/>
              <a:gdLst>
                <a:gd name="T0" fmla="*/ 0 w 34"/>
                <a:gd name="T1" fmla="*/ 2147483647 h 1838"/>
                <a:gd name="T2" fmla="*/ 87267334 w 34"/>
                <a:gd name="T3" fmla="*/ 2147483647 h 1838"/>
                <a:gd name="T4" fmla="*/ 87267334 w 34"/>
                <a:gd name="T5" fmla="*/ 2147483647 h 1838"/>
                <a:gd name="T6" fmla="*/ 0 w 34"/>
                <a:gd name="T7" fmla="*/ 2147483647 h 1838"/>
                <a:gd name="T8" fmla="*/ 0 w 34"/>
                <a:gd name="T9" fmla="*/ 2147483647 h 1838"/>
                <a:gd name="T10" fmla="*/ 0 w 34"/>
                <a:gd name="T11" fmla="*/ 2147483647 h 1838"/>
                <a:gd name="T12" fmla="*/ 87267334 w 34"/>
                <a:gd name="T13" fmla="*/ 2147483647 h 1838"/>
                <a:gd name="T14" fmla="*/ 87267334 w 34"/>
                <a:gd name="T15" fmla="*/ 2147483647 h 1838"/>
                <a:gd name="T16" fmla="*/ 0 w 34"/>
                <a:gd name="T17" fmla="*/ 2147483647 h 1838"/>
                <a:gd name="T18" fmla="*/ 0 w 34"/>
                <a:gd name="T19" fmla="*/ 2147483647 h 1838"/>
                <a:gd name="T20" fmla="*/ 0 w 34"/>
                <a:gd name="T21" fmla="*/ 2147483647 h 1838"/>
                <a:gd name="T22" fmla="*/ 87267334 w 34"/>
                <a:gd name="T23" fmla="*/ 2147483647 h 1838"/>
                <a:gd name="T24" fmla="*/ 87267334 w 34"/>
                <a:gd name="T25" fmla="*/ 2147483647 h 1838"/>
                <a:gd name="T26" fmla="*/ 0 w 34"/>
                <a:gd name="T27" fmla="*/ 2147483647 h 1838"/>
                <a:gd name="T28" fmla="*/ 0 w 34"/>
                <a:gd name="T29" fmla="*/ 2147483647 h 1838"/>
                <a:gd name="T30" fmla="*/ 0 w 34"/>
                <a:gd name="T31" fmla="*/ 2147483647 h 1838"/>
                <a:gd name="T32" fmla="*/ 87267334 w 34"/>
                <a:gd name="T33" fmla="*/ 2147483647 h 1838"/>
                <a:gd name="T34" fmla="*/ 87267334 w 34"/>
                <a:gd name="T35" fmla="*/ 2147483647 h 1838"/>
                <a:gd name="T36" fmla="*/ 0 w 34"/>
                <a:gd name="T37" fmla="*/ 2147483647 h 1838"/>
                <a:gd name="T38" fmla="*/ 0 w 34"/>
                <a:gd name="T39" fmla="*/ 2147483647 h 1838"/>
                <a:gd name="T40" fmla="*/ 0 w 34"/>
                <a:gd name="T41" fmla="*/ 2147483647 h 1838"/>
                <a:gd name="T42" fmla="*/ 87267334 w 34"/>
                <a:gd name="T43" fmla="*/ 2147483647 h 1838"/>
                <a:gd name="T44" fmla="*/ 87267334 w 34"/>
                <a:gd name="T45" fmla="*/ 2147483647 h 1838"/>
                <a:gd name="T46" fmla="*/ 0 w 34"/>
                <a:gd name="T47" fmla="*/ 2147483647 h 1838"/>
                <a:gd name="T48" fmla="*/ 0 w 34"/>
                <a:gd name="T49" fmla="*/ 2147483647 h 1838"/>
                <a:gd name="T50" fmla="*/ 0 w 34"/>
                <a:gd name="T51" fmla="*/ 2147483647 h 1838"/>
                <a:gd name="T52" fmla="*/ 87267334 w 34"/>
                <a:gd name="T53" fmla="*/ 2147483647 h 1838"/>
                <a:gd name="T54" fmla="*/ 87267334 w 34"/>
                <a:gd name="T55" fmla="*/ 2147483647 h 1838"/>
                <a:gd name="T56" fmla="*/ 0 w 34"/>
                <a:gd name="T57" fmla="*/ 2147483647 h 1838"/>
                <a:gd name="T58" fmla="*/ 0 w 34"/>
                <a:gd name="T59" fmla="*/ 2147483647 h 1838"/>
                <a:gd name="T60" fmla="*/ 0 w 34"/>
                <a:gd name="T61" fmla="*/ 2139880658 h 1838"/>
                <a:gd name="T62" fmla="*/ 87267334 w 34"/>
                <a:gd name="T63" fmla="*/ 2139880658 h 1838"/>
                <a:gd name="T64" fmla="*/ 87267334 w 34"/>
                <a:gd name="T65" fmla="*/ 2147483647 h 1838"/>
                <a:gd name="T66" fmla="*/ 0 w 34"/>
                <a:gd name="T67" fmla="*/ 2147483647 h 1838"/>
                <a:gd name="T68" fmla="*/ 0 w 34"/>
                <a:gd name="T69" fmla="*/ 2139880658 h 1838"/>
                <a:gd name="T70" fmla="*/ 0 w 34"/>
                <a:gd name="T71" fmla="*/ 1712418833 h 1838"/>
                <a:gd name="T72" fmla="*/ 87267334 w 34"/>
                <a:gd name="T73" fmla="*/ 1712418833 h 1838"/>
                <a:gd name="T74" fmla="*/ 87267334 w 34"/>
                <a:gd name="T75" fmla="*/ 1733019983 h 1838"/>
                <a:gd name="T76" fmla="*/ 0 w 34"/>
                <a:gd name="T77" fmla="*/ 1733019983 h 1838"/>
                <a:gd name="T78" fmla="*/ 0 w 34"/>
                <a:gd name="T79" fmla="*/ 1712418833 h 1838"/>
                <a:gd name="T80" fmla="*/ 0 w 34"/>
                <a:gd name="T81" fmla="*/ 1284958212 h 1838"/>
                <a:gd name="T82" fmla="*/ 87267334 w 34"/>
                <a:gd name="T83" fmla="*/ 1284958212 h 1838"/>
                <a:gd name="T84" fmla="*/ 87267334 w 34"/>
                <a:gd name="T85" fmla="*/ 1302983817 h 1838"/>
                <a:gd name="T86" fmla="*/ 0 w 34"/>
                <a:gd name="T87" fmla="*/ 1302983817 h 1838"/>
                <a:gd name="T88" fmla="*/ 0 w 34"/>
                <a:gd name="T89" fmla="*/ 1284958212 h 1838"/>
                <a:gd name="T90" fmla="*/ 0 w 34"/>
                <a:gd name="T91" fmla="*/ 854922446 h 1838"/>
                <a:gd name="T92" fmla="*/ 87267334 w 34"/>
                <a:gd name="T93" fmla="*/ 854922446 h 1838"/>
                <a:gd name="T94" fmla="*/ 87267334 w 34"/>
                <a:gd name="T95" fmla="*/ 875521992 h 1838"/>
                <a:gd name="T96" fmla="*/ 0 w 34"/>
                <a:gd name="T97" fmla="*/ 875521992 h 1838"/>
                <a:gd name="T98" fmla="*/ 0 w 34"/>
                <a:gd name="T99" fmla="*/ 854922446 h 1838"/>
                <a:gd name="T100" fmla="*/ 0 w 34"/>
                <a:gd name="T101" fmla="*/ 424886481 h 1838"/>
                <a:gd name="T102" fmla="*/ 87267334 w 34"/>
                <a:gd name="T103" fmla="*/ 424886481 h 1838"/>
                <a:gd name="T104" fmla="*/ 87267334 w 34"/>
                <a:gd name="T105" fmla="*/ 445486026 h 1838"/>
                <a:gd name="T106" fmla="*/ 0 w 34"/>
                <a:gd name="T107" fmla="*/ 445486026 h 1838"/>
                <a:gd name="T108" fmla="*/ 0 w 34"/>
                <a:gd name="T109" fmla="*/ 424886481 h 1838"/>
                <a:gd name="T110" fmla="*/ 0 w 34"/>
                <a:gd name="T111" fmla="*/ 0 h 1838"/>
                <a:gd name="T112" fmla="*/ 87267334 w 34"/>
                <a:gd name="T113" fmla="*/ 0 h 1838"/>
                <a:gd name="T114" fmla="*/ 87267334 w 34"/>
                <a:gd name="T115" fmla="*/ 18025611 h 1838"/>
                <a:gd name="T116" fmla="*/ 0 w 34"/>
                <a:gd name="T117" fmla="*/ 18025611 h 1838"/>
                <a:gd name="T118" fmla="*/ 0 w 34"/>
                <a:gd name="T119" fmla="*/ 0 h 18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4"/>
                <a:gd name="T181" fmla="*/ 0 h 1838"/>
                <a:gd name="T182" fmla="*/ 34 w 34"/>
                <a:gd name="T183" fmla="*/ 1838 h 18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4" h="1838">
                  <a:moveTo>
                    <a:pt x="0" y="1830"/>
                  </a:moveTo>
                  <a:lnTo>
                    <a:pt x="34" y="1830"/>
                  </a:lnTo>
                  <a:lnTo>
                    <a:pt x="34" y="1838"/>
                  </a:lnTo>
                  <a:lnTo>
                    <a:pt x="0" y="1838"/>
                  </a:lnTo>
                  <a:lnTo>
                    <a:pt x="0" y="1830"/>
                  </a:lnTo>
                  <a:close/>
                  <a:moveTo>
                    <a:pt x="0" y="1663"/>
                  </a:moveTo>
                  <a:lnTo>
                    <a:pt x="34" y="1663"/>
                  </a:lnTo>
                  <a:lnTo>
                    <a:pt x="34" y="1671"/>
                  </a:lnTo>
                  <a:lnTo>
                    <a:pt x="0" y="1671"/>
                  </a:lnTo>
                  <a:lnTo>
                    <a:pt x="0" y="1663"/>
                  </a:lnTo>
                  <a:close/>
                  <a:moveTo>
                    <a:pt x="0" y="1498"/>
                  </a:moveTo>
                  <a:lnTo>
                    <a:pt x="34" y="1498"/>
                  </a:lnTo>
                  <a:lnTo>
                    <a:pt x="34" y="1506"/>
                  </a:lnTo>
                  <a:lnTo>
                    <a:pt x="0" y="1506"/>
                  </a:lnTo>
                  <a:lnTo>
                    <a:pt x="0" y="1498"/>
                  </a:lnTo>
                  <a:close/>
                  <a:moveTo>
                    <a:pt x="0" y="1331"/>
                  </a:moveTo>
                  <a:lnTo>
                    <a:pt x="34" y="1331"/>
                  </a:lnTo>
                  <a:lnTo>
                    <a:pt x="34" y="1339"/>
                  </a:lnTo>
                  <a:lnTo>
                    <a:pt x="0" y="1339"/>
                  </a:lnTo>
                  <a:lnTo>
                    <a:pt x="0" y="1331"/>
                  </a:lnTo>
                  <a:close/>
                  <a:moveTo>
                    <a:pt x="0" y="1164"/>
                  </a:moveTo>
                  <a:lnTo>
                    <a:pt x="34" y="1164"/>
                  </a:lnTo>
                  <a:lnTo>
                    <a:pt x="34" y="1172"/>
                  </a:lnTo>
                  <a:lnTo>
                    <a:pt x="0" y="1172"/>
                  </a:lnTo>
                  <a:lnTo>
                    <a:pt x="0" y="1164"/>
                  </a:lnTo>
                  <a:close/>
                  <a:moveTo>
                    <a:pt x="0" y="998"/>
                  </a:moveTo>
                  <a:lnTo>
                    <a:pt x="34" y="998"/>
                  </a:lnTo>
                  <a:lnTo>
                    <a:pt x="34" y="1005"/>
                  </a:lnTo>
                  <a:lnTo>
                    <a:pt x="0" y="1005"/>
                  </a:lnTo>
                  <a:lnTo>
                    <a:pt x="0" y="998"/>
                  </a:lnTo>
                  <a:close/>
                  <a:moveTo>
                    <a:pt x="0" y="831"/>
                  </a:moveTo>
                  <a:lnTo>
                    <a:pt x="34" y="831"/>
                  </a:lnTo>
                  <a:lnTo>
                    <a:pt x="34" y="839"/>
                  </a:lnTo>
                  <a:lnTo>
                    <a:pt x="0" y="839"/>
                  </a:lnTo>
                  <a:lnTo>
                    <a:pt x="0" y="831"/>
                  </a:lnTo>
                  <a:close/>
                  <a:moveTo>
                    <a:pt x="0" y="665"/>
                  </a:moveTo>
                  <a:lnTo>
                    <a:pt x="34" y="665"/>
                  </a:lnTo>
                  <a:lnTo>
                    <a:pt x="34" y="673"/>
                  </a:lnTo>
                  <a:lnTo>
                    <a:pt x="0" y="673"/>
                  </a:lnTo>
                  <a:lnTo>
                    <a:pt x="0" y="665"/>
                  </a:lnTo>
                  <a:close/>
                  <a:moveTo>
                    <a:pt x="0" y="499"/>
                  </a:moveTo>
                  <a:lnTo>
                    <a:pt x="34" y="499"/>
                  </a:lnTo>
                  <a:lnTo>
                    <a:pt x="34" y="506"/>
                  </a:lnTo>
                  <a:lnTo>
                    <a:pt x="0" y="506"/>
                  </a:lnTo>
                  <a:lnTo>
                    <a:pt x="0" y="499"/>
                  </a:lnTo>
                  <a:close/>
                  <a:moveTo>
                    <a:pt x="0" y="332"/>
                  </a:moveTo>
                  <a:lnTo>
                    <a:pt x="34" y="332"/>
                  </a:lnTo>
                  <a:lnTo>
                    <a:pt x="34" y="340"/>
                  </a:lnTo>
                  <a:lnTo>
                    <a:pt x="0" y="340"/>
                  </a:lnTo>
                  <a:lnTo>
                    <a:pt x="0" y="332"/>
                  </a:lnTo>
                  <a:close/>
                  <a:moveTo>
                    <a:pt x="0" y="165"/>
                  </a:moveTo>
                  <a:lnTo>
                    <a:pt x="34" y="165"/>
                  </a:lnTo>
                  <a:lnTo>
                    <a:pt x="34" y="173"/>
                  </a:lnTo>
                  <a:lnTo>
                    <a:pt x="0" y="173"/>
                  </a:lnTo>
                  <a:lnTo>
                    <a:pt x="0" y="165"/>
                  </a:lnTo>
                  <a:close/>
                  <a:moveTo>
                    <a:pt x="0" y="0"/>
                  </a:moveTo>
                  <a:lnTo>
                    <a:pt x="34" y="0"/>
                  </a:lnTo>
                  <a:lnTo>
                    <a:pt x="34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686"/>
            </a:solidFill>
            <a:ln w="1588" cap="flat">
              <a:solidFill>
                <a:srgbClr val="868686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8" name="Rectangle 13"/>
            <p:cNvSpPr>
              <a:spLocks noChangeArrowheads="1"/>
            </p:cNvSpPr>
            <p:nvPr/>
          </p:nvSpPr>
          <p:spPr bwMode="auto">
            <a:xfrm>
              <a:off x="1431924" y="1711597"/>
              <a:ext cx="45719" cy="2936604"/>
            </a:xfrm>
            <a:prstGeom prst="rect">
              <a:avLst/>
            </a:prstGeom>
            <a:solidFill>
              <a:srgbClr val="868686"/>
            </a:solidFill>
            <a:ln w="1588">
              <a:solidFill>
                <a:srgbClr val="868686"/>
              </a:solidFill>
              <a:bevel/>
              <a:headEnd/>
              <a:tailEnd/>
            </a:ln>
          </p:spPr>
          <p:txBody>
            <a:bodyPr/>
            <a:lstStyle/>
            <a:p>
              <a:endParaRPr lang="en-GB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49" name="Freeform 14"/>
            <p:cNvSpPr>
              <a:spLocks noEditPoints="1"/>
            </p:cNvSpPr>
            <p:nvPr/>
          </p:nvSpPr>
          <p:spPr bwMode="auto">
            <a:xfrm>
              <a:off x="1385888" y="1705109"/>
              <a:ext cx="52870" cy="2949441"/>
            </a:xfrm>
            <a:custGeom>
              <a:avLst/>
              <a:gdLst>
                <a:gd name="T0" fmla="*/ 0 w 33"/>
                <a:gd name="T1" fmla="*/ 2147483647 h 1838"/>
                <a:gd name="T2" fmla="*/ 84704134 w 33"/>
                <a:gd name="T3" fmla="*/ 2147483647 h 1838"/>
                <a:gd name="T4" fmla="*/ 84704134 w 33"/>
                <a:gd name="T5" fmla="*/ 2147483647 h 1838"/>
                <a:gd name="T6" fmla="*/ 0 w 33"/>
                <a:gd name="T7" fmla="*/ 2147483647 h 1838"/>
                <a:gd name="T8" fmla="*/ 0 w 33"/>
                <a:gd name="T9" fmla="*/ 2147483647 h 1838"/>
                <a:gd name="T10" fmla="*/ 0 w 33"/>
                <a:gd name="T11" fmla="*/ 2147483647 h 1838"/>
                <a:gd name="T12" fmla="*/ 84704134 w 33"/>
                <a:gd name="T13" fmla="*/ 2147483647 h 1838"/>
                <a:gd name="T14" fmla="*/ 84704134 w 33"/>
                <a:gd name="T15" fmla="*/ 2147483647 h 1838"/>
                <a:gd name="T16" fmla="*/ 0 w 33"/>
                <a:gd name="T17" fmla="*/ 2147483647 h 1838"/>
                <a:gd name="T18" fmla="*/ 0 w 33"/>
                <a:gd name="T19" fmla="*/ 2147483647 h 1838"/>
                <a:gd name="T20" fmla="*/ 0 w 33"/>
                <a:gd name="T21" fmla="*/ 2147483647 h 1838"/>
                <a:gd name="T22" fmla="*/ 84704134 w 33"/>
                <a:gd name="T23" fmla="*/ 2147483647 h 1838"/>
                <a:gd name="T24" fmla="*/ 84704134 w 33"/>
                <a:gd name="T25" fmla="*/ 2147483647 h 1838"/>
                <a:gd name="T26" fmla="*/ 0 w 33"/>
                <a:gd name="T27" fmla="*/ 2147483647 h 1838"/>
                <a:gd name="T28" fmla="*/ 0 w 33"/>
                <a:gd name="T29" fmla="*/ 2147483647 h 1838"/>
                <a:gd name="T30" fmla="*/ 0 w 33"/>
                <a:gd name="T31" fmla="*/ 2147483647 h 1838"/>
                <a:gd name="T32" fmla="*/ 84704134 w 33"/>
                <a:gd name="T33" fmla="*/ 2147483647 h 1838"/>
                <a:gd name="T34" fmla="*/ 84704134 w 33"/>
                <a:gd name="T35" fmla="*/ 2147483647 h 1838"/>
                <a:gd name="T36" fmla="*/ 0 w 33"/>
                <a:gd name="T37" fmla="*/ 2147483647 h 1838"/>
                <a:gd name="T38" fmla="*/ 0 w 33"/>
                <a:gd name="T39" fmla="*/ 2147483647 h 1838"/>
                <a:gd name="T40" fmla="*/ 0 w 33"/>
                <a:gd name="T41" fmla="*/ 2147483647 h 1838"/>
                <a:gd name="T42" fmla="*/ 84704134 w 33"/>
                <a:gd name="T43" fmla="*/ 2147483647 h 1838"/>
                <a:gd name="T44" fmla="*/ 84704134 w 33"/>
                <a:gd name="T45" fmla="*/ 2147483647 h 1838"/>
                <a:gd name="T46" fmla="*/ 0 w 33"/>
                <a:gd name="T47" fmla="*/ 2147483647 h 1838"/>
                <a:gd name="T48" fmla="*/ 0 w 33"/>
                <a:gd name="T49" fmla="*/ 2147483647 h 1838"/>
                <a:gd name="T50" fmla="*/ 0 w 33"/>
                <a:gd name="T51" fmla="*/ 2093528873 h 1838"/>
                <a:gd name="T52" fmla="*/ 84704134 w 33"/>
                <a:gd name="T53" fmla="*/ 2093528873 h 1838"/>
                <a:gd name="T54" fmla="*/ 84704134 w 33"/>
                <a:gd name="T55" fmla="*/ 2114130023 h 1838"/>
                <a:gd name="T56" fmla="*/ 0 w 33"/>
                <a:gd name="T57" fmla="*/ 2114130023 h 1838"/>
                <a:gd name="T58" fmla="*/ 0 w 33"/>
                <a:gd name="T59" fmla="*/ 2093528873 h 1838"/>
                <a:gd name="T60" fmla="*/ 0 w 33"/>
                <a:gd name="T61" fmla="*/ 1568215197 h 1838"/>
                <a:gd name="T62" fmla="*/ 84704134 w 33"/>
                <a:gd name="T63" fmla="*/ 1568215197 h 1838"/>
                <a:gd name="T64" fmla="*/ 84704134 w 33"/>
                <a:gd name="T65" fmla="*/ 1588816347 h 1838"/>
                <a:gd name="T66" fmla="*/ 0 w 33"/>
                <a:gd name="T67" fmla="*/ 1588816347 h 1838"/>
                <a:gd name="T68" fmla="*/ 0 w 33"/>
                <a:gd name="T69" fmla="*/ 1568215197 h 1838"/>
                <a:gd name="T70" fmla="*/ 0 w 33"/>
                <a:gd name="T71" fmla="*/ 1045477466 h 1838"/>
                <a:gd name="T72" fmla="*/ 84704134 w 33"/>
                <a:gd name="T73" fmla="*/ 1045477466 h 1838"/>
                <a:gd name="T74" fmla="*/ 84704134 w 33"/>
                <a:gd name="T75" fmla="*/ 1063503071 h 1838"/>
                <a:gd name="T76" fmla="*/ 0 w 33"/>
                <a:gd name="T77" fmla="*/ 1063503071 h 1838"/>
                <a:gd name="T78" fmla="*/ 0 w 33"/>
                <a:gd name="T79" fmla="*/ 1045477466 h 1838"/>
                <a:gd name="T80" fmla="*/ 0 w 33"/>
                <a:gd name="T81" fmla="*/ 520163991 h 1838"/>
                <a:gd name="T82" fmla="*/ 84704134 w 33"/>
                <a:gd name="T83" fmla="*/ 520163991 h 1838"/>
                <a:gd name="T84" fmla="*/ 84704134 w 33"/>
                <a:gd name="T85" fmla="*/ 540763536 h 1838"/>
                <a:gd name="T86" fmla="*/ 0 w 33"/>
                <a:gd name="T87" fmla="*/ 540763536 h 1838"/>
                <a:gd name="T88" fmla="*/ 0 w 33"/>
                <a:gd name="T89" fmla="*/ 520163991 h 1838"/>
                <a:gd name="T90" fmla="*/ 0 w 33"/>
                <a:gd name="T91" fmla="*/ 0 h 1838"/>
                <a:gd name="T92" fmla="*/ 84704134 w 33"/>
                <a:gd name="T93" fmla="*/ 0 h 1838"/>
                <a:gd name="T94" fmla="*/ 84704134 w 33"/>
                <a:gd name="T95" fmla="*/ 18025611 h 1838"/>
                <a:gd name="T96" fmla="*/ 0 w 33"/>
                <a:gd name="T97" fmla="*/ 18025611 h 1838"/>
                <a:gd name="T98" fmla="*/ 0 w 33"/>
                <a:gd name="T99" fmla="*/ 0 h 18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"/>
                <a:gd name="T151" fmla="*/ 0 h 1838"/>
                <a:gd name="T152" fmla="*/ 33 w 33"/>
                <a:gd name="T153" fmla="*/ 1838 h 183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" h="1838">
                  <a:moveTo>
                    <a:pt x="0" y="1830"/>
                  </a:moveTo>
                  <a:lnTo>
                    <a:pt x="33" y="1830"/>
                  </a:lnTo>
                  <a:lnTo>
                    <a:pt x="33" y="1838"/>
                  </a:lnTo>
                  <a:lnTo>
                    <a:pt x="0" y="1838"/>
                  </a:lnTo>
                  <a:lnTo>
                    <a:pt x="0" y="1830"/>
                  </a:lnTo>
                  <a:close/>
                  <a:moveTo>
                    <a:pt x="0" y="1627"/>
                  </a:moveTo>
                  <a:lnTo>
                    <a:pt x="33" y="1627"/>
                  </a:lnTo>
                  <a:lnTo>
                    <a:pt x="33" y="1634"/>
                  </a:lnTo>
                  <a:lnTo>
                    <a:pt x="0" y="1634"/>
                  </a:lnTo>
                  <a:lnTo>
                    <a:pt x="0" y="1627"/>
                  </a:lnTo>
                  <a:close/>
                  <a:moveTo>
                    <a:pt x="0" y="1423"/>
                  </a:moveTo>
                  <a:lnTo>
                    <a:pt x="33" y="1423"/>
                  </a:lnTo>
                  <a:lnTo>
                    <a:pt x="33" y="1430"/>
                  </a:lnTo>
                  <a:lnTo>
                    <a:pt x="0" y="1430"/>
                  </a:lnTo>
                  <a:lnTo>
                    <a:pt x="0" y="1423"/>
                  </a:lnTo>
                  <a:close/>
                  <a:moveTo>
                    <a:pt x="0" y="1220"/>
                  </a:moveTo>
                  <a:lnTo>
                    <a:pt x="33" y="1220"/>
                  </a:lnTo>
                  <a:lnTo>
                    <a:pt x="33" y="1228"/>
                  </a:lnTo>
                  <a:lnTo>
                    <a:pt x="0" y="1228"/>
                  </a:lnTo>
                  <a:lnTo>
                    <a:pt x="0" y="1220"/>
                  </a:lnTo>
                  <a:close/>
                  <a:moveTo>
                    <a:pt x="0" y="1017"/>
                  </a:moveTo>
                  <a:lnTo>
                    <a:pt x="33" y="1017"/>
                  </a:lnTo>
                  <a:lnTo>
                    <a:pt x="33" y="1024"/>
                  </a:lnTo>
                  <a:lnTo>
                    <a:pt x="0" y="1024"/>
                  </a:lnTo>
                  <a:lnTo>
                    <a:pt x="0" y="1017"/>
                  </a:lnTo>
                  <a:close/>
                  <a:moveTo>
                    <a:pt x="0" y="813"/>
                  </a:moveTo>
                  <a:lnTo>
                    <a:pt x="33" y="813"/>
                  </a:lnTo>
                  <a:lnTo>
                    <a:pt x="33" y="821"/>
                  </a:lnTo>
                  <a:lnTo>
                    <a:pt x="0" y="821"/>
                  </a:lnTo>
                  <a:lnTo>
                    <a:pt x="0" y="813"/>
                  </a:lnTo>
                  <a:close/>
                  <a:moveTo>
                    <a:pt x="0" y="609"/>
                  </a:moveTo>
                  <a:lnTo>
                    <a:pt x="33" y="609"/>
                  </a:lnTo>
                  <a:lnTo>
                    <a:pt x="33" y="617"/>
                  </a:lnTo>
                  <a:lnTo>
                    <a:pt x="0" y="617"/>
                  </a:lnTo>
                  <a:lnTo>
                    <a:pt x="0" y="609"/>
                  </a:lnTo>
                  <a:close/>
                  <a:moveTo>
                    <a:pt x="0" y="406"/>
                  </a:moveTo>
                  <a:lnTo>
                    <a:pt x="33" y="406"/>
                  </a:lnTo>
                  <a:lnTo>
                    <a:pt x="33" y="413"/>
                  </a:lnTo>
                  <a:lnTo>
                    <a:pt x="0" y="413"/>
                  </a:lnTo>
                  <a:lnTo>
                    <a:pt x="0" y="406"/>
                  </a:lnTo>
                  <a:close/>
                  <a:moveTo>
                    <a:pt x="0" y="202"/>
                  </a:moveTo>
                  <a:lnTo>
                    <a:pt x="33" y="202"/>
                  </a:lnTo>
                  <a:lnTo>
                    <a:pt x="33" y="210"/>
                  </a:lnTo>
                  <a:lnTo>
                    <a:pt x="0" y="210"/>
                  </a:lnTo>
                  <a:lnTo>
                    <a:pt x="0" y="202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686"/>
            </a:solidFill>
            <a:ln w="1588" cap="flat">
              <a:solidFill>
                <a:srgbClr val="868686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0" name="Rectangle 15"/>
            <p:cNvSpPr>
              <a:spLocks noChangeArrowheads="1"/>
            </p:cNvSpPr>
            <p:nvPr/>
          </p:nvSpPr>
          <p:spPr bwMode="auto">
            <a:xfrm>
              <a:off x="1438275" y="4608831"/>
              <a:ext cx="6387543" cy="45719"/>
            </a:xfrm>
            <a:prstGeom prst="rect">
              <a:avLst/>
            </a:prstGeom>
            <a:solidFill>
              <a:srgbClr val="868686"/>
            </a:solidFill>
            <a:ln w="1588">
              <a:solidFill>
                <a:srgbClr val="868686"/>
              </a:solidFill>
              <a:bevel/>
              <a:headEnd/>
              <a:tailEnd/>
            </a:ln>
          </p:spPr>
          <p:txBody>
            <a:bodyPr/>
            <a:lstStyle/>
            <a:p>
              <a:endParaRPr lang="en-GB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1" name="Freeform 16"/>
            <p:cNvSpPr>
              <a:spLocks noEditPoints="1"/>
            </p:cNvSpPr>
            <p:nvPr/>
          </p:nvSpPr>
          <p:spPr bwMode="auto">
            <a:xfrm>
              <a:off x="1431925" y="4647616"/>
              <a:ext cx="6400360" cy="54560"/>
            </a:xfrm>
            <a:custGeom>
              <a:avLst/>
              <a:gdLst>
                <a:gd name="T0" fmla="*/ 20534022 w 3995"/>
                <a:gd name="T1" fmla="*/ 0 h 34"/>
                <a:gd name="T2" fmla="*/ 20534022 w 3995"/>
                <a:gd name="T3" fmla="*/ 87552739 h 34"/>
                <a:gd name="T4" fmla="*/ 0 w 3995"/>
                <a:gd name="T5" fmla="*/ 87552739 h 34"/>
                <a:gd name="T6" fmla="*/ 0 w 3995"/>
                <a:gd name="T7" fmla="*/ 0 h 34"/>
                <a:gd name="T8" fmla="*/ 20534022 w 3995"/>
                <a:gd name="T9" fmla="*/ 0 h 34"/>
                <a:gd name="T10" fmla="*/ 1727389454 w 3995"/>
                <a:gd name="T11" fmla="*/ 0 h 34"/>
                <a:gd name="T12" fmla="*/ 1727389454 w 3995"/>
                <a:gd name="T13" fmla="*/ 87552739 h 34"/>
                <a:gd name="T14" fmla="*/ 1709423592 w 3995"/>
                <a:gd name="T15" fmla="*/ 87552739 h 34"/>
                <a:gd name="T16" fmla="*/ 1709423592 w 3995"/>
                <a:gd name="T17" fmla="*/ 0 h 34"/>
                <a:gd name="T18" fmla="*/ 1727389454 w 3995"/>
                <a:gd name="T19" fmla="*/ 0 h 34"/>
                <a:gd name="T20" fmla="*/ 2147483647 w 3995"/>
                <a:gd name="T21" fmla="*/ 0 h 34"/>
                <a:gd name="T22" fmla="*/ 2147483647 w 3995"/>
                <a:gd name="T23" fmla="*/ 87552739 h 34"/>
                <a:gd name="T24" fmla="*/ 2147483647 w 3995"/>
                <a:gd name="T25" fmla="*/ 87552739 h 34"/>
                <a:gd name="T26" fmla="*/ 2147483647 w 3995"/>
                <a:gd name="T27" fmla="*/ 0 h 34"/>
                <a:gd name="T28" fmla="*/ 2147483647 w 3995"/>
                <a:gd name="T29" fmla="*/ 0 h 34"/>
                <a:gd name="T30" fmla="*/ 2147483647 w 3995"/>
                <a:gd name="T31" fmla="*/ 0 h 34"/>
                <a:gd name="T32" fmla="*/ 2147483647 w 3995"/>
                <a:gd name="T33" fmla="*/ 87552739 h 34"/>
                <a:gd name="T34" fmla="*/ 2147483647 w 3995"/>
                <a:gd name="T35" fmla="*/ 87552739 h 34"/>
                <a:gd name="T36" fmla="*/ 2147483647 w 3995"/>
                <a:gd name="T37" fmla="*/ 0 h 34"/>
                <a:gd name="T38" fmla="*/ 2147483647 w 3995"/>
                <a:gd name="T39" fmla="*/ 0 h 34"/>
                <a:gd name="T40" fmla="*/ 2147483647 w 3995"/>
                <a:gd name="T41" fmla="*/ 0 h 34"/>
                <a:gd name="T42" fmla="*/ 2147483647 w 3995"/>
                <a:gd name="T43" fmla="*/ 87552739 h 34"/>
                <a:gd name="T44" fmla="*/ 2147483647 w 3995"/>
                <a:gd name="T45" fmla="*/ 87552739 h 34"/>
                <a:gd name="T46" fmla="*/ 2147483647 w 3995"/>
                <a:gd name="T47" fmla="*/ 0 h 34"/>
                <a:gd name="T48" fmla="*/ 2147483647 w 3995"/>
                <a:gd name="T49" fmla="*/ 0 h 34"/>
                <a:gd name="T50" fmla="*/ 2147483647 w 3995"/>
                <a:gd name="T51" fmla="*/ 0 h 34"/>
                <a:gd name="T52" fmla="*/ 2147483647 w 3995"/>
                <a:gd name="T53" fmla="*/ 87552739 h 34"/>
                <a:gd name="T54" fmla="*/ 2147483647 w 3995"/>
                <a:gd name="T55" fmla="*/ 87552739 h 34"/>
                <a:gd name="T56" fmla="*/ 2147483647 w 3995"/>
                <a:gd name="T57" fmla="*/ 0 h 34"/>
                <a:gd name="T58" fmla="*/ 2147483647 w 3995"/>
                <a:gd name="T59" fmla="*/ 0 h 34"/>
                <a:gd name="T60" fmla="*/ 2147483647 w 3995"/>
                <a:gd name="T61" fmla="*/ 0 h 34"/>
                <a:gd name="T62" fmla="*/ 2147483647 w 3995"/>
                <a:gd name="T63" fmla="*/ 87552739 h 34"/>
                <a:gd name="T64" fmla="*/ 2147483647 w 3995"/>
                <a:gd name="T65" fmla="*/ 87552739 h 34"/>
                <a:gd name="T66" fmla="*/ 2147483647 w 3995"/>
                <a:gd name="T67" fmla="*/ 0 h 34"/>
                <a:gd name="T68" fmla="*/ 2147483647 w 3995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95"/>
                <a:gd name="T106" fmla="*/ 0 h 34"/>
                <a:gd name="T107" fmla="*/ 3995 w 3995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95" h="34">
                  <a:moveTo>
                    <a:pt x="8" y="0"/>
                  </a:moveTo>
                  <a:lnTo>
                    <a:pt x="8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8" y="0"/>
                  </a:lnTo>
                  <a:close/>
                  <a:moveTo>
                    <a:pt x="673" y="0"/>
                  </a:moveTo>
                  <a:lnTo>
                    <a:pt x="673" y="34"/>
                  </a:lnTo>
                  <a:lnTo>
                    <a:pt x="666" y="34"/>
                  </a:lnTo>
                  <a:lnTo>
                    <a:pt x="666" y="0"/>
                  </a:lnTo>
                  <a:lnTo>
                    <a:pt x="673" y="0"/>
                  </a:lnTo>
                  <a:close/>
                  <a:moveTo>
                    <a:pt x="1338" y="0"/>
                  </a:moveTo>
                  <a:lnTo>
                    <a:pt x="1338" y="34"/>
                  </a:lnTo>
                  <a:lnTo>
                    <a:pt x="1330" y="34"/>
                  </a:lnTo>
                  <a:lnTo>
                    <a:pt x="1330" y="0"/>
                  </a:lnTo>
                  <a:lnTo>
                    <a:pt x="1338" y="0"/>
                  </a:lnTo>
                  <a:close/>
                  <a:moveTo>
                    <a:pt x="2002" y="0"/>
                  </a:moveTo>
                  <a:lnTo>
                    <a:pt x="2002" y="34"/>
                  </a:lnTo>
                  <a:lnTo>
                    <a:pt x="1994" y="34"/>
                  </a:lnTo>
                  <a:lnTo>
                    <a:pt x="1994" y="0"/>
                  </a:lnTo>
                  <a:lnTo>
                    <a:pt x="2002" y="0"/>
                  </a:lnTo>
                  <a:close/>
                  <a:moveTo>
                    <a:pt x="2666" y="0"/>
                  </a:moveTo>
                  <a:lnTo>
                    <a:pt x="2666" y="34"/>
                  </a:lnTo>
                  <a:lnTo>
                    <a:pt x="2659" y="34"/>
                  </a:lnTo>
                  <a:lnTo>
                    <a:pt x="2659" y="0"/>
                  </a:lnTo>
                  <a:lnTo>
                    <a:pt x="2666" y="0"/>
                  </a:lnTo>
                  <a:close/>
                  <a:moveTo>
                    <a:pt x="3331" y="0"/>
                  </a:moveTo>
                  <a:lnTo>
                    <a:pt x="3331" y="34"/>
                  </a:lnTo>
                  <a:lnTo>
                    <a:pt x="3323" y="34"/>
                  </a:lnTo>
                  <a:lnTo>
                    <a:pt x="3323" y="0"/>
                  </a:lnTo>
                  <a:lnTo>
                    <a:pt x="3331" y="0"/>
                  </a:lnTo>
                  <a:close/>
                  <a:moveTo>
                    <a:pt x="3995" y="0"/>
                  </a:moveTo>
                  <a:lnTo>
                    <a:pt x="3995" y="34"/>
                  </a:lnTo>
                  <a:lnTo>
                    <a:pt x="3987" y="34"/>
                  </a:lnTo>
                  <a:lnTo>
                    <a:pt x="3987" y="0"/>
                  </a:lnTo>
                  <a:lnTo>
                    <a:pt x="3995" y="0"/>
                  </a:lnTo>
                  <a:close/>
                </a:path>
              </a:pathLst>
            </a:custGeom>
            <a:solidFill>
              <a:srgbClr val="868686"/>
            </a:solidFill>
            <a:ln w="1588" cap="flat">
              <a:solidFill>
                <a:srgbClr val="868686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2" name="Freeform 17"/>
            <p:cNvSpPr>
              <a:spLocks/>
            </p:cNvSpPr>
            <p:nvPr/>
          </p:nvSpPr>
          <p:spPr bwMode="auto">
            <a:xfrm>
              <a:off x="1947863" y="1954707"/>
              <a:ext cx="5360602" cy="1879105"/>
            </a:xfrm>
            <a:custGeom>
              <a:avLst/>
              <a:gdLst>
                <a:gd name="T0" fmla="*/ 0 w 21037"/>
                <a:gd name="T1" fmla="*/ 0 h 7357"/>
                <a:gd name="T2" fmla="*/ 0 w 21037"/>
                <a:gd name="T3" fmla="*/ 0 h 7357"/>
                <a:gd name="T4" fmla="*/ 0 w 21037"/>
                <a:gd name="T5" fmla="*/ 0 h 7357"/>
                <a:gd name="T6" fmla="*/ 0 w 21037"/>
                <a:gd name="T7" fmla="*/ 0 h 7357"/>
                <a:gd name="T8" fmla="*/ 0 w 21037"/>
                <a:gd name="T9" fmla="*/ 0 h 7357"/>
                <a:gd name="T10" fmla="*/ 0 w 21037"/>
                <a:gd name="T11" fmla="*/ 0 h 7357"/>
                <a:gd name="T12" fmla="*/ 0 w 21037"/>
                <a:gd name="T13" fmla="*/ 0 h 7357"/>
                <a:gd name="T14" fmla="*/ 0 w 21037"/>
                <a:gd name="T15" fmla="*/ 0 h 7357"/>
                <a:gd name="T16" fmla="*/ 0 w 21037"/>
                <a:gd name="T17" fmla="*/ 0 h 7357"/>
                <a:gd name="T18" fmla="*/ 0 w 21037"/>
                <a:gd name="T19" fmla="*/ 0 h 7357"/>
                <a:gd name="T20" fmla="*/ 0 w 21037"/>
                <a:gd name="T21" fmla="*/ 0 h 7357"/>
                <a:gd name="T22" fmla="*/ 0 w 21037"/>
                <a:gd name="T23" fmla="*/ 0 h 7357"/>
                <a:gd name="T24" fmla="*/ 0 w 21037"/>
                <a:gd name="T25" fmla="*/ 0 h 7357"/>
                <a:gd name="T26" fmla="*/ 0 w 21037"/>
                <a:gd name="T27" fmla="*/ 0 h 7357"/>
                <a:gd name="T28" fmla="*/ 0 w 21037"/>
                <a:gd name="T29" fmla="*/ 0 h 7357"/>
                <a:gd name="T30" fmla="*/ 0 w 21037"/>
                <a:gd name="T31" fmla="*/ 0 h 7357"/>
                <a:gd name="T32" fmla="*/ 0 w 21037"/>
                <a:gd name="T33" fmla="*/ 0 h 7357"/>
                <a:gd name="T34" fmla="*/ 0 w 21037"/>
                <a:gd name="T35" fmla="*/ 0 h 7357"/>
                <a:gd name="T36" fmla="*/ 0 w 21037"/>
                <a:gd name="T37" fmla="*/ 0 h 7357"/>
                <a:gd name="T38" fmla="*/ 0 w 21037"/>
                <a:gd name="T39" fmla="*/ 0 h 7357"/>
                <a:gd name="T40" fmla="*/ 0 w 21037"/>
                <a:gd name="T41" fmla="*/ 0 h 7357"/>
                <a:gd name="T42" fmla="*/ 0 w 21037"/>
                <a:gd name="T43" fmla="*/ 0 h 7357"/>
                <a:gd name="T44" fmla="*/ 0 w 21037"/>
                <a:gd name="T45" fmla="*/ 0 h 735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1037"/>
                <a:gd name="T70" fmla="*/ 0 h 7357"/>
                <a:gd name="T71" fmla="*/ 21037 w 21037"/>
                <a:gd name="T72" fmla="*/ 7357 h 735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1037" h="7357">
                  <a:moveTo>
                    <a:pt x="100" y="11"/>
                  </a:moveTo>
                  <a:lnTo>
                    <a:pt x="4276" y="1187"/>
                  </a:lnTo>
                  <a:cubicBezTo>
                    <a:pt x="4285" y="1190"/>
                    <a:pt x="4293" y="1194"/>
                    <a:pt x="4300" y="1199"/>
                  </a:cubicBezTo>
                  <a:lnTo>
                    <a:pt x="8476" y="4399"/>
                  </a:lnTo>
                  <a:lnTo>
                    <a:pt x="8445" y="4386"/>
                  </a:lnTo>
                  <a:lnTo>
                    <a:pt x="12621" y="5106"/>
                  </a:lnTo>
                  <a:cubicBezTo>
                    <a:pt x="12625" y="5106"/>
                    <a:pt x="12630" y="5107"/>
                    <a:pt x="12634" y="5109"/>
                  </a:cubicBezTo>
                  <a:lnTo>
                    <a:pt x="16810" y="6685"/>
                  </a:lnTo>
                  <a:lnTo>
                    <a:pt x="16794" y="6681"/>
                  </a:lnTo>
                  <a:lnTo>
                    <a:pt x="20970" y="7209"/>
                  </a:lnTo>
                  <a:cubicBezTo>
                    <a:pt x="21009" y="7214"/>
                    <a:pt x="21037" y="7250"/>
                    <a:pt x="21032" y="7290"/>
                  </a:cubicBezTo>
                  <a:cubicBezTo>
                    <a:pt x="21027" y="7329"/>
                    <a:pt x="20991" y="7357"/>
                    <a:pt x="20951" y="7352"/>
                  </a:cubicBezTo>
                  <a:lnTo>
                    <a:pt x="16775" y="6824"/>
                  </a:lnTo>
                  <a:cubicBezTo>
                    <a:pt x="16770" y="6823"/>
                    <a:pt x="16764" y="6822"/>
                    <a:pt x="16759" y="6820"/>
                  </a:cubicBezTo>
                  <a:lnTo>
                    <a:pt x="12583" y="5244"/>
                  </a:lnTo>
                  <a:lnTo>
                    <a:pt x="12596" y="5247"/>
                  </a:lnTo>
                  <a:lnTo>
                    <a:pt x="8420" y="4527"/>
                  </a:lnTo>
                  <a:cubicBezTo>
                    <a:pt x="8409" y="4525"/>
                    <a:pt x="8398" y="4521"/>
                    <a:pt x="8389" y="4514"/>
                  </a:cubicBezTo>
                  <a:lnTo>
                    <a:pt x="4213" y="1314"/>
                  </a:lnTo>
                  <a:lnTo>
                    <a:pt x="4237" y="1326"/>
                  </a:lnTo>
                  <a:lnTo>
                    <a:pt x="61" y="150"/>
                  </a:lnTo>
                  <a:cubicBezTo>
                    <a:pt x="23" y="139"/>
                    <a:pt x="0" y="99"/>
                    <a:pt x="11" y="61"/>
                  </a:cubicBezTo>
                  <a:cubicBezTo>
                    <a:pt x="22" y="23"/>
                    <a:pt x="62" y="0"/>
                    <a:pt x="100" y="11"/>
                  </a:cubicBezTo>
                  <a:close/>
                </a:path>
              </a:pathLst>
            </a:custGeom>
            <a:solidFill>
              <a:srgbClr val="BE4B48"/>
            </a:solidFill>
            <a:ln w="1588" cap="flat">
              <a:solidFill>
                <a:srgbClr val="BE4B48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3" name="Freeform 18"/>
            <p:cNvSpPr>
              <a:spLocks/>
            </p:cNvSpPr>
            <p:nvPr/>
          </p:nvSpPr>
          <p:spPr bwMode="auto">
            <a:xfrm>
              <a:off x="1965325" y="2204865"/>
              <a:ext cx="5342979" cy="1497186"/>
            </a:xfrm>
            <a:custGeom>
              <a:avLst/>
              <a:gdLst>
                <a:gd name="T0" fmla="*/ 0 w 16865"/>
                <a:gd name="T1" fmla="*/ 0 h 6433"/>
                <a:gd name="T2" fmla="*/ 0 w 16865"/>
                <a:gd name="T3" fmla="*/ 0 h 6433"/>
                <a:gd name="T4" fmla="*/ 0 w 16865"/>
                <a:gd name="T5" fmla="*/ 0 h 6433"/>
                <a:gd name="T6" fmla="*/ 0 w 16865"/>
                <a:gd name="T7" fmla="*/ 0 h 6433"/>
                <a:gd name="T8" fmla="*/ 0 w 16865"/>
                <a:gd name="T9" fmla="*/ 0 h 6433"/>
                <a:gd name="T10" fmla="*/ 0 w 16865"/>
                <a:gd name="T11" fmla="*/ 0 h 6433"/>
                <a:gd name="T12" fmla="*/ 0 w 16865"/>
                <a:gd name="T13" fmla="*/ 0 h 6433"/>
                <a:gd name="T14" fmla="*/ 0 w 16865"/>
                <a:gd name="T15" fmla="*/ 0 h 6433"/>
                <a:gd name="T16" fmla="*/ 0 w 16865"/>
                <a:gd name="T17" fmla="*/ 0 h 6433"/>
                <a:gd name="T18" fmla="*/ 0 w 16865"/>
                <a:gd name="T19" fmla="*/ 0 h 6433"/>
                <a:gd name="T20" fmla="*/ 0 w 16865"/>
                <a:gd name="T21" fmla="*/ 0 h 6433"/>
                <a:gd name="T22" fmla="*/ 0 w 16865"/>
                <a:gd name="T23" fmla="*/ 0 h 6433"/>
                <a:gd name="T24" fmla="*/ 0 w 16865"/>
                <a:gd name="T25" fmla="*/ 0 h 6433"/>
                <a:gd name="T26" fmla="*/ 0 w 16865"/>
                <a:gd name="T27" fmla="*/ 0 h 6433"/>
                <a:gd name="T28" fmla="*/ 0 w 16865"/>
                <a:gd name="T29" fmla="*/ 0 h 6433"/>
                <a:gd name="T30" fmla="*/ 0 w 16865"/>
                <a:gd name="T31" fmla="*/ 0 h 6433"/>
                <a:gd name="T32" fmla="*/ 0 w 16865"/>
                <a:gd name="T33" fmla="*/ 0 h 64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865"/>
                <a:gd name="T52" fmla="*/ 0 h 6433"/>
                <a:gd name="T53" fmla="*/ 16865 w 16865"/>
                <a:gd name="T54" fmla="*/ 6433 h 64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865" h="6433">
                  <a:moveTo>
                    <a:pt x="56" y="6284"/>
                  </a:moveTo>
                  <a:lnTo>
                    <a:pt x="4232" y="4716"/>
                  </a:lnTo>
                  <a:lnTo>
                    <a:pt x="4218" y="4723"/>
                  </a:lnTo>
                  <a:lnTo>
                    <a:pt x="8394" y="2003"/>
                  </a:lnTo>
                  <a:cubicBezTo>
                    <a:pt x="8401" y="1998"/>
                    <a:pt x="8409" y="1995"/>
                    <a:pt x="8418" y="1993"/>
                  </a:cubicBezTo>
                  <a:lnTo>
                    <a:pt x="12594" y="1057"/>
                  </a:lnTo>
                  <a:lnTo>
                    <a:pt x="16768" y="10"/>
                  </a:lnTo>
                  <a:cubicBezTo>
                    <a:pt x="16807" y="0"/>
                    <a:pt x="16846" y="23"/>
                    <a:pt x="16855" y="62"/>
                  </a:cubicBezTo>
                  <a:cubicBezTo>
                    <a:pt x="16865" y="101"/>
                    <a:pt x="16842" y="140"/>
                    <a:pt x="16803" y="149"/>
                  </a:cubicBezTo>
                  <a:lnTo>
                    <a:pt x="12625" y="1198"/>
                  </a:lnTo>
                  <a:lnTo>
                    <a:pt x="8449" y="2134"/>
                  </a:lnTo>
                  <a:lnTo>
                    <a:pt x="8473" y="2124"/>
                  </a:lnTo>
                  <a:lnTo>
                    <a:pt x="4297" y="4844"/>
                  </a:lnTo>
                  <a:cubicBezTo>
                    <a:pt x="4292" y="4847"/>
                    <a:pt x="4288" y="4849"/>
                    <a:pt x="4283" y="4851"/>
                  </a:cubicBezTo>
                  <a:lnTo>
                    <a:pt x="107" y="6419"/>
                  </a:lnTo>
                  <a:cubicBezTo>
                    <a:pt x="70" y="6433"/>
                    <a:pt x="28" y="6414"/>
                    <a:pt x="14" y="6377"/>
                  </a:cubicBezTo>
                  <a:cubicBezTo>
                    <a:pt x="0" y="6340"/>
                    <a:pt x="19" y="6298"/>
                    <a:pt x="56" y="6284"/>
                  </a:cubicBezTo>
                  <a:close/>
                </a:path>
              </a:pathLst>
            </a:custGeom>
            <a:solidFill>
              <a:srgbClr val="4A7EBB"/>
            </a:solidFill>
            <a:ln w="1588" cap="flat">
              <a:solidFill>
                <a:srgbClr val="4A7EBB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4" name="Freeform 19"/>
            <p:cNvSpPr>
              <a:spLocks/>
            </p:cNvSpPr>
            <p:nvPr/>
          </p:nvSpPr>
          <p:spPr bwMode="auto">
            <a:xfrm>
              <a:off x="1949450" y="3564256"/>
              <a:ext cx="1100638" cy="45719"/>
            </a:xfrm>
            <a:custGeom>
              <a:avLst/>
              <a:gdLst>
                <a:gd name="T0" fmla="*/ 0 w 8640"/>
                <a:gd name="T1" fmla="*/ 0 h 288"/>
                <a:gd name="T2" fmla="*/ 0 w 8640"/>
                <a:gd name="T3" fmla="*/ 0 h 288"/>
                <a:gd name="T4" fmla="*/ 0 w 8640"/>
                <a:gd name="T5" fmla="*/ 0 h 288"/>
                <a:gd name="T6" fmla="*/ 0 w 8640"/>
                <a:gd name="T7" fmla="*/ 0 h 288"/>
                <a:gd name="T8" fmla="*/ 0 w 8640"/>
                <a:gd name="T9" fmla="*/ 0 h 288"/>
                <a:gd name="T10" fmla="*/ 0 w 8640"/>
                <a:gd name="T11" fmla="*/ 0 h 288"/>
                <a:gd name="T12" fmla="*/ 0 w 8640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40"/>
                <a:gd name="T22" fmla="*/ 0 h 288"/>
                <a:gd name="T23" fmla="*/ 8640 w 8640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40" h="288">
                  <a:moveTo>
                    <a:pt x="144" y="0"/>
                  </a:moveTo>
                  <a:lnTo>
                    <a:pt x="8496" y="0"/>
                  </a:lnTo>
                  <a:cubicBezTo>
                    <a:pt x="8576" y="0"/>
                    <a:pt x="8640" y="65"/>
                    <a:pt x="8640" y="144"/>
                  </a:cubicBezTo>
                  <a:cubicBezTo>
                    <a:pt x="8640" y="224"/>
                    <a:pt x="8576" y="288"/>
                    <a:pt x="8496" y="288"/>
                  </a:cubicBezTo>
                  <a:lnTo>
                    <a:pt x="144" y="288"/>
                  </a:ln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 w="1588" cap="flat">
              <a:solidFill>
                <a:srgbClr val="FFFF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5" name="Freeform 20"/>
            <p:cNvSpPr>
              <a:spLocks/>
            </p:cNvSpPr>
            <p:nvPr/>
          </p:nvSpPr>
          <p:spPr bwMode="auto">
            <a:xfrm>
              <a:off x="3003550" y="3564256"/>
              <a:ext cx="1100638" cy="45719"/>
            </a:xfrm>
            <a:custGeom>
              <a:avLst/>
              <a:gdLst>
                <a:gd name="T0" fmla="*/ 0 w 8640"/>
                <a:gd name="T1" fmla="*/ 0 h 288"/>
                <a:gd name="T2" fmla="*/ 0 w 8640"/>
                <a:gd name="T3" fmla="*/ 0 h 288"/>
                <a:gd name="T4" fmla="*/ 0 w 8640"/>
                <a:gd name="T5" fmla="*/ 0 h 288"/>
                <a:gd name="T6" fmla="*/ 0 w 8640"/>
                <a:gd name="T7" fmla="*/ 0 h 288"/>
                <a:gd name="T8" fmla="*/ 0 w 8640"/>
                <a:gd name="T9" fmla="*/ 0 h 288"/>
                <a:gd name="T10" fmla="*/ 0 w 8640"/>
                <a:gd name="T11" fmla="*/ 0 h 288"/>
                <a:gd name="T12" fmla="*/ 0 w 8640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40"/>
                <a:gd name="T22" fmla="*/ 0 h 288"/>
                <a:gd name="T23" fmla="*/ 8640 w 8640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40" h="288">
                  <a:moveTo>
                    <a:pt x="144" y="0"/>
                  </a:moveTo>
                  <a:lnTo>
                    <a:pt x="8496" y="0"/>
                  </a:lnTo>
                  <a:cubicBezTo>
                    <a:pt x="8576" y="0"/>
                    <a:pt x="8640" y="65"/>
                    <a:pt x="8640" y="144"/>
                  </a:cubicBezTo>
                  <a:cubicBezTo>
                    <a:pt x="8640" y="224"/>
                    <a:pt x="8576" y="288"/>
                    <a:pt x="8496" y="288"/>
                  </a:cubicBezTo>
                  <a:lnTo>
                    <a:pt x="144" y="288"/>
                  </a:ln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 w="1588" cap="flat">
              <a:solidFill>
                <a:srgbClr val="FFFF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6" name="Freeform 21"/>
            <p:cNvSpPr>
              <a:spLocks/>
            </p:cNvSpPr>
            <p:nvPr/>
          </p:nvSpPr>
          <p:spPr bwMode="auto">
            <a:xfrm>
              <a:off x="4059238" y="3564256"/>
              <a:ext cx="1100638" cy="45719"/>
            </a:xfrm>
            <a:custGeom>
              <a:avLst/>
              <a:gdLst>
                <a:gd name="T0" fmla="*/ 0 w 4320"/>
                <a:gd name="T1" fmla="*/ 0 h 144"/>
                <a:gd name="T2" fmla="*/ 0 w 4320"/>
                <a:gd name="T3" fmla="*/ 0 h 144"/>
                <a:gd name="T4" fmla="*/ 0 w 4320"/>
                <a:gd name="T5" fmla="*/ 0 h 144"/>
                <a:gd name="T6" fmla="*/ 0 w 4320"/>
                <a:gd name="T7" fmla="*/ 0 h 144"/>
                <a:gd name="T8" fmla="*/ 0 w 4320"/>
                <a:gd name="T9" fmla="*/ 0 h 144"/>
                <a:gd name="T10" fmla="*/ 0 w 4320"/>
                <a:gd name="T11" fmla="*/ 0 h 144"/>
                <a:gd name="T12" fmla="*/ 0 w 4320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20"/>
                <a:gd name="T22" fmla="*/ 0 h 144"/>
                <a:gd name="T23" fmla="*/ 4320 w 4320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20" h="144">
                  <a:moveTo>
                    <a:pt x="72" y="0"/>
                  </a:moveTo>
                  <a:lnTo>
                    <a:pt x="4248" y="0"/>
                  </a:lnTo>
                  <a:cubicBezTo>
                    <a:pt x="4288" y="0"/>
                    <a:pt x="4320" y="33"/>
                    <a:pt x="4320" y="72"/>
                  </a:cubicBezTo>
                  <a:cubicBezTo>
                    <a:pt x="4320" y="112"/>
                    <a:pt x="4288" y="144"/>
                    <a:pt x="4248" y="144"/>
                  </a:cubicBezTo>
                  <a:lnTo>
                    <a:pt x="72" y="144"/>
                  </a:lnTo>
                  <a:cubicBezTo>
                    <a:pt x="33" y="144"/>
                    <a:pt x="0" y="112"/>
                    <a:pt x="0" y="72"/>
                  </a:cubicBezTo>
                  <a:cubicBezTo>
                    <a:pt x="0" y="33"/>
                    <a:pt x="33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 w="1588" cap="flat">
              <a:solidFill>
                <a:srgbClr val="FFFF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7" name="Rectangle 23"/>
            <p:cNvSpPr>
              <a:spLocks noChangeArrowheads="1"/>
            </p:cNvSpPr>
            <p:nvPr/>
          </p:nvSpPr>
          <p:spPr bwMode="auto">
            <a:xfrm>
              <a:off x="7926388" y="4535773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72.0%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8" name="Rectangle 24"/>
            <p:cNvSpPr>
              <a:spLocks noChangeArrowheads="1"/>
            </p:cNvSpPr>
            <p:nvPr/>
          </p:nvSpPr>
          <p:spPr bwMode="auto">
            <a:xfrm>
              <a:off x="7926388" y="4270660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74.0%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59" name="Rectangle 25"/>
            <p:cNvSpPr>
              <a:spLocks noChangeArrowheads="1"/>
            </p:cNvSpPr>
            <p:nvPr/>
          </p:nvSpPr>
          <p:spPr bwMode="auto">
            <a:xfrm>
              <a:off x="7926388" y="4007135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76.0%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0" name="Rectangle 26"/>
            <p:cNvSpPr>
              <a:spLocks noChangeArrowheads="1"/>
            </p:cNvSpPr>
            <p:nvPr/>
          </p:nvSpPr>
          <p:spPr bwMode="auto">
            <a:xfrm>
              <a:off x="7926388" y="3742022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78.0%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1" name="Rectangle 27"/>
            <p:cNvSpPr>
              <a:spLocks noChangeArrowheads="1"/>
            </p:cNvSpPr>
            <p:nvPr/>
          </p:nvSpPr>
          <p:spPr bwMode="auto">
            <a:xfrm>
              <a:off x="7926388" y="3478498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80.0%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2" name="Rectangle 28"/>
            <p:cNvSpPr>
              <a:spLocks noChangeArrowheads="1"/>
            </p:cNvSpPr>
            <p:nvPr/>
          </p:nvSpPr>
          <p:spPr bwMode="auto">
            <a:xfrm>
              <a:off x="7926388" y="3213385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82.0%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3" name="Rectangle 29"/>
            <p:cNvSpPr>
              <a:spLocks noChangeArrowheads="1"/>
            </p:cNvSpPr>
            <p:nvPr/>
          </p:nvSpPr>
          <p:spPr bwMode="auto">
            <a:xfrm>
              <a:off x="7926388" y="2949860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84.0%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4" name="Rectangle 30"/>
            <p:cNvSpPr>
              <a:spLocks noChangeArrowheads="1"/>
            </p:cNvSpPr>
            <p:nvPr/>
          </p:nvSpPr>
          <p:spPr bwMode="auto">
            <a:xfrm>
              <a:off x="7926388" y="2684748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86.0%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5" name="Rectangle 31"/>
            <p:cNvSpPr>
              <a:spLocks noChangeArrowheads="1"/>
            </p:cNvSpPr>
            <p:nvPr/>
          </p:nvSpPr>
          <p:spPr bwMode="auto">
            <a:xfrm>
              <a:off x="7926388" y="2421223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88.0%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6" name="Rectangle 32"/>
            <p:cNvSpPr>
              <a:spLocks noChangeArrowheads="1"/>
            </p:cNvSpPr>
            <p:nvPr/>
          </p:nvSpPr>
          <p:spPr bwMode="auto">
            <a:xfrm>
              <a:off x="7926388" y="2156110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90.0%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7" name="Rectangle 33"/>
            <p:cNvSpPr>
              <a:spLocks noChangeArrowheads="1"/>
            </p:cNvSpPr>
            <p:nvPr/>
          </p:nvSpPr>
          <p:spPr bwMode="auto">
            <a:xfrm>
              <a:off x="7926388" y="1892585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92.0%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8" name="Rectangle 34"/>
            <p:cNvSpPr>
              <a:spLocks noChangeArrowheads="1"/>
            </p:cNvSpPr>
            <p:nvPr/>
          </p:nvSpPr>
          <p:spPr bwMode="auto">
            <a:xfrm>
              <a:off x="7926388" y="1627473"/>
              <a:ext cx="53990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94.0%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69" name="Rectangle 35"/>
            <p:cNvSpPr>
              <a:spLocks noChangeArrowheads="1"/>
            </p:cNvSpPr>
            <p:nvPr/>
          </p:nvSpPr>
          <p:spPr bwMode="auto">
            <a:xfrm>
              <a:off x="1200150" y="4535773"/>
              <a:ext cx="18424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0" name="Rectangle 36"/>
            <p:cNvSpPr>
              <a:spLocks noChangeArrowheads="1"/>
            </p:cNvSpPr>
            <p:nvPr/>
          </p:nvSpPr>
          <p:spPr bwMode="auto">
            <a:xfrm>
              <a:off x="1028700" y="4211923"/>
              <a:ext cx="366880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500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1" name="Rectangle 37"/>
            <p:cNvSpPr>
              <a:spLocks noChangeArrowheads="1"/>
            </p:cNvSpPr>
            <p:nvPr/>
          </p:nvSpPr>
          <p:spPr bwMode="auto">
            <a:xfrm>
              <a:off x="942975" y="3889660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1000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2" name="Rectangle 38"/>
            <p:cNvSpPr>
              <a:spLocks noChangeArrowheads="1"/>
            </p:cNvSpPr>
            <p:nvPr/>
          </p:nvSpPr>
          <p:spPr bwMode="auto">
            <a:xfrm>
              <a:off x="942975" y="3565810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1500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3" name="Rectangle 39"/>
            <p:cNvSpPr>
              <a:spLocks noChangeArrowheads="1"/>
            </p:cNvSpPr>
            <p:nvPr/>
          </p:nvSpPr>
          <p:spPr bwMode="auto">
            <a:xfrm>
              <a:off x="942975" y="3243547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4" name="Rectangle 40"/>
            <p:cNvSpPr>
              <a:spLocks noChangeArrowheads="1"/>
            </p:cNvSpPr>
            <p:nvPr/>
          </p:nvSpPr>
          <p:spPr bwMode="auto">
            <a:xfrm>
              <a:off x="942975" y="2919699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2500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5" name="Rectangle 41"/>
            <p:cNvSpPr>
              <a:spLocks noChangeArrowheads="1"/>
            </p:cNvSpPr>
            <p:nvPr/>
          </p:nvSpPr>
          <p:spPr bwMode="auto">
            <a:xfrm>
              <a:off x="942975" y="2597435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3000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6" name="Rectangle 42"/>
            <p:cNvSpPr>
              <a:spLocks noChangeArrowheads="1"/>
            </p:cNvSpPr>
            <p:nvPr/>
          </p:nvSpPr>
          <p:spPr bwMode="auto">
            <a:xfrm>
              <a:off x="942975" y="2273585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3500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7" name="Rectangle 43"/>
            <p:cNvSpPr>
              <a:spLocks noChangeArrowheads="1"/>
            </p:cNvSpPr>
            <p:nvPr/>
          </p:nvSpPr>
          <p:spPr bwMode="auto">
            <a:xfrm>
              <a:off x="942975" y="1951323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4000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8" name="Rectangle 44"/>
            <p:cNvSpPr>
              <a:spLocks noChangeArrowheads="1"/>
            </p:cNvSpPr>
            <p:nvPr/>
          </p:nvSpPr>
          <p:spPr bwMode="auto">
            <a:xfrm>
              <a:off x="942975" y="1627473"/>
              <a:ext cx="45980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4500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79" name="Rectangle 45"/>
            <p:cNvSpPr>
              <a:spLocks noChangeArrowheads="1"/>
            </p:cNvSpPr>
            <p:nvPr/>
          </p:nvSpPr>
          <p:spPr bwMode="auto">
            <a:xfrm>
              <a:off x="1679574" y="4753260"/>
              <a:ext cx="711329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2010/11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0" name="Rectangle 46"/>
            <p:cNvSpPr>
              <a:spLocks noChangeArrowheads="1"/>
            </p:cNvSpPr>
            <p:nvPr/>
          </p:nvSpPr>
          <p:spPr bwMode="auto">
            <a:xfrm>
              <a:off x="2735262" y="4753260"/>
              <a:ext cx="711329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2011/12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1" name="Rectangle 47"/>
            <p:cNvSpPr>
              <a:spLocks noChangeArrowheads="1"/>
            </p:cNvSpPr>
            <p:nvPr/>
          </p:nvSpPr>
          <p:spPr bwMode="auto">
            <a:xfrm>
              <a:off x="3789362" y="4753260"/>
              <a:ext cx="711329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2012/13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2" name="Rectangle 48"/>
            <p:cNvSpPr>
              <a:spLocks noChangeArrowheads="1"/>
            </p:cNvSpPr>
            <p:nvPr/>
          </p:nvSpPr>
          <p:spPr bwMode="auto">
            <a:xfrm>
              <a:off x="4845049" y="4753260"/>
              <a:ext cx="711329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2013/14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3" name="Rectangle 49"/>
            <p:cNvSpPr>
              <a:spLocks noChangeArrowheads="1"/>
            </p:cNvSpPr>
            <p:nvPr/>
          </p:nvSpPr>
          <p:spPr bwMode="auto">
            <a:xfrm>
              <a:off x="5899149" y="4753260"/>
              <a:ext cx="711329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2014/15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4" name="Rectangle 50"/>
            <p:cNvSpPr>
              <a:spLocks noChangeArrowheads="1"/>
            </p:cNvSpPr>
            <p:nvPr/>
          </p:nvSpPr>
          <p:spPr bwMode="auto">
            <a:xfrm>
              <a:off x="6911975" y="4753260"/>
              <a:ext cx="801046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2015/16*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5" name="Freeform 51"/>
            <p:cNvSpPr>
              <a:spLocks/>
            </p:cNvSpPr>
            <p:nvPr/>
          </p:nvSpPr>
          <p:spPr bwMode="auto">
            <a:xfrm>
              <a:off x="1341438" y="5194618"/>
              <a:ext cx="362073" cy="45719"/>
            </a:xfrm>
            <a:custGeom>
              <a:avLst/>
              <a:gdLst>
                <a:gd name="T0" fmla="*/ 0 w 2848"/>
                <a:gd name="T1" fmla="*/ 0 h 288"/>
                <a:gd name="T2" fmla="*/ 0 w 2848"/>
                <a:gd name="T3" fmla="*/ 0 h 288"/>
                <a:gd name="T4" fmla="*/ 0 w 2848"/>
                <a:gd name="T5" fmla="*/ 0 h 288"/>
                <a:gd name="T6" fmla="*/ 0 w 2848"/>
                <a:gd name="T7" fmla="*/ 0 h 288"/>
                <a:gd name="T8" fmla="*/ 0 w 2848"/>
                <a:gd name="T9" fmla="*/ 0 h 288"/>
                <a:gd name="T10" fmla="*/ 0 w 2848"/>
                <a:gd name="T11" fmla="*/ 0 h 288"/>
                <a:gd name="T12" fmla="*/ 0 w 2848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48"/>
                <a:gd name="T22" fmla="*/ 0 h 288"/>
                <a:gd name="T23" fmla="*/ 2848 w 2848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48" h="288">
                  <a:moveTo>
                    <a:pt x="144" y="0"/>
                  </a:moveTo>
                  <a:lnTo>
                    <a:pt x="2704" y="0"/>
                  </a:lnTo>
                  <a:cubicBezTo>
                    <a:pt x="2784" y="0"/>
                    <a:pt x="2848" y="65"/>
                    <a:pt x="2848" y="144"/>
                  </a:cubicBezTo>
                  <a:cubicBezTo>
                    <a:pt x="2848" y="224"/>
                    <a:pt x="2784" y="288"/>
                    <a:pt x="2704" y="288"/>
                  </a:cubicBezTo>
                  <a:lnTo>
                    <a:pt x="144" y="288"/>
                  </a:ln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lose/>
                </a:path>
              </a:pathLst>
            </a:custGeom>
            <a:solidFill>
              <a:srgbClr val="BE4B48"/>
            </a:solidFill>
            <a:ln w="1588" cap="flat">
              <a:solidFill>
                <a:srgbClr val="BE4B48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6" name="Rectangle 52"/>
            <p:cNvSpPr>
              <a:spLocks noChangeArrowheads="1"/>
            </p:cNvSpPr>
            <p:nvPr/>
          </p:nvSpPr>
          <p:spPr bwMode="auto">
            <a:xfrm>
              <a:off x="1719263" y="5108860"/>
              <a:ext cx="1465915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Formal Complaints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7" name="Freeform 53"/>
            <p:cNvSpPr>
              <a:spLocks/>
            </p:cNvSpPr>
            <p:nvPr/>
          </p:nvSpPr>
          <p:spPr bwMode="auto">
            <a:xfrm>
              <a:off x="3125788" y="5194618"/>
              <a:ext cx="362073" cy="45719"/>
            </a:xfrm>
            <a:custGeom>
              <a:avLst/>
              <a:gdLst>
                <a:gd name="T0" fmla="*/ 0 w 2848"/>
                <a:gd name="T1" fmla="*/ 0 h 288"/>
                <a:gd name="T2" fmla="*/ 0 w 2848"/>
                <a:gd name="T3" fmla="*/ 0 h 288"/>
                <a:gd name="T4" fmla="*/ 0 w 2848"/>
                <a:gd name="T5" fmla="*/ 0 h 288"/>
                <a:gd name="T6" fmla="*/ 0 w 2848"/>
                <a:gd name="T7" fmla="*/ 0 h 288"/>
                <a:gd name="T8" fmla="*/ 0 w 2848"/>
                <a:gd name="T9" fmla="*/ 0 h 288"/>
                <a:gd name="T10" fmla="*/ 0 w 2848"/>
                <a:gd name="T11" fmla="*/ 0 h 288"/>
                <a:gd name="T12" fmla="*/ 0 w 2848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48"/>
                <a:gd name="T22" fmla="*/ 0 h 288"/>
                <a:gd name="T23" fmla="*/ 2848 w 2848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48" h="288">
                  <a:moveTo>
                    <a:pt x="144" y="0"/>
                  </a:moveTo>
                  <a:lnTo>
                    <a:pt x="2704" y="0"/>
                  </a:lnTo>
                  <a:cubicBezTo>
                    <a:pt x="2784" y="0"/>
                    <a:pt x="2848" y="65"/>
                    <a:pt x="2848" y="144"/>
                  </a:cubicBezTo>
                  <a:cubicBezTo>
                    <a:pt x="2848" y="224"/>
                    <a:pt x="2784" y="288"/>
                    <a:pt x="2704" y="288"/>
                  </a:cubicBezTo>
                  <a:lnTo>
                    <a:pt x="144" y="288"/>
                  </a:ln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lose/>
                </a:path>
              </a:pathLst>
            </a:custGeom>
            <a:solidFill>
              <a:srgbClr val="4A7EBB"/>
            </a:solidFill>
            <a:ln w="1588" cap="flat">
              <a:solidFill>
                <a:srgbClr val="4A7EBB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8" name="Rectangle 54"/>
            <p:cNvSpPr>
              <a:spLocks noChangeArrowheads="1"/>
            </p:cNvSpPr>
            <p:nvPr/>
          </p:nvSpPr>
          <p:spPr bwMode="auto">
            <a:xfrm>
              <a:off x="3502025" y="5108860"/>
              <a:ext cx="2266961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Customer Satisfaction % (Old)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89" name="Freeform 55"/>
            <p:cNvSpPr>
              <a:spLocks/>
            </p:cNvSpPr>
            <p:nvPr/>
          </p:nvSpPr>
          <p:spPr bwMode="auto">
            <a:xfrm>
              <a:off x="5657850" y="5194618"/>
              <a:ext cx="363676" cy="45719"/>
            </a:xfrm>
            <a:custGeom>
              <a:avLst/>
              <a:gdLst>
                <a:gd name="T0" fmla="*/ 0 w 1424"/>
                <a:gd name="T1" fmla="*/ 0 h 144"/>
                <a:gd name="T2" fmla="*/ 0 w 1424"/>
                <a:gd name="T3" fmla="*/ 0 h 144"/>
                <a:gd name="T4" fmla="*/ 0 w 1424"/>
                <a:gd name="T5" fmla="*/ 0 h 144"/>
                <a:gd name="T6" fmla="*/ 0 w 1424"/>
                <a:gd name="T7" fmla="*/ 0 h 144"/>
                <a:gd name="T8" fmla="*/ 0 w 1424"/>
                <a:gd name="T9" fmla="*/ 0 h 144"/>
                <a:gd name="T10" fmla="*/ 0 w 1424"/>
                <a:gd name="T11" fmla="*/ 0 h 144"/>
                <a:gd name="T12" fmla="*/ 0 w 1424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24"/>
                <a:gd name="T22" fmla="*/ 0 h 144"/>
                <a:gd name="T23" fmla="*/ 1424 w 1424"/>
                <a:gd name="T24" fmla="*/ 144 h 1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24" h="144">
                  <a:moveTo>
                    <a:pt x="72" y="0"/>
                  </a:moveTo>
                  <a:lnTo>
                    <a:pt x="1352" y="0"/>
                  </a:lnTo>
                  <a:cubicBezTo>
                    <a:pt x="1392" y="0"/>
                    <a:pt x="1424" y="33"/>
                    <a:pt x="1424" y="72"/>
                  </a:cubicBezTo>
                  <a:cubicBezTo>
                    <a:pt x="1424" y="112"/>
                    <a:pt x="1392" y="144"/>
                    <a:pt x="1352" y="144"/>
                  </a:cubicBezTo>
                  <a:lnTo>
                    <a:pt x="72" y="144"/>
                  </a:lnTo>
                  <a:cubicBezTo>
                    <a:pt x="33" y="144"/>
                    <a:pt x="0" y="112"/>
                    <a:pt x="0" y="72"/>
                  </a:cubicBezTo>
                  <a:cubicBezTo>
                    <a:pt x="0" y="33"/>
                    <a:pt x="33" y="0"/>
                    <a:pt x="72" y="0"/>
                  </a:cubicBezTo>
                  <a:close/>
                </a:path>
              </a:pathLst>
            </a:custGeom>
            <a:solidFill>
              <a:srgbClr val="98B954"/>
            </a:solidFill>
            <a:ln w="1588" cap="flat">
              <a:solidFill>
                <a:srgbClr val="98B954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90" name="Rectangle 56"/>
            <p:cNvSpPr>
              <a:spLocks noChangeArrowheads="1"/>
            </p:cNvSpPr>
            <p:nvPr/>
          </p:nvSpPr>
          <p:spPr bwMode="auto">
            <a:xfrm>
              <a:off x="6035675" y="5108860"/>
              <a:ext cx="2177244" cy="2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en-US" sz="1300">
                  <a:solidFill>
                    <a:srgbClr val="000000"/>
                  </a:solidFill>
                  <a:latin typeface="Calibri" pitchFamily="34" charset="0"/>
                  <a:ea typeface="Geneva"/>
                </a:rPr>
                <a:t>Customer Satisfaction (New)</a:t>
              </a:r>
              <a:endParaRPr lang="en-US" altLang="en-US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  <p:sp>
          <p:nvSpPr>
            <p:cNvPr id="14391" name="Freeform 57"/>
            <p:cNvSpPr>
              <a:spLocks noEditPoints="1"/>
            </p:cNvSpPr>
            <p:nvPr/>
          </p:nvSpPr>
          <p:spPr bwMode="auto">
            <a:xfrm>
              <a:off x="825500" y="1505170"/>
              <a:ext cx="7706065" cy="3978055"/>
            </a:xfrm>
            <a:custGeom>
              <a:avLst/>
              <a:gdLst>
                <a:gd name="T0" fmla="*/ 0 w 30232"/>
                <a:gd name="T1" fmla="*/ 0 h 15576"/>
                <a:gd name="T2" fmla="*/ 0 w 30232"/>
                <a:gd name="T3" fmla="*/ 0 h 15576"/>
                <a:gd name="T4" fmla="*/ 0 w 30232"/>
                <a:gd name="T5" fmla="*/ 0 h 15576"/>
                <a:gd name="T6" fmla="*/ 0 w 30232"/>
                <a:gd name="T7" fmla="*/ 0 h 15576"/>
                <a:gd name="T8" fmla="*/ 0 w 30232"/>
                <a:gd name="T9" fmla="*/ 0 h 15576"/>
                <a:gd name="T10" fmla="*/ 0 w 30232"/>
                <a:gd name="T11" fmla="*/ 0 h 15576"/>
                <a:gd name="T12" fmla="*/ 0 w 30232"/>
                <a:gd name="T13" fmla="*/ 0 h 15576"/>
                <a:gd name="T14" fmla="*/ 0 w 30232"/>
                <a:gd name="T15" fmla="*/ 0 h 15576"/>
                <a:gd name="T16" fmla="*/ 0 w 30232"/>
                <a:gd name="T17" fmla="*/ 0 h 15576"/>
                <a:gd name="T18" fmla="*/ 0 w 30232"/>
                <a:gd name="T19" fmla="*/ 0 h 15576"/>
                <a:gd name="T20" fmla="*/ 0 w 30232"/>
                <a:gd name="T21" fmla="*/ 0 h 15576"/>
                <a:gd name="T22" fmla="*/ 0 w 30232"/>
                <a:gd name="T23" fmla="*/ 0 h 15576"/>
                <a:gd name="T24" fmla="*/ 0 w 30232"/>
                <a:gd name="T25" fmla="*/ 0 h 15576"/>
                <a:gd name="T26" fmla="*/ 0 w 30232"/>
                <a:gd name="T27" fmla="*/ 0 h 15576"/>
                <a:gd name="T28" fmla="*/ 0 w 30232"/>
                <a:gd name="T29" fmla="*/ 0 h 15576"/>
                <a:gd name="T30" fmla="*/ 0 w 30232"/>
                <a:gd name="T31" fmla="*/ 0 h 15576"/>
                <a:gd name="T32" fmla="*/ 0 w 30232"/>
                <a:gd name="T33" fmla="*/ 0 h 15576"/>
                <a:gd name="T34" fmla="*/ 0 w 30232"/>
                <a:gd name="T35" fmla="*/ 0 h 155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232"/>
                <a:gd name="T55" fmla="*/ 0 h 15576"/>
                <a:gd name="T56" fmla="*/ 30232 w 30232"/>
                <a:gd name="T57" fmla="*/ 15576 h 1557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232" h="15576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30208" y="0"/>
                  </a:lnTo>
                  <a:cubicBezTo>
                    <a:pt x="30222" y="0"/>
                    <a:pt x="30232" y="11"/>
                    <a:pt x="30232" y="24"/>
                  </a:cubicBezTo>
                  <a:lnTo>
                    <a:pt x="30232" y="15552"/>
                  </a:lnTo>
                  <a:cubicBezTo>
                    <a:pt x="30232" y="15566"/>
                    <a:pt x="30222" y="15576"/>
                    <a:pt x="30208" y="15576"/>
                  </a:cubicBezTo>
                  <a:lnTo>
                    <a:pt x="24" y="15576"/>
                  </a:lnTo>
                  <a:cubicBezTo>
                    <a:pt x="11" y="15576"/>
                    <a:pt x="0" y="15566"/>
                    <a:pt x="0" y="15552"/>
                  </a:cubicBezTo>
                  <a:lnTo>
                    <a:pt x="0" y="24"/>
                  </a:lnTo>
                  <a:close/>
                  <a:moveTo>
                    <a:pt x="48" y="15552"/>
                  </a:moveTo>
                  <a:lnTo>
                    <a:pt x="24" y="15528"/>
                  </a:lnTo>
                  <a:lnTo>
                    <a:pt x="30208" y="15528"/>
                  </a:lnTo>
                  <a:lnTo>
                    <a:pt x="30184" y="15552"/>
                  </a:lnTo>
                  <a:lnTo>
                    <a:pt x="30184" y="24"/>
                  </a:lnTo>
                  <a:lnTo>
                    <a:pt x="3020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15552"/>
                  </a:lnTo>
                  <a:close/>
                </a:path>
              </a:pathLst>
            </a:custGeom>
            <a:solidFill>
              <a:srgbClr val="868686"/>
            </a:solidFill>
            <a:ln w="0" cap="flat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>
                <a:solidFill>
                  <a:srgbClr val="000000"/>
                </a:solidFill>
                <a:latin typeface="Times" pitchFamily="18" charset="0"/>
                <a:ea typeface="Geneva"/>
              </a:endParaRPr>
            </a:p>
          </p:txBody>
        </p:sp>
      </p:grp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5435619" y="195272"/>
            <a:ext cx="3419475" cy="46166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solidFill>
                  <a:srgbClr val="FFFFFF"/>
                </a:solidFill>
                <a:latin typeface="Arial" pitchFamily="34" charset="0"/>
                <a:ea typeface="Geneva"/>
              </a:rPr>
              <a:t>Customer Satisfaction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64" y="3795885"/>
            <a:ext cx="2808312" cy="2358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49739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3435846"/>
            <a:ext cx="9144000" cy="170765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rgbClr val="0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8" t="29117" r="7397" b="12500"/>
          <a:stretch/>
        </p:blipFill>
        <p:spPr bwMode="auto">
          <a:xfrm>
            <a:off x="808053" y="766377"/>
            <a:ext cx="7508379" cy="4377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8"/>
            <a:ext cx="9144000" cy="830997"/>
          </a:xfrm>
          <a:prstGeom prst="rect">
            <a:avLst/>
          </a:prstGeom>
          <a:solidFill>
            <a:srgbClr val="6F529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         Written complaints volumes per 10,000 connected properties 2015/16 </a:t>
            </a:r>
            <a:r>
              <a:rPr lang="en-US" b="1" dirty="0" err="1">
                <a:solidFill>
                  <a:srgbClr val="FFFFFF"/>
                </a:solidFill>
                <a:latin typeface="Calibri" pitchFamily="34" charset="0"/>
              </a:rPr>
              <a:t>vs</a:t>
            </a:r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 2016/17</a:t>
            </a:r>
            <a:endParaRPr lang="en-GB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Chart 7"/>
          <p:cNvGraphicFramePr>
            <a:graphicFrameLocks/>
          </p:cNvGraphicFramePr>
          <p:nvPr/>
        </p:nvGraphicFramePr>
        <p:xfrm>
          <a:off x="-77788" y="826294"/>
          <a:ext cx="6149976" cy="310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r:id="rId5" imgW="6151397" imgH="4133446" progId="Excel.Sheet.8">
                  <p:embed/>
                </p:oleObj>
              </mc:Choice>
              <mc:Fallback>
                <p:oleObj r:id="rId5" imgW="6151397" imgH="4133446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7788" y="826294"/>
                        <a:ext cx="6149976" cy="310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6" descr="F:\Health and Safety Team\SAFETY MANAGEMENT SYSTEM\Initiatives &amp; Campaigns\RoSPA Award 2015\Winners Logo Pack\Water Winn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3450" y="1329929"/>
            <a:ext cx="29845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Box 7"/>
          <p:cNvSpPr txBox="1">
            <a:spLocks noChangeArrowheads="1"/>
          </p:cNvSpPr>
          <p:nvPr/>
        </p:nvSpPr>
        <p:spPr bwMode="auto">
          <a:xfrm>
            <a:off x="5435617" y="411965"/>
            <a:ext cx="3419475" cy="46166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>
                <a:solidFill>
                  <a:srgbClr val="FFFFFF"/>
                </a:solidFill>
                <a:latin typeface="Arial" pitchFamily="34" charset="0"/>
                <a:ea typeface="Geneva"/>
              </a:rPr>
              <a:t>Health and Safety</a:t>
            </a:r>
          </a:p>
        </p:txBody>
      </p:sp>
    </p:spTree>
    <p:extLst>
      <p:ext uri="{BB962C8B-B14F-4D97-AF65-F5344CB8AC3E}">
        <p14:creationId xmlns:p14="http://schemas.microsoft.com/office/powerpoint/2010/main" val="187576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6938"/>
            <a:ext cx="6669088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43" name="Rectangle 3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en-GB" altLang="en-US" smtClean="0">
              <a:solidFill>
                <a:srgbClr val="000000"/>
              </a:solidFill>
              <a:latin typeface="Arial" pitchFamily="34" charset="0"/>
              <a:ea typeface="Geneva" pitchFamily="125" charset="-128"/>
            </a:endParaRPr>
          </a:p>
        </p:txBody>
      </p:sp>
      <p:sp>
        <p:nvSpPr>
          <p:cNvPr id="266244" name="Rectangle 5"/>
          <p:cNvSpPr>
            <a:spLocks noChangeArrowheads="1"/>
          </p:cNvSpPr>
          <p:nvPr/>
        </p:nvSpPr>
        <p:spPr bwMode="auto">
          <a:xfrm>
            <a:off x="0" y="-230188"/>
            <a:ext cx="18415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en-GB" altLang="en-US" smtClean="0">
              <a:solidFill>
                <a:srgbClr val="000000"/>
              </a:solidFill>
              <a:latin typeface="Arial" pitchFamily="34" charset="0"/>
              <a:ea typeface="Geneva" pitchFamily="125" charset="-128"/>
            </a:endParaRPr>
          </a:p>
        </p:txBody>
      </p:sp>
      <p:sp>
        <p:nvSpPr>
          <p:cNvPr id="266245" name="TextBox 7"/>
          <p:cNvSpPr txBox="1">
            <a:spLocks noChangeArrowheads="1"/>
          </p:cNvSpPr>
          <p:nvPr/>
        </p:nvSpPr>
        <p:spPr bwMode="auto">
          <a:xfrm>
            <a:off x="5794375" y="0"/>
            <a:ext cx="3419475" cy="12001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smtClean="0">
                <a:solidFill>
                  <a:srgbClr val="FFFFFF"/>
                </a:solidFill>
                <a:latin typeface="Arial" pitchFamily="34" charset="0"/>
                <a:ea typeface="Geneva" pitchFamily="125" charset="-128"/>
                <a:cs typeface="Arial" pitchFamily="34" charset="0"/>
              </a:rPr>
              <a:t>UK</a:t>
            </a:r>
          </a:p>
          <a:p>
            <a:pPr eaLnBrk="1" hangingPunct="1"/>
            <a:r>
              <a:rPr lang="en-GB" altLang="en-US" smtClean="0">
                <a:solidFill>
                  <a:srgbClr val="FFFFFF"/>
                </a:solidFill>
                <a:latin typeface="Arial" pitchFamily="34" charset="0"/>
                <a:ea typeface="Geneva" pitchFamily="125" charset="-128"/>
                <a:cs typeface="Arial" pitchFamily="34" charset="0"/>
              </a:rPr>
              <a:t>Customer Service Index</a:t>
            </a:r>
          </a:p>
        </p:txBody>
      </p:sp>
      <p:sp>
        <p:nvSpPr>
          <p:cNvPr id="10" name="Rectangle 9"/>
          <p:cNvSpPr/>
          <p:nvPr/>
        </p:nvSpPr>
        <p:spPr>
          <a:xfrm>
            <a:off x="900113" y="4084638"/>
            <a:ext cx="3455987" cy="323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66247" name="TextBox 10"/>
          <p:cNvSpPr txBox="1">
            <a:spLocks noChangeArrowheads="1"/>
          </p:cNvSpPr>
          <p:nvPr/>
        </p:nvSpPr>
        <p:spPr bwMode="auto">
          <a:xfrm>
            <a:off x="5435600" y="3759200"/>
            <a:ext cx="25923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b="1" smtClean="0">
                <a:solidFill>
                  <a:srgbClr val="C00000"/>
                </a:solidFill>
                <a:latin typeface="Arial" pitchFamily="34" charset="0"/>
                <a:ea typeface="Geneva" pitchFamily="125" charset="-128"/>
              </a:rPr>
              <a:t>Utilities</a:t>
            </a:r>
          </a:p>
        </p:txBody>
      </p:sp>
      <p:sp>
        <p:nvSpPr>
          <p:cNvPr id="266248" name="Right Arrow 11"/>
          <p:cNvSpPr>
            <a:spLocks noChangeArrowheads="1"/>
          </p:cNvSpPr>
          <p:nvPr/>
        </p:nvSpPr>
        <p:spPr bwMode="auto">
          <a:xfrm rot="9342123">
            <a:off x="4446588" y="3959225"/>
            <a:ext cx="1012825" cy="234950"/>
          </a:xfrm>
          <a:prstGeom prst="rightArrow">
            <a:avLst>
              <a:gd name="adj1" fmla="val 50000"/>
              <a:gd name="adj2" fmla="val 49834"/>
            </a:avLst>
          </a:prstGeom>
          <a:solidFill>
            <a:srgbClr val="FF0000"/>
          </a:solidFill>
          <a:ln w="25400" algn="ctr">
            <a:solidFill>
              <a:srgbClr val="C0000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GB" altLang="en-US" smtClean="0">
              <a:solidFill>
                <a:srgbClr val="FFFFFF"/>
              </a:solidFill>
              <a:latin typeface="Arial MT Md" charset="0"/>
              <a:ea typeface="Geneva" pitchFamily="125" charset="-128"/>
            </a:endParaRPr>
          </a:p>
        </p:txBody>
      </p:sp>
      <p:sp>
        <p:nvSpPr>
          <p:cNvPr id="14" name="Up Arrow 13"/>
          <p:cNvSpPr>
            <a:spLocks noChangeArrowheads="1"/>
          </p:cNvSpPr>
          <p:nvPr/>
        </p:nvSpPr>
        <p:spPr bwMode="auto">
          <a:xfrm rot="-6194918">
            <a:off x="5001419" y="1115219"/>
            <a:ext cx="231775" cy="1049337"/>
          </a:xfrm>
          <a:prstGeom prst="upArrow">
            <a:avLst>
              <a:gd name="adj1" fmla="val 50000"/>
              <a:gd name="adj2" fmla="val 123120"/>
            </a:avLst>
          </a:prstGeom>
          <a:solidFill>
            <a:srgbClr val="FF00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/>
            <a:endParaRPr lang="en-GB" altLang="en-US" smtClean="0">
              <a:solidFill>
                <a:srgbClr val="FFFFFF"/>
              </a:solidFill>
              <a:latin typeface="Arial MT Md" charset="0"/>
              <a:ea typeface="Geneva" pitchFamily="125" charset="-128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795963" y="1384300"/>
            <a:ext cx="1103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en-US" b="1" smtClean="0">
                <a:solidFill>
                  <a:srgbClr val="C00000"/>
                </a:solidFill>
                <a:latin typeface="Arial" pitchFamily="34" charset="0"/>
                <a:ea typeface="Geneva" pitchFamily="125" charset="-128"/>
              </a:rPr>
              <a:t>Target</a:t>
            </a:r>
          </a:p>
        </p:txBody>
      </p:sp>
    </p:spTree>
    <p:extLst>
      <p:ext uri="{BB962C8B-B14F-4D97-AF65-F5344CB8AC3E}">
        <p14:creationId xmlns:p14="http://schemas.microsoft.com/office/powerpoint/2010/main" val="13964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81038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</p:spPr>
        <p:txBody>
          <a:bodyPr wrap="none" lIns="91378" tIns="45686" rIns="91378" bIns="45686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2800" b="1" dirty="0" smtClean="0">
                <a:solidFill>
                  <a:srgbClr val="EDFCFD"/>
                </a:solidFill>
                <a:ea typeface="+mn-ea"/>
              </a:rPr>
              <a:t>Summary Performance</a:t>
            </a:r>
            <a:r>
              <a:rPr lang="en-GB" altLang="en-US" sz="2800" b="1" dirty="0">
                <a:solidFill>
                  <a:srgbClr val="EDFCFD"/>
                </a:solidFill>
                <a:ea typeface="+mn-ea"/>
              </a:rPr>
              <a:t>: </a:t>
            </a:r>
            <a:r>
              <a:rPr lang="en-GB" altLang="en-US" dirty="0" smtClean="0">
                <a:solidFill>
                  <a:srgbClr val="FFFFFF">
                    <a:lumMod val="95000"/>
                  </a:srgbClr>
                </a:solidFill>
                <a:latin typeface="Arial MT Md"/>
                <a:ea typeface="+mj-ea"/>
                <a:cs typeface="+mj-cs"/>
              </a:rPr>
              <a:t>Costs </a:t>
            </a:r>
            <a:r>
              <a:rPr lang="en-GB" altLang="en-US" dirty="0">
                <a:solidFill>
                  <a:srgbClr val="FFFFFF">
                    <a:lumMod val="95000"/>
                  </a:srgbClr>
                </a:solidFill>
                <a:latin typeface="Arial MT Md"/>
                <a:ea typeface="+mj-ea"/>
                <a:cs typeface="+mj-cs"/>
              </a:rPr>
              <a:t>and service</a:t>
            </a:r>
          </a:p>
        </p:txBody>
      </p:sp>
      <p:pic>
        <p:nvPicPr>
          <p:cNvPr id="265219" name="Picture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1838"/>
            <a:ext cx="9091613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5220" name="Line 54"/>
          <p:cNvSpPr>
            <a:spLocks noChangeShapeType="1"/>
          </p:cNvSpPr>
          <p:nvPr/>
        </p:nvSpPr>
        <p:spPr bwMode="auto">
          <a:xfrm>
            <a:off x="982663" y="681038"/>
            <a:ext cx="0" cy="34559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/>
          <a:lstStyle/>
          <a:p>
            <a:pPr eaLnBrk="1" hangingPunct="1"/>
            <a:endParaRPr lang="en-GB" smtClean="0">
              <a:solidFill>
                <a:srgbClr val="000000"/>
              </a:solidFill>
              <a:latin typeface="Times New Roman" pitchFamily="18" charset="0"/>
              <a:ea typeface="Geneva" pitchFamily="125" charset="-128"/>
            </a:endParaRPr>
          </a:p>
        </p:txBody>
      </p:sp>
      <p:sp>
        <p:nvSpPr>
          <p:cNvPr id="649286" name="Text Box 70"/>
          <p:cNvSpPr txBox="1">
            <a:spLocks noChangeArrowheads="1"/>
          </p:cNvSpPr>
          <p:nvPr/>
        </p:nvSpPr>
        <p:spPr bwMode="auto">
          <a:xfrm>
            <a:off x="-142875" y="2212975"/>
            <a:ext cx="1825625" cy="89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378" tIns="45686" rIns="91378" bIns="4568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 dirty="0">
                <a:solidFill>
                  <a:srgbClr val="FFFFFF"/>
                </a:solidFill>
                <a:latin typeface="Arial MT" charset="0"/>
                <a:ea typeface="+mn-ea"/>
                <a:cs typeface="Geneva"/>
              </a:rPr>
              <a:t>“High Cost &amp; Low Quality Service</a:t>
            </a:r>
            <a:r>
              <a:rPr lang="en-GB" sz="2000" b="1" dirty="0">
                <a:solidFill>
                  <a:srgbClr val="FFFFFF"/>
                </a:solidFill>
                <a:latin typeface="Arial MT" charset="0"/>
                <a:ea typeface="+mn-ea"/>
                <a:cs typeface="Geneva"/>
              </a:rPr>
              <a:t>”</a:t>
            </a: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576388" y="1439863"/>
            <a:ext cx="7450137" cy="2198687"/>
            <a:chOff x="1691680" y="2381871"/>
            <a:chExt cx="7158132" cy="2199257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1691680" y="2381871"/>
              <a:ext cx="5782331" cy="2199257"/>
            </a:xfrm>
            <a:prstGeom prst="straightConnector1">
              <a:avLst/>
            </a:prstGeom>
            <a:ln w="73025">
              <a:solidFill>
                <a:schemeClr val="bg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241" name="Text Box 64"/>
            <p:cNvSpPr txBox="1">
              <a:spLocks noChangeArrowheads="1"/>
            </p:cNvSpPr>
            <p:nvPr/>
          </p:nvSpPr>
          <p:spPr bwMode="auto">
            <a:xfrm rot="-1193536">
              <a:off x="2812625" y="2501962"/>
              <a:ext cx="6037187" cy="46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b="1" smtClean="0">
                  <a:solidFill>
                    <a:srgbClr val="000066"/>
                  </a:solidFill>
                  <a:latin typeface="Arial MT"/>
                  <a:cs typeface="Arial" pitchFamily="34" charset="0"/>
                </a:rPr>
                <a:t>Service Improvement</a:t>
              </a: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847850" y="1579563"/>
            <a:ext cx="5656263" cy="2058987"/>
            <a:chOff x="1744485" y="2666672"/>
            <a:chExt cx="5614484" cy="1899435"/>
          </a:xfrm>
        </p:grpSpPr>
        <p:cxnSp>
          <p:nvCxnSpPr>
            <p:cNvPr id="48" name="Straight Arrow Connector 47"/>
            <p:cNvCxnSpPr/>
            <p:nvPr/>
          </p:nvCxnSpPr>
          <p:spPr>
            <a:xfrm>
              <a:off x="1744485" y="2666672"/>
              <a:ext cx="5562483" cy="1899435"/>
            </a:xfrm>
            <a:prstGeom prst="straightConnector1">
              <a:avLst/>
            </a:prstGeom>
            <a:ln w="73025">
              <a:solidFill>
                <a:schemeClr val="bg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239" name="Text Box 65"/>
            <p:cNvSpPr txBox="1">
              <a:spLocks noChangeArrowheads="1"/>
            </p:cNvSpPr>
            <p:nvPr/>
          </p:nvSpPr>
          <p:spPr bwMode="auto">
            <a:xfrm rot="1166402">
              <a:off x="3753757" y="4097326"/>
              <a:ext cx="3605212" cy="425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b="1" smtClean="0">
                  <a:solidFill>
                    <a:srgbClr val="000066"/>
                  </a:solidFill>
                  <a:latin typeface="Arial MT"/>
                  <a:cs typeface="Arial" pitchFamily="34" charset="0"/>
                </a:rPr>
                <a:t>Opex Cost </a:t>
              </a:r>
              <a:endParaRPr lang="en-GB" altLang="en-US" sz="2000" b="1" baseline="30000" smtClean="0">
                <a:solidFill>
                  <a:srgbClr val="000066"/>
                </a:solidFill>
                <a:latin typeface="Arial MT"/>
                <a:cs typeface="Arial" pitchFamily="34" charset="0"/>
              </a:endParaRPr>
            </a:p>
          </p:txBody>
        </p:sp>
      </p:grpSp>
      <p:sp>
        <p:nvSpPr>
          <p:cNvPr id="45" name="Text Box 70"/>
          <p:cNvSpPr txBox="1">
            <a:spLocks noChangeArrowheads="1"/>
          </p:cNvSpPr>
          <p:nvPr/>
        </p:nvSpPr>
        <p:spPr bwMode="auto">
          <a:xfrm>
            <a:off x="7451725" y="2859088"/>
            <a:ext cx="1825625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378" tIns="45686" rIns="91378" bIns="4568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1600" b="1" dirty="0">
                <a:solidFill>
                  <a:srgbClr val="FFFFFF"/>
                </a:solidFill>
                <a:latin typeface="Arial MT" charset="0"/>
                <a:ea typeface="+mn-ea"/>
                <a:cs typeface="Geneva"/>
              </a:rPr>
              <a:t>“Low Cost &amp; High Quality Service”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403350" y="1206500"/>
            <a:ext cx="6337300" cy="3267075"/>
            <a:chOff x="1402557" y="1608897"/>
            <a:chExt cx="6338886" cy="4357430"/>
          </a:xfrm>
        </p:grpSpPr>
        <p:sp>
          <p:nvSpPr>
            <p:cNvPr id="265232" name="Text Box 60"/>
            <p:cNvSpPr txBox="1">
              <a:spLocks noChangeArrowheads="1"/>
            </p:cNvSpPr>
            <p:nvPr/>
          </p:nvSpPr>
          <p:spPr bwMode="auto">
            <a:xfrm>
              <a:off x="6876256" y="5350586"/>
              <a:ext cx="865187" cy="615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b="1" smtClean="0">
                  <a:solidFill>
                    <a:srgbClr val="002060"/>
                  </a:solidFill>
                  <a:latin typeface="Arial MT"/>
                  <a:cs typeface="Arial" pitchFamily="34" charset="0"/>
                </a:rPr>
                <a:t>2017</a:t>
              </a:r>
            </a:p>
          </p:txBody>
        </p:sp>
        <p:sp>
          <p:nvSpPr>
            <p:cNvPr id="265233" name="Text Box 60"/>
            <p:cNvSpPr txBox="1">
              <a:spLocks noChangeArrowheads="1"/>
            </p:cNvSpPr>
            <p:nvPr/>
          </p:nvSpPr>
          <p:spPr bwMode="auto">
            <a:xfrm>
              <a:off x="1402557" y="5325721"/>
              <a:ext cx="865187" cy="615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b="1" smtClean="0">
                  <a:solidFill>
                    <a:srgbClr val="002060"/>
                  </a:solidFill>
                  <a:latin typeface="Arial MT"/>
                  <a:cs typeface="Arial" pitchFamily="34" charset="0"/>
                </a:rPr>
                <a:t>2002</a:t>
              </a:r>
            </a:p>
          </p:txBody>
        </p:sp>
        <p:grpSp>
          <p:nvGrpSpPr>
            <p:cNvPr id="265234" name="Group 2"/>
            <p:cNvGrpSpPr>
              <a:grpSpLocks/>
            </p:cNvGrpSpPr>
            <p:nvPr/>
          </p:nvGrpSpPr>
          <p:grpSpPr bwMode="auto">
            <a:xfrm>
              <a:off x="1535274" y="1608897"/>
              <a:ext cx="6030608" cy="3741696"/>
              <a:chOff x="1565728" y="1286048"/>
              <a:chExt cx="6030608" cy="3741696"/>
            </a:xfrm>
          </p:grpSpPr>
          <p:sp>
            <p:nvSpPr>
              <p:cNvPr id="265235" name="Line 55"/>
              <p:cNvSpPr>
                <a:spLocks noChangeShapeType="1"/>
              </p:cNvSpPr>
              <p:nvPr/>
            </p:nvSpPr>
            <p:spPr bwMode="auto">
              <a:xfrm flipV="1">
                <a:off x="1565728" y="1286048"/>
                <a:ext cx="1" cy="3722637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en-GB" smtClean="0">
                  <a:solidFill>
                    <a:srgbClr val="000000"/>
                  </a:solidFill>
                  <a:latin typeface="Times New Roman" pitchFamily="18" charset="0"/>
                  <a:ea typeface="Geneva" pitchFamily="125" charset="-128"/>
                </a:endParaRPr>
              </a:p>
            </p:txBody>
          </p:sp>
          <p:sp>
            <p:nvSpPr>
              <p:cNvPr id="265236" name="Line 55"/>
              <p:cNvSpPr>
                <a:spLocks noChangeShapeType="1"/>
              </p:cNvSpPr>
              <p:nvPr/>
            </p:nvSpPr>
            <p:spPr bwMode="auto">
              <a:xfrm flipH="1" flipV="1">
                <a:off x="7596336" y="1412726"/>
                <a:ext cx="0" cy="360045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en-GB" smtClean="0">
                  <a:solidFill>
                    <a:srgbClr val="000000"/>
                  </a:solidFill>
                  <a:latin typeface="Times New Roman" pitchFamily="18" charset="0"/>
                  <a:ea typeface="Geneva" pitchFamily="125" charset="-128"/>
                </a:endParaRPr>
              </a:p>
            </p:txBody>
          </p:sp>
          <p:sp>
            <p:nvSpPr>
              <p:cNvPr id="265237" name="Line 55"/>
              <p:cNvSpPr>
                <a:spLocks noChangeShapeType="1"/>
              </p:cNvSpPr>
              <p:nvPr/>
            </p:nvSpPr>
            <p:spPr bwMode="auto">
              <a:xfrm>
                <a:off x="1565728" y="5008686"/>
                <a:ext cx="6030607" cy="19058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en-GB" smtClean="0">
                  <a:solidFill>
                    <a:srgbClr val="000000"/>
                  </a:solidFill>
                  <a:latin typeface="Times New Roman" pitchFamily="18" charset="0"/>
                  <a:ea typeface="Geneva" pitchFamily="125" charset="-128"/>
                </a:endParaRPr>
              </a:p>
            </p:txBody>
          </p:sp>
        </p:grp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-36513" y="1439863"/>
            <a:ext cx="1525588" cy="2463800"/>
            <a:chOff x="-36512" y="1918573"/>
            <a:chExt cx="1525155" cy="3289039"/>
          </a:xfrm>
        </p:grpSpPr>
        <p:sp>
          <p:nvSpPr>
            <p:cNvPr id="649284" name="Text Box 68"/>
            <p:cNvSpPr txBox="1">
              <a:spLocks noChangeArrowheads="1"/>
            </p:cNvSpPr>
            <p:nvPr/>
          </p:nvSpPr>
          <p:spPr bwMode="auto">
            <a:xfrm>
              <a:off x="-36512" y="4078064"/>
              <a:ext cx="1514046" cy="11295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MT" charset="0"/>
                  <a:ea typeface="+mn-ea"/>
                  <a:cs typeface="Geneva"/>
                </a:rPr>
                <a:t>132 OPA Points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MT" charset="0"/>
                  <a:ea typeface="+mn-ea"/>
                  <a:cs typeface="Geneva"/>
                </a:rPr>
                <a:t>63% </a:t>
              </a:r>
              <a:r>
                <a:rPr lang="en-US" sz="12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MT" charset="0"/>
                  <a:ea typeface="+mn-ea"/>
                  <a:cs typeface="Geneva"/>
                </a:rPr>
                <a:t>Customer</a:t>
              </a:r>
              <a:r>
                <a:rPr lang="en-US" sz="14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MT" charset="0"/>
                  <a:ea typeface="+mn-ea"/>
                  <a:cs typeface="Geneva"/>
                </a:rPr>
                <a:t> Satisfaction</a:t>
              </a:r>
            </a:p>
          </p:txBody>
        </p:sp>
        <p:sp>
          <p:nvSpPr>
            <p:cNvPr id="265231" name="Text Box 68"/>
            <p:cNvSpPr txBox="1">
              <a:spLocks noChangeArrowheads="1"/>
            </p:cNvSpPr>
            <p:nvPr/>
          </p:nvSpPr>
          <p:spPr bwMode="auto">
            <a:xfrm>
              <a:off x="425018" y="1918573"/>
              <a:ext cx="1063625" cy="862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Times" pitchFamily="125" charset="0"/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266AE"/>
                  </a:solidFill>
                  <a:latin typeface="Arial MT Md" charset="0"/>
                  <a:ea typeface="Geneva" pitchFamily="125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1" smtClean="0">
                  <a:solidFill>
                    <a:srgbClr val="FFFFFF"/>
                  </a:solidFill>
                  <a:latin typeface="Arial MT"/>
                  <a:cs typeface="Arial" pitchFamily="34" charset="0"/>
                </a:rPr>
                <a:t>£480m OPEX</a:t>
              </a:r>
            </a:p>
          </p:txBody>
        </p:sp>
      </p:grpSp>
      <p:sp>
        <p:nvSpPr>
          <p:cNvPr id="24" name="Text Box 68"/>
          <p:cNvSpPr txBox="1">
            <a:spLocks noChangeArrowheads="1"/>
          </p:cNvSpPr>
          <p:nvPr/>
        </p:nvSpPr>
        <p:spPr bwMode="auto">
          <a:xfrm>
            <a:off x="7510463" y="1020763"/>
            <a:ext cx="17097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en-US" sz="1400" b="1" smtClean="0">
              <a:solidFill>
                <a:srgbClr val="FFFFFF"/>
              </a:solidFill>
              <a:latin typeface="Arial MT"/>
              <a:cs typeface="Arial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b="1" smtClean="0">
                <a:solidFill>
                  <a:srgbClr val="FFFFFF"/>
                </a:solidFill>
                <a:latin typeface="Arial MT"/>
                <a:cs typeface="Arial" pitchFamily="34" charset="0"/>
              </a:rPr>
              <a:t> </a:t>
            </a:r>
            <a:r>
              <a:rPr lang="en-US" altLang="en-US" sz="1200" b="1" smtClean="0">
                <a:solidFill>
                  <a:srgbClr val="FFFFFF"/>
                </a:solidFill>
                <a:latin typeface="Arial MT"/>
                <a:cs typeface="Arial" pitchFamily="34" charset="0"/>
              </a:rPr>
              <a:t>Consistently achieve an OPA score above 390, </a:t>
            </a:r>
          </a:p>
          <a:p>
            <a:pPr algn="ctr">
              <a:spcBef>
                <a:spcPct val="50000"/>
              </a:spcBef>
              <a:buFontTx/>
              <a:buNone/>
            </a:pPr>
            <a:endParaRPr lang="en-US" altLang="en-US" sz="1200" b="1" smtClean="0">
              <a:solidFill>
                <a:srgbClr val="FFFFFF"/>
              </a:solidFill>
              <a:latin typeface="Arial MT"/>
              <a:cs typeface="Arial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b="1" smtClean="0">
                <a:solidFill>
                  <a:srgbClr val="FFFFFF"/>
                </a:solidFill>
                <a:latin typeface="Arial MT"/>
                <a:cs typeface="Arial" pitchFamily="34" charset="0"/>
              </a:rPr>
              <a:t>90% Customer Satisfaction</a:t>
            </a:r>
          </a:p>
        </p:txBody>
      </p:sp>
      <p:sp>
        <p:nvSpPr>
          <p:cNvPr id="25" name="Text Box 68"/>
          <p:cNvSpPr txBox="1">
            <a:spLocks noChangeArrowheads="1"/>
          </p:cNvSpPr>
          <p:nvPr/>
        </p:nvSpPr>
        <p:spPr bwMode="auto">
          <a:xfrm>
            <a:off x="7594600" y="3724275"/>
            <a:ext cx="14970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 smtClean="0">
                <a:solidFill>
                  <a:srgbClr val="FFFFFF"/>
                </a:solidFill>
                <a:latin typeface="Arial MT"/>
                <a:cs typeface="Arial" pitchFamily="34" charset="0"/>
              </a:rPr>
              <a:t>40% OPEX cost reduction</a:t>
            </a:r>
          </a:p>
        </p:txBody>
      </p:sp>
    </p:spTree>
    <p:extLst>
      <p:ext uri="{BB962C8B-B14F-4D97-AF65-F5344CB8AC3E}">
        <p14:creationId xmlns:p14="http://schemas.microsoft.com/office/powerpoint/2010/main" val="2002442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86" grpId="0"/>
      <p:bldP spid="45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5" y="927003"/>
            <a:ext cx="3827463" cy="271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05381" y="1275606"/>
            <a:ext cx="3798887" cy="126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/>
            <a:r>
              <a:rPr lang="en-GB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What was key to delivering these Improvements?</a:t>
            </a:r>
            <a:endParaRPr lang="en-GB" altLang="en-US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8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C:\Users\pareem\AppData\Local\Microsoft\Windows\Temporary Internet Files\Content.Outlook\9ILVZLJN\Vision sli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7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26" y="504825"/>
            <a:ext cx="3406775" cy="102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2" descr="C:\Users\BAILEYFI\AppData\Local\Microsoft\Windows\Temporary Internet Files\Content.Outlook\H5OJZF51\26388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3046812"/>
            <a:ext cx="1800399" cy="137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-36513" y="2949184"/>
            <a:ext cx="3095626" cy="43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fontAlgn="base">
              <a:spcBef>
                <a:spcPct val="30000"/>
              </a:spcBef>
              <a:spcAft>
                <a:spcPct val="0"/>
              </a:spcAft>
              <a:defRPr>
                <a:solidFill>
                  <a:srgbClr val="1266AE"/>
                </a:solidFill>
                <a:latin typeface="+mn-lt"/>
                <a:ea typeface="+mn-ea"/>
                <a:cs typeface="+mn-cs"/>
              </a:defRPr>
            </a:lvl1pPr>
            <a:lvl2pPr marL="190500" indent="188913" algn="l" rtl="0" fontAlgn="base">
              <a:spcBef>
                <a:spcPct val="30000"/>
              </a:spcBef>
              <a:spcAft>
                <a:spcPct val="0"/>
              </a:spcAft>
              <a:buFont typeface="Times" pitchFamily="1" charset="0"/>
              <a:buChar char="•"/>
              <a:defRPr>
                <a:solidFill>
                  <a:srgbClr val="1266AE"/>
                </a:solidFill>
                <a:latin typeface="+mn-lt"/>
              </a:defRPr>
            </a:lvl2pPr>
            <a:lvl3pPr marL="758825" indent="-188913" algn="l" rtl="0" fontAlgn="base">
              <a:spcBef>
                <a:spcPct val="30000"/>
              </a:spcBef>
              <a:spcAft>
                <a:spcPct val="0"/>
              </a:spcAft>
              <a:buChar char="–"/>
              <a:defRPr>
                <a:solidFill>
                  <a:srgbClr val="1266AE"/>
                </a:solidFill>
                <a:latin typeface="+mn-lt"/>
              </a:defRPr>
            </a:lvl3pPr>
            <a:lvl4pPr marL="1143000" indent="-193675" algn="l" rtl="0" fontAlgn="base">
              <a:spcBef>
                <a:spcPct val="30000"/>
              </a:spcBef>
              <a:spcAft>
                <a:spcPct val="0"/>
              </a:spcAft>
              <a:buChar char="–"/>
              <a:defRPr>
                <a:solidFill>
                  <a:srgbClr val="1266AE"/>
                </a:solidFill>
                <a:latin typeface="+mn-lt"/>
              </a:defRPr>
            </a:lvl4pPr>
            <a:lvl5pPr marL="1525588" indent="-192088" algn="l" rtl="0" fontAlgn="base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</a:defRPr>
            </a:lvl5pPr>
            <a:lvl6pPr marL="1982788" indent="-192088" algn="l" rtl="0" fontAlgn="base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</a:defRPr>
            </a:lvl6pPr>
            <a:lvl7pPr marL="2439988" indent="-192088" algn="l" rtl="0" fontAlgn="base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</a:defRPr>
            </a:lvl7pPr>
            <a:lvl8pPr marL="2897188" indent="-192088" algn="l" rtl="0" fontAlgn="base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</a:defRPr>
            </a:lvl8pPr>
            <a:lvl9pPr marL="3354388" indent="-192088" algn="l" rtl="0" fontAlgn="base">
              <a:spcBef>
                <a:spcPct val="3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</a:defRPr>
            </a:lvl9pPr>
          </a:lstStyle>
          <a:p>
            <a:pPr algn="ctr" eaLnBrk="1" hangingPunct="1">
              <a:lnSpc>
                <a:spcPct val="70000"/>
              </a:lnSpc>
              <a:defRPr/>
            </a:pPr>
            <a:r>
              <a:rPr lang="en-GB" sz="1200" kern="0" dirty="0" smtClean="0"/>
              <a:t>2012 Utility Industry Awards</a:t>
            </a:r>
          </a:p>
          <a:p>
            <a:pPr algn="ctr" eaLnBrk="1" hangingPunct="1">
              <a:lnSpc>
                <a:spcPct val="70000"/>
              </a:lnSpc>
              <a:defRPr/>
            </a:pPr>
            <a:r>
              <a:rPr lang="en-GB" sz="1200" kern="0" dirty="0" smtClean="0"/>
              <a:t>Winner – Staff Development</a:t>
            </a:r>
          </a:p>
        </p:txBody>
      </p:sp>
      <p:pic>
        <p:nvPicPr>
          <p:cNvPr id="55301" name="Picture 13" descr="to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94304"/>
            <a:ext cx="3168650" cy="89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9" descr="Winne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44329"/>
            <a:ext cx="2664298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148271" y="3651653"/>
            <a:ext cx="3887787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70000"/>
              </a:lnSpc>
              <a:spcBef>
                <a:spcPct val="30000"/>
              </a:spcBef>
              <a:spcAft>
                <a:spcPts val="0"/>
              </a:spcAft>
              <a:defRPr/>
            </a:pPr>
            <a:r>
              <a:rPr lang="en-GB" sz="1200" kern="0" dirty="0">
                <a:solidFill>
                  <a:srgbClr val="1266AE"/>
                </a:solidFill>
                <a:latin typeface="Arial MT Md"/>
                <a:ea typeface="Geneva"/>
              </a:rPr>
              <a:t>2012 National CIPD People Management Awards</a:t>
            </a:r>
          </a:p>
          <a:p>
            <a:pPr algn="ctr" eaLnBrk="1" fontAlgn="auto" hangingPunct="1">
              <a:lnSpc>
                <a:spcPct val="70000"/>
              </a:lnSpc>
              <a:spcBef>
                <a:spcPct val="30000"/>
              </a:spcBef>
              <a:spcAft>
                <a:spcPts val="0"/>
              </a:spcAft>
              <a:defRPr/>
            </a:pPr>
            <a:r>
              <a:rPr lang="en-GB" sz="1200" kern="0" dirty="0">
                <a:solidFill>
                  <a:srgbClr val="1266AE"/>
                </a:solidFill>
                <a:latin typeface="Arial MT Md"/>
                <a:ea typeface="Geneva"/>
              </a:rPr>
              <a:t>Winner – Organisational Learning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2214563" y="4492237"/>
            <a:ext cx="398780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70000"/>
              </a:lnSpc>
              <a:spcBef>
                <a:spcPct val="30000"/>
              </a:spcBef>
              <a:spcAft>
                <a:spcPts val="0"/>
              </a:spcAft>
              <a:defRPr/>
            </a:pPr>
            <a:r>
              <a:rPr lang="en-GB" sz="1200" kern="0" dirty="0">
                <a:solidFill>
                  <a:srgbClr val="1266AE"/>
                </a:solidFill>
                <a:latin typeface="Arial MT Md"/>
                <a:ea typeface="Geneva"/>
              </a:rPr>
              <a:t>2015 Scottish Top Employers For Working Families </a:t>
            </a:r>
          </a:p>
        </p:txBody>
      </p:sp>
      <p:pic>
        <p:nvPicPr>
          <p:cNvPr id="15" name="Picture 10" descr="C:\Users\campbepa\Documents\IIYP_GP_GOLD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3" y="3634978"/>
            <a:ext cx="21431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219" y="1006629"/>
            <a:ext cx="1978025" cy="43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9" y="1435362"/>
            <a:ext cx="2160240" cy="627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mitchelo\AppData\Local\Microsoft\Windows\Temporary Internet Files\Content.Outlook\6WKJT7XP\Winning Phot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03498"/>
            <a:ext cx="1944218" cy="112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22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ScottishWater+NEW_STRAP_rgb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27584" y="1259012"/>
            <a:ext cx="3322637" cy="152876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16016" y="771550"/>
            <a:ext cx="4209278" cy="31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marL="45720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Our </a:t>
            </a:r>
            <a:r>
              <a:rPr lang="en-GB" altLang="en-US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V</a:t>
            </a: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ital Role</a:t>
            </a:r>
          </a:p>
          <a:p>
            <a:pPr marL="45720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Our Journey</a:t>
            </a:r>
          </a:p>
          <a:p>
            <a:pPr marL="45720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Our Performance</a:t>
            </a:r>
          </a:p>
          <a:p>
            <a:pPr marL="45720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en-US" sz="800" b="1" dirty="0" smtClean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</a:pPr>
            <a:r>
              <a:rPr lang="en-GB" altLang="en-US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T</a:t>
            </a: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he Benefits of a national public utility</a:t>
            </a:r>
          </a:p>
          <a:p>
            <a:pPr marL="457200" indent="-457200" algn="ctr" eaLnBrk="0" hangingPunct="0">
              <a:buFont typeface="Arial" panose="020B0604020202020204" pitchFamily="34" charset="0"/>
              <a:buChar char="•"/>
            </a:pPr>
            <a:endParaRPr lang="en-GB" altLang="en-US" sz="28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05381" y="1275606"/>
            <a:ext cx="3798887" cy="163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/>
            <a:r>
              <a:rPr lang="en-GB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en-GB" altLang="en-US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What are the benefits of a publically owned national utility?</a:t>
            </a:r>
            <a:endParaRPr lang="en-GB" altLang="en-US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Content Placeholder 4" descr="DSP_A4_cover_H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37322" y="530661"/>
            <a:ext cx="3442593" cy="3985306"/>
          </a:xfrm>
        </p:spPr>
      </p:pic>
    </p:spTree>
    <p:extLst>
      <p:ext uri="{BB962C8B-B14F-4D97-AF65-F5344CB8AC3E}">
        <p14:creationId xmlns:p14="http://schemas.microsoft.com/office/powerpoint/2010/main" val="18107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01514" y="483518"/>
            <a:ext cx="4338637" cy="330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marL="187197">
              <a:buNone/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A </a:t>
            </a:r>
            <a:r>
              <a:rPr lang="en-GB" sz="1800" b="1" kern="0" dirty="0">
                <a:latin typeface="Arial MT Md"/>
                <a:ea typeface="Geneva"/>
              </a:rPr>
              <a:t>N</a:t>
            </a:r>
            <a:r>
              <a:rPr lang="en-GB" sz="1800" b="1" kern="0" dirty="0" smtClean="0">
                <a:latin typeface="Arial MT Md"/>
                <a:ea typeface="Geneva"/>
              </a:rPr>
              <a:t>ational Utility Drives :</a:t>
            </a:r>
          </a:p>
          <a:p>
            <a:pPr marL="342666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Efficiency : Benchmarking</a:t>
            </a:r>
            <a:endParaRPr lang="en-GB" sz="1800" b="1" kern="0" dirty="0">
              <a:latin typeface="Arial MT Md"/>
              <a:ea typeface="Geneva"/>
            </a:endParaRPr>
          </a:p>
          <a:p>
            <a:pPr marL="342666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Focus on Water &amp; Wastewater Service :Centres of excellence</a:t>
            </a:r>
          </a:p>
          <a:p>
            <a:pPr marL="342666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Strategic approach to investment</a:t>
            </a:r>
          </a:p>
          <a:p>
            <a:pPr marL="1085616" lvl="1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Risk</a:t>
            </a:r>
            <a:endParaRPr lang="en-GB" sz="1800" b="1" kern="0" dirty="0">
              <a:latin typeface="Arial MT Md"/>
              <a:ea typeface="Geneva"/>
            </a:endParaRPr>
          </a:p>
          <a:p>
            <a:pPr marL="1085616" lvl="1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Regional</a:t>
            </a:r>
          </a:p>
          <a:p>
            <a:pPr marL="1085616" lvl="1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resilience</a:t>
            </a:r>
          </a:p>
          <a:p>
            <a:pPr marL="342666" indent="-155469"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Funding of larger schemes</a:t>
            </a:r>
          </a:p>
          <a:p>
            <a:pPr marL="342666" indent="-155469"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Competence built everywhere</a:t>
            </a:r>
            <a:endParaRPr lang="en-GB" altLang="en-US" sz="32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8194" name="Picture 2" descr="Image result for stylised map of new zea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6" y="555526"/>
            <a:ext cx="2637360" cy="359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01514" y="339502"/>
            <a:ext cx="4338637" cy="3924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686" rIns="91378" bIns="4568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 eaLnBrk="0" hangingPunct="0">
              <a:spcBef>
                <a:spcPct val="20000"/>
              </a:spcBef>
              <a:buFont typeface="Times" pitchFamily="125" charset="0"/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marL="187197">
              <a:lnSpc>
                <a:spcPct val="150000"/>
              </a:lnSpc>
              <a:buFontTx/>
              <a:buNone/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Shift requires</a:t>
            </a:r>
            <a:r>
              <a:rPr lang="en-GB" sz="1800" b="1" kern="0" dirty="0" smtClean="0">
                <a:latin typeface="Arial MT Md"/>
                <a:ea typeface="Geneva"/>
              </a:rPr>
              <a:t>: A driver </a:t>
            </a:r>
            <a:r>
              <a:rPr lang="en-GB" sz="1800" b="1" kern="0" smtClean="0">
                <a:latin typeface="Arial MT Md"/>
                <a:ea typeface="Geneva"/>
              </a:rPr>
              <a:t>for change</a:t>
            </a:r>
            <a:endParaRPr lang="en-GB" sz="1800" b="1" kern="0" dirty="0" smtClean="0">
              <a:latin typeface="Arial MT Md"/>
              <a:ea typeface="Geneva"/>
            </a:endParaRPr>
          </a:p>
          <a:p>
            <a:pPr marL="342666" indent="-155469">
              <a:lnSpc>
                <a:spcPct val="150000"/>
              </a:lnSpc>
              <a:defRPr/>
            </a:pPr>
            <a:r>
              <a:rPr lang="en-GB" sz="1800" b="1" kern="0" dirty="0" smtClean="0">
                <a:latin typeface="Arial MT Md"/>
                <a:ea typeface="Geneva"/>
              </a:rPr>
              <a:t>Bold Leadership</a:t>
            </a:r>
          </a:p>
          <a:p>
            <a:pPr marL="1085616" lvl="1" indent="-155469">
              <a:lnSpc>
                <a:spcPct val="150000"/>
              </a:lnSpc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Political</a:t>
            </a:r>
          </a:p>
          <a:p>
            <a:pPr marL="1085616" lvl="1" indent="-155469">
              <a:lnSpc>
                <a:spcPct val="150000"/>
              </a:lnSpc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Company</a:t>
            </a:r>
            <a:endParaRPr lang="en-GB" altLang="en-US" sz="1800" b="1" kern="0" dirty="0">
              <a:solidFill>
                <a:srgbClr val="0070C0"/>
              </a:solidFill>
              <a:latin typeface="Arial MT Md"/>
              <a:ea typeface="Geneva"/>
              <a:cs typeface="Arial" pitchFamily="34" charset="0"/>
            </a:endParaRPr>
          </a:p>
          <a:p>
            <a:pPr marL="342666" indent="-155469">
              <a:lnSpc>
                <a:spcPct val="150000"/>
              </a:lnSpc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Effective regulation</a:t>
            </a:r>
            <a:endParaRPr lang="en-GB" altLang="en-US" sz="1800" b="1" kern="0" dirty="0">
              <a:solidFill>
                <a:srgbClr val="0070C0"/>
              </a:solidFill>
              <a:latin typeface="Arial MT Md"/>
              <a:ea typeface="Geneva"/>
              <a:cs typeface="Arial" pitchFamily="34" charset="0"/>
            </a:endParaRPr>
          </a:p>
          <a:p>
            <a:pPr marL="342666" indent="-155469">
              <a:lnSpc>
                <a:spcPct val="150000"/>
              </a:lnSpc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Employee Engagement</a:t>
            </a:r>
            <a:endParaRPr lang="en-GB" altLang="en-US" sz="1800" b="1" kern="0" dirty="0">
              <a:solidFill>
                <a:srgbClr val="0070C0"/>
              </a:solidFill>
              <a:latin typeface="Arial MT Md"/>
              <a:ea typeface="Geneva"/>
              <a:cs typeface="Arial" pitchFamily="34" charset="0"/>
            </a:endParaRPr>
          </a:p>
          <a:p>
            <a:pPr marL="342666" indent="-155469">
              <a:lnSpc>
                <a:spcPct val="150000"/>
              </a:lnSpc>
              <a:defRPr/>
            </a:pPr>
            <a:r>
              <a:rPr lang="en-GB" altLang="en-US" sz="1800" b="1" kern="0" dirty="0" smtClean="0">
                <a:solidFill>
                  <a:srgbClr val="0070C0"/>
                </a:solidFill>
                <a:latin typeface="Arial MT Md"/>
                <a:ea typeface="Geneva"/>
                <a:cs typeface="Arial" pitchFamily="34" charset="0"/>
              </a:rPr>
              <a:t>Resilience to stay on the journey</a:t>
            </a:r>
          </a:p>
          <a:p>
            <a:pPr marL="342666" indent="-155469">
              <a:defRPr/>
            </a:pPr>
            <a:endParaRPr lang="en-GB" altLang="en-US" sz="32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3288"/>
            <a:ext cx="2736304" cy="37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56333" y="1635134"/>
            <a:ext cx="2443163" cy="107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GB" altLang="en-US" sz="3200" b="1">
                <a:latin typeface="Arial Black" pitchFamily="34" charset="0"/>
                <a:ea typeface="MS PGothic" pitchFamily="34" charset="-128"/>
              </a:rPr>
              <a:t>THANK YOU!</a:t>
            </a:r>
          </a:p>
        </p:txBody>
      </p:sp>
      <p:pic>
        <p:nvPicPr>
          <p:cNvPr id="3" name="Picture 4" descr="ACM facebook lockup_hi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303" y="987426"/>
            <a:ext cx="5508625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8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94125" y="339502"/>
            <a:ext cx="518477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91378" tIns="45686" rIns="91378" bIns="45686"/>
          <a:lstStyle>
            <a:lvl1pPr marL="342900" indent="-1555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1266AE"/>
                </a:solidFill>
                <a:latin typeface="+mn-lt"/>
                <a:ea typeface="+mn-ea"/>
                <a:cs typeface="+mn-cs"/>
              </a:defRPr>
            </a:lvl1pPr>
            <a:lvl2pPr marL="573088" indent="-115888" algn="l" rtl="0" eaLnBrk="1" fontAlgn="base" hangingPunct="1">
              <a:spcBef>
                <a:spcPct val="20000"/>
              </a:spcBef>
              <a:spcAft>
                <a:spcPct val="0"/>
              </a:spcAft>
              <a:buFont typeface="Times" pitchFamily="125" charset="0"/>
              <a:buChar char="•"/>
              <a:defRPr>
                <a:solidFill>
                  <a:srgbClr val="1266AE"/>
                </a:solidFill>
                <a:latin typeface="+mn-lt"/>
                <a:ea typeface="+mn-ea"/>
              </a:defRPr>
            </a:lvl2pPr>
            <a:lvl3pPr marL="1563688" indent="-8001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1266AE"/>
                </a:solidFill>
                <a:latin typeface="+mn-lt"/>
                <a:ea typeface="+mn-ea"/>
              </a:defRPr>
            </a:lvl3pPr>
            <a:lvl4pPr marL="19827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rgbClr val="1266AE"/>
                </a:solidFill>
                <a:latin typeface="+mn-lt"/>
                <a:ea typeface="+mn-ea"/>
              </a:defRPr>
            </a:lvl4pPr>
            <a:lvl5pPr marL="2401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  <a:ea typeface="+mn-ea"/>
              </a:defRPr>
            </a:lvl5pPr>
            <a:lvl6pPr marL="2859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  <a:ea typeface="+mn-ea"/>
              </a:defRPr>
            </a:lvl6pPr>
            <a:lvl7pPr marL="3316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  <a:ea typeface="+mn-ea"/>
              </a:defRPr>
            </a:lvl7pPr>
            <a:lvl8pPr marL="3773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  <a:ea typeface="+mn-ea"/>
              </a:defRPr>
            </a:lvl8pPr>
            <a:lvl9pPr marL="4230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266AE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/>
              <a:t>over 5 million customers	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/>
              <a:t>over 1.3 billion litres of water every </a:t>
            </a:r>
            <a:r>
              <a:rPr lang="en-GB" sz="1800" b="1" dirty="0" smtClean="0"/>
              <a:t>day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2.49 </a:t>
            </a:r>
            <a:r>
              <a:rPr lang="en-GB" sz="1800" b="1" dirty="0"/>
              <a:t>million households	</a:t>
            </a:r>
            <a:endParaRPr lang="en-GB" sz="1800" b="1" dirty="0" smtClean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152,000 </a:t>
            </a:r>
            <a:r>
              <a:rPr lang="en-GB" sz="1800" b="1" dirty="0"/>
              <a:t>business </a:t>
            </a:r>
            <a:r>
              <a:rPr lang="en-GB" sz="1800" b="1" dirty="0" smtClean="0"/>
              <a:t>premises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244 </a:t>
            </a:r>
            <a:r>
              <a:rPr lang="en-GB" sz="1800" b="1" dirty="0"/>
              <a:t>water treatment </a:t>
            </a:r>
            <a:r>
              <a:rPr lang="en-GB" sz="1800" b="1" dirty="0" smtClean="0"/>
              <a:t>works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more </a:t>
            </a:r>
            <a:r>
              <a:rPr lang="en-GB" sz="1800" b="1" dirty="0"/>
              <a:t>than 1800 waste water treatment </a:t>
            </a:r>
            <a:r>
              <a:rPr lang="en-GB" sz="1800" b="1" dirty="0" smtClean="0"/>
              <a:t>works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over </a:t>
            </a:r>
            <a:r>
              <a:rPr lang="en-GB" sz="1800" b="1" dirty="0"/>
              <a:t>30,000 miles of water </a:t>
            </a:r>
            <a:r>
              <a:rPr lang="en-GB" sz="1800" b="1" dirty="0" smtClean="0"/>
              <a:t>pipes</a:t>
            </a:r>
            <a:endParaRPr lang="en-GB" sz="1800" b="1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£1.2 </a:t>
            </a:r>
            <a:r>
              <a:rPr lang="en-GB" sz="1800" b="1" dirty="0"/>
              <a:t>billion </a:t>
            </a:r>
            <a:r>
              <a:rPr lang="en-GB" sz="1800" b="1" dirty="0" smtClean="0"/>
              <a:t>turnover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84B7E6"/>
              </a:buClr>
              <a:defRPr/>
            </a:pPr>
            <a:r>
              <a:rPr lang="en-GB" sz="1800" b="1" dirty="0" smtClean="0"/>
              <a:t>around 4,000 </a:t>
            </a:r>
            <a:r>
              <a:rPr lang="en-GB" sz="1800" b="1" dirty="0"/>
              <a:t>people</a:t>
            </a:r>
          </a:p>
          <a:p>
            <a:pPr lvl="1">
              <a:buFont typeface="Times" pitchFamily="18" charset="0"/>
              <a:buNone/>
              <a:defRPr/>
            </a:pPr>
            <a:endParaRPr lang="en-GB" dirty="0" smtClean="0">
              <a:latin typeface="Arial" pitchFamily="34" charset="0"/>
              <a:cs typeface="Geneva"/>
            </a:endParaRPr>
          </a:p>
        </p:txBody>
      </p:sp>
      <p:pic>
        <p:nvPicPr>
          <p:cNvPr id="4" name="Picture 4" descr="DSP_A4_cover_H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37322" y="530661"/>
            <a:ext cx="3442593" cy="3985306"/>
          </a:xfrm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5" y="195486"/>
            <a:ext cx="2448272" cy="46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GB" altLang="en-US" b="1" dirty="0">
                <a:latin typeface="Arial" pitchFamily="34" charset="0"/>
                <a:ea typeface="MS PGothic" pitchFamily="34" charset="-128"/>
              </a:rPr>
              <a:t>Our vital role</a:t>
            </a:r>
          </a:p>
        </p:txBody>
      </p:sp>
    </p:spTree>
    <p:extLst>
      <p:ext uri="{BB962C8B-B14F-4D97-AF65-F5344CB8AC3E}">
        <p14:creationId xmlns:p14="http://schemas.microsoft.com/office/powerpoint/2010/main" val="17713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63688" y="555526"/>
            <a:ext cx="4320480" cy="3854646"/>
            <a:chOff x="-458555" y="2467963"/>
            <a:chExt cx="4122057" cy="3563554"/>
          </a:xfrm>
          <a:noFill/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8" r="9582" b="4560"/>
            <a:stretch/>
          </p:blipFill>
          <p:spPr bwMode="auto">
            <a:xfrm>
              <a:off x="-458555" y="2467963"/>
              <a:ext cx="4122057" cy="35635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062166" y="4276005"/>
              <a:ext cx="1083548" cy="6059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00" b="1" kern="0" dirty="0" smtClean="0">
                  <a:solidFill>
                    <a:srgbClr val="FFFFFF"/>
                  </a:solidFill>
                  <a:latin typeface="Arial" pitchFamily="34" charset="0"/>
                  <a:ea typeface="Geneva" pitchFamily="125" charset="-128"/>
                  <a:cs typeface="Arial" pitchFamily="34" charset="0"/>
                </a:rPr>
                <a:t>Customers &amp; Communities</a:t>
              </a:r>
              <a:endParaRPr lang="en-GB" sz="1000" b="1" kern="0" dirty="0">
                <a:solidFill>
                  <a:srgbClr val="FFFFFF"/>
                </a:solidFill>
                <a:latin typeface="Arial" pitchFamily="34" charset="0"/>
                <a:ea typeface="Geneva" pitchFamily="125" charset="-128"/>
                <a:cs typeface="Arial" pitchFamily="34" charset="0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00" b="1" kern="0" dirty="0">
                  <a:solidFill>
                    <a:srgbClr val="FFFFFF"/>
                  </a:solidFill>
                  <a:latin typeface="Arial" pitchFamily="34" charset="0"/>
                  <a:ea typeface="Geneva" pitchFamily="125" charset="-128"/>
                  <a:cs typeface="Arial" pitchFamily="34" charset="0"/>
                </a:rPr>
                <a:t> </a:t>
              </a:r>
              <a:r>
                <a:rPr lang="en-GB" sz="1050" b="1" kern="0" dirty="0">
                  <a:solidFill>
                    <a:srgbClr val="FFFFFF"/>
                  </a:solidFill>
                  <a:latin typeface="Arial" pitchFamily="34" charset="0"/>
                  <a:ea typeface="Geneva" pitchFamily="125" charset="-128"/>
                  <a:cs typeface="Arial" pitchFamily="34" charset="0"/>
                </a:rPr>
                <a:t>at the Heart</a:t>
              </a:r>
            </a:p>
          </p:txBody>
        </p: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4654" y="-20239"/>
            <a:ext cx="9144000" cy="465535"/>
          </a:xfrm>
          <a:prstGeom prst="rect">
            <a:avLst/>
          </a:prstGeom>
          <a:solidFill>
            <a:srgbClr val="84B7E6"/>
          </a:solidFill>
          <a:ln w="9525">
            <a:solidFill>
              <a:srgbClr val="84B7E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2800" b="1" dirty="0">
                <a:solidFill>
                  <a:srgbClr val="EDFCFD"/>
                </a:solidFill>
                <a:ea typeface="Geneva" pitchFamily="125" charset="-128"/>
              </a:rPr>
              <a:t>   </a:t>
            </a:r>
            <a:r>
              <a:rPr lang="en-GB" altLang="en-US" sz="2800" b="1" dirty="0" smtClean="0">
                <a:solidFill>
                  <a:srgbClr val="EDFCFD"/>
                </a:solidFill>
                <a:ea typeface="Geneva" pitchFamily="125" charset="-128"/>
              </a:rPr>
              <a:t>Scottish Water: our purpose</a:t>
            </a:r>
            <a:endParaRPr lang="en-GB" altLang="en-US" dirty="0">
              <a:solidFill>
                <a:srgbClr val="EDFCFD"/>
              </a:solidFill>
              <a:ea typeface="Geneva" pitchFamily="12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509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08520" y="3723878"/>
            <a:ext cx="9433048" cy="14401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2008"/>
            <a:ext cx="5544616" cy="502002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64088" y="322728"/>
            <a:ext cx="3600400" cy="138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8" tIns="45686" rIns="91378" bIns="45686">
            <a:spAutoFit/>
          </a:bodyPr>
          <a:lstStyle>
            <a:lvl1pPr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1pPr>
            <a:lvl2pPr marL="742950" indent="-28575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2pPr>
            <a:lvl3pPr marL="11430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3pPr>
            <a:lvl4pPr marL="16002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4pPr>
            <a:lvl5pPr marL="2057400" indent="-22860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5pPr>
            <a:lvl6pPr marL="25146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6pPr>
            <a:lvl7pPr marL="29718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7pPr>
            <a:lvl8pPr marL="34290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8pPr>
            <a:lvl9pPr marL="3886200" indent="-228600" eaLnBrk="0" hangingPunct="0">
              <a:defRPr>
                <a:solidFill>
                  <a:srgbClr val="1266AE"/>
                </a:solidFill>
                <a:latin typeface="Arial MT Md" charset="0"/>
                <a:ea typeface="Geneva" pitchFamily="125" charset="-128"/>
              </a:defRPr>
            </a:lvl9pPr>
          </a:lstStyle>
          <a:p>
            <a:pPr algn="ctr"/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The </a:t>
            </a:r>
            <a:endParaRPr lang="en-US" altLang="en-US" sz="2800" b="1" dirty="0" smtClean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‘Scottish model</a:t>
            </a:r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’ </a:t>
            </a:r>
            <a:endParaRPr lang="en-US" altLang="en-US" sz="2800" b="1" dirty="0" smtClean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en-US" altLang="en-US" sz="2800" b="1" dirty="0" smtClean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of </a:t>
            </a:r>
            <a:r>
              <a:rPr lang="en-US" altLang="en-US" sz="2800" b="1" dirty="0"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regulation </a:t>
            </a:r>
            <a:endParaRPr lang="en-GB" altLang="en-US" sz="2800" b="1" dirty="0">
              <a:solidFill>
                <a:srgbClr val="0070C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67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lose-up pouring water into glass on a blu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6"/>
          <a:stretch/>
        </p:blipFill>
        <p:spPr bwMode="auto">
          <a:xfrm>
            <a:off x="2696939" y="-28161"/>
            <a:ext cx="6483587" cy="515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" y="-28162"/>
            <a:ext cx="4703440" cy="5171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7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332"/>
            <a:ext cx="4032447" cy="454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26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/>
          <p:cNvSpPr>
            <a:spLocks noChangeArrowheads="1"/>
          </p:cNvSpPr>
          <p:nvPr/>
        </p:nvSpPr>
        <p:spPr bwMode="auto">
          <a:xfrm>
            <a:off x="323850" y="303222"/>
            <a:ext cx="8352606" cy="377825"/>
          </a:xfrm>
          <a:prstGeom prst="roundRect">
            <a:avLst>
              <a:gd name="adj" fmla="val 16667"/>
            </a:avLst>
          </a:prstGeom>
          <a:solidFill>
            <a:srgbClr val="1266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378" tIns="45686" rIns="91378" bIns="45686" anchor="ctr"/>
          <a:lstStyle/>
          <a:p>
            <a:pPr algn="ctr" eaLnBrk="0" hangingPunct="0"/>
            <a:r>
              <a:rPr lang="en-GB" altLang="en-US" dirty="0" smtClean="0">
                <a:solidFill>
                  <a:srgbClr val="FFFFFF"/>
                </a:solidFill>
                <a:latin typeface="Arial Rounded MT Bold" pitchFamily="34" charset="0"/>
              </a:rPr>
              <a:t>The Scottish Water Industry : A History Lesson </a:t>
            </a:r>
            <a:endParaRPr lang="en-GB" altLang="en-US" dirty="0">
              <a:solidFill>
                <a:srgbClr val="FFFFFF"/>
              </a:solidFill>
              <a:latin typeface="Arial Rounded MT Bold" pitchFamily="34" charset="0"/>
            </a:endParaRPr>
          </a:p>
        </p:txBody>
      </p:sp>
      <p:pic>
        <p:nvPicPr>
          <p:cNvPr id="3" name="Picture 6" descr="171196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871434"/>
            <a:ext cx="6552728" cy="285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3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64089 Scottish Water International_PPT_16-9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64089 Scottish Water International_PPT_16-9" id="{546F2B78-91BB-FC45-AB25-2F08B0155D73}" vid="{6E857784-63EE-B944-A894-266FF53C1B29}"/>
    </a:ext>
  </a:extLst>
</a:theme>
</file>

<file path=ppt/theme/theme1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Scottish Water PowerPoint Template">
  <a:themeElements>
    <a:clrScheme name="Scottish Water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cottish Water PowerPoint Template">
      <a:majorFont>
        <a:latin typeface="Arial MT Md"/>
        <a:ea typeface=""/>
        <a:cs typeface=""/>
      </a:majorFont>
      <a:minorFont>
        <a:latin typeface="Arial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cottish Water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ottish Water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ottish Water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ottish Water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ottish Water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ottish Water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ottish Water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_A64089 Scottish Water International_PPT_16-9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64089 Scottish Water International_PPT_16-9" id="{546F2B78-91BB-FC45-AB25-2F08B0155D73}" vid="{6E857784-63EE-B944-A894-266FF53C1B29}"/>
    </a:ext>
  </a:extLst>
</a:theme>
</file>

<file path=ppt/theme/theme15.xml><?xml version="1.0" encoding="utf-8"?>
<a:theme xmlns:a="http://schemas.openxmlformats.org/drawingml/2006/main" name="1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_A64089 Scottish Water International_PPT_16-9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64089 Scottish Water International_PPT_16-9" id="{546F2B78-91BB-FC45-AB25-2F08B0155D73}" vid="{6E857784-63EE-B944-A894-266FF53C1B29}"/>
    </a:ext>
  </a:extLst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cottish Water_PP 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cottish Water_PP 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A64089 Scottish Water International_PPT_16-9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64089 Scottish Water International_PPT_16-9" id="{546F2B78-91BB-FC45-AB25-2F08B0155D73}" vid="{6E857784-63EE-B944-A894-266FF53C1B29}"/>
    </a:ext>
  </a:extLst>
</a:theme>
</file>

<file path=ppt/theme/theme6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A64089 Scottish Water International_PPT_16-9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64089 Scottish Water International_PPT_16-9" id="{546F2B78-91BB-FC45-AB25-2F08B0155D73}" vid="{6E857784-63EE-B944-A894-266FF53C1B29}"/>
    </a:ext>
  </a:extLst>
</a:theme>
</file>

<file path=ppt/theme/theme9.xml><?xml version="1.0" encoding="utf-8"?>
<a:theme xmlns:a="http://schemas.openxmlformats.org/drawingml/2006/main" name="2_Scottish Water_PP 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MT Md"/>
        <a:ea typeface="Geneva"/>
        <a:cs typeface=""/>
      </a:majorFont>
      <a:minorFont>
        <a:latin typeface="Arial MT Md"/>
        <a:ea typeface="Genev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Geneva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A64089 Scottish Water International_PPT_16-9</Template>
  <TotalTime>356</TotalTime>
  <Words>588</Words>
  <Application>Microsoft Office PowerPoint</Application>
  <PresentationFormat>On-screen Show (16:9)</PresentationFormat>
  <Paragraphs>278</Paragraphs>
  <Slides>33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16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66" baseType="lpstr">
      <vt:lpstr>Arial Unicode MS</vt:lpstr>
      <vt:lpstr>MS PGothic</vt:lpstr>
      <vt:lpstr>宋体</vt:lpstr>
      <vt:lpstr>Arial</vt:lpstr>
      <vt:lpstr>Arial Black</vt:lpstr>
      <vt:lpstr>Arial MT</vt:lpstr>
      <vt:lpstr>Arial MT Md</vt:lpstr>
      <vt:lpstr>Arial Rounded MT Bold</vt:lpstr>
      <vt:lpstr>Calibri</vt:lpstr>
      <vt:lpstr>Corbel</vt:lpstr>
      <vt:lpstr>Geneva</vt:lpstr>
      <vt:lpstr>Monotype Sorts</vt:lpstr>
      <vt:lpstr>Simplified Arabic</vt:lpstr>
      <vt:lpstr>Times</vt:lpstr>
      <vt:lpstr>Times New Roman</vt:lpstr>
      <vt:lpstr>A64089 Scottish Water International_PPT_16-9</vt:lpstr>
      <vt:lpstr>Scottish Water_PP template</vt:lpstr>
      <vt:lpstr>1_Scottish Water_PP template</vt:lpstr>
      <vt:lpstr>Blank Presentation</vt:lpstr>
      <vt:lpstr>1_A64089 Scottish Water International_PPT_16-9</vt:lpstr>
      <vt:lpstr>1_Blank Presentation</vt:lpstr>
      <vt:lpstr>3_Blank Presentation</vt:lpstr>
      <vt:lpstr>3_A64089 Scottish Water International_PPT_16-9</vt:lpstr>
      <vt:lpstr>2_Scottish Water_PP template</vt:lpstr>
      <vt:lpstr>6_Office Theme</vt:lpstr>
      <vt:lpstr>7_Blank Presentation</vt:lpstr>
      <vt:lpstr>4_Scottish Water PowerPoint Template</vt:lpstr>
      <vt:lpstr>4_Blank Presentation</vt:lpstr>
      <vt:lpstr>4_A64089 Scottish Water International_PPT_16-9</vt:lpstr>
      <vt:lpstr>11_Blank Presentation</vt:lpstr>
      <vt:lpstr>2_A64089 Scottish Water International_PPT_16-9</vt:lpstr>
      <vt:lpstr>Slide</vt:lpstr>
      <vt:lpstr>Microsoft Excel 97-2003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Journey</vt:lpstr>
      <vt:lpstr>The Regulation Journey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Scottish Water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Claire Sharp</dc:creator>
  <cp:lastModifiedBy>Spyglass_2 Toyota</cp:lastModifiedBy>
  <cp:revision>64</cp:revision>
  <dcterms:created xsi:type="dcterms:W3CDTF">2017-10-06T05:43:12Z</dcterms:created>
  <dcterms:modified xsi:type="dcterms:W3CDTF">2017-10-25T03:38:39Z</dcterms:modified>
</cp:coreProperties>
</file>