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8" r:id="rId2"/>
    <p:sldId id="259" r:id="rId3"/>
    <p:sldId id="261" r:id="rId4"/>
    <p:sldId id="262" r:id="rId5"/>
    <p:sldId id="265" r:id="rId6"/>
    <p:sldId id="266" r:id="rId7"/>
    <p:sldId id="267" r:id="rId8"/>
    <p:sldId id="272" r:id="rId9"/>
    <p:sldId id="260" r:id="rId10"/>
    <p:sldId id="278" r:id="rId11"/>
    <p:sldId id="269" r:id="rId12"/>
    <p:sldId id="277" r:id="rId13"/>
    <p:sldId id="279" r:id="rId14"/>
    <p:sldId id="270" r:id="rId15"/>
    <p:sldId id="263" r:id="rId16"/>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60326" autoAdjust="0"/>
  </p:normalViewPr>
  <p:slideViewPr>
    <p:cSldViewPr snapToGrid="0">
      <p:cViewPr>
        <p:scale>
          <a:sx n="48" d="100"/>
          <a:sy n="48" d="100"/>
        </p:scale>
        <p:origin x="1386" y="735"/>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70" d="100"/>
          <a:sy n="70" d="100"/>
        </p:scale>
        <p:origin x="2493" y="6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427" cy="513508"/>
          </a:xfrm>
          <a:prstGeom prst="rect">
            <a:avLst/>
          </a:prstGeom>
        </p:spPr>
        <p:txBody>
          <a:bodyPr vert="horz" lIns="99075" tIns="49538" rIns="99075" bIns="49538" rtlCol="0"/>
          <a:lstStyle>
            <a:lvl1pPr algn="l">
              <a:defRPr sz="1300"/>
            </a:lvl1pPr>
          </a:lstStyle>
          <a:p>
            <a:endParaRPr lang="en-NZ"/>
          </a:p>
        </p:txBody>
      </p:sp>
      <p:sp>
        <p:nvSpPr>
          <p:cNvPr id="3" name="Date Placeholder 2"/>
          <p:cNvSpPr>
            <a:spLocks noGrp="1"/>
          </p:cNvSpPr>
          <p:nvPr>
            <p:ph type="dt" sz="quarter" idx="1"/>
          </p:nvPr>
        </p:nvSpPr>
        <p:spPr>
          <a:xfrm>
            <a:off x="4023993" y="0"/>
            <a:ext cx="3078427" cy="513508"/>
          </a:xfrm>
          <a:prstGeom prst="rect">
            <a:avLst/>
          </a:prstGeom>
        </p:spPr>
        <p:txBody>
          <a:bodyPr vert="horz" lIns="99075" tIns="49538" rIns="99075" bIns="49538" rtlCol="0"/>
          <a:lstStyle>
            <a:lvl1pPr algn="r">
              <a:defRPr sz="1300"/>
            </a:lvl1pPr>
          </a:lstStyle>
          <a:p>
            <a:fld id="{6A62B3F2-ECEC-415D-A7BC-3B137B8A211A}" type="datetimeFigureOut">
              <a:rPr lang="en-NZ" smtClean="0"/>
              <a:t>25/10/2017</a:t>
            </a:fld>
            <a:endParaRPr lang="en-NZ"/>
          </a:p>
        </p:txBody>
      </p:sp>
      <p:sp>
        <p:nvSpPr>
          <p:cNvPr id="4" name="Footer Placeholder 3"/>
          <p:cNvSpPr>
            <a:spLocks noGrp="1"/>
          </p:cNvSpPr>
          <p:nvPr>
            <p:ph type="ftr" sz="quarter" idx="2"/>
          </p:nvPr>
        </p:nvSpPr>
        <p:spPr>
          <a:xfrm>
            <a:off x="1" y="9721109"/>
            <a:ext cx="3078427" cy="513507"/>
          </a:xfrm>
          <a:prstGeom prst="rect">
            <a:avLst/>
          </a:prstGeom>
        </p:spPr>
        <p:txBody>
          <a:bodyPr vert="horz" lIns="99075" tIns="49538" rIns="99075" bIns="49538" rtlCol="0" anchor="b"/>
          <a:lstStyle>
            <a:lvl1pPr algn="l">
              <a:defRPr sz="1300"/>
            </a:lvl1pPr>
          </a:lstStyle>
          <a:p>
            <a:endParaRPr lang="en-NZ"/>
          </a:p>
        </p:txBody>
      </p:sp>
      <p:sp>
        <p:nvSpPr>
          <p:cNvPr id="5" name="Slide Number Placeholder 4"/>
          <p:cNvSpPr>
            <a:spLocks noGrp="1"/>
          </p:cNvSpPr>
          <p:nvPr>
            <p:ph type="sldNum" sz="quarter" idx="3"/>
          </p:nvPr>
        </p:nvSpPr>
        <p:spPr>
          <a:xfrm>
            <a:off x="4023993" y="9721109"/>
            <a:ext cx="3078427" cy="513507"/>
          </a:xfrm>
          <a:prstGeom prst="rect">
            <a:avLst/>
          </a:prstGeom>
        </p:spPr>
        <p:txBody>
          <a:bodyPr vert="horz" lIns="99075" tIns="49538" rIns="99075" bIns="49538" rtlCol="0" anchor="b"/>
          <a:lstStyle>
            <a:lvl1pPr algn="r">
              <a:defRPr sz="1300"/>
            </a:lvl1pPr>
          </a:lstStyle>
          <a:p>
            <a:fld id="{FC560EE6-984B-43EF-97C1-6F4683973FFD}" type="slidenum">
              <a:rPr lang="en-NZ" smtClean="0"/>
              <a:t>‹#›</a:t>
            </a:fld>
            <a:endParaRPr lang="en-NZ"/>
          </a:p>
        </p:txBody>
      </p:sp>
    </p:spTree>
    <p:extLst>
      <p:ext uri="{BB962C8B-B14F-4D97-AF65-F5344CB8AC3E}">
        <p14:creationId xmlns:p14="http://schemas.microsoft.com/office/powerpoint/2010/main" val="1453271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427" cy="513508"/>
          </a:xfrm>
          <a:prstGeom prst="rect">
            <a:avLst/>
          </a:prstGeom>
        </p:spPr>
        <p:txBody>
          <a:bodyPr vert="horz" lIns="99075" tIns="49538" rIns="99075" bIns="49538" rtlCol="0"/>
          <a:lstStyle>
            <a:lvl1pPr algn="l">
              <a:defRPr sz="1300"/>
            </a:lvl1pPr>
          </a:lstStyle>
          <a:p>
            <a:endParaRPr lang="en-NZ"/>
          </a:p>
        </p:txBody>
      </p:sp>
      <p:sp>
        <p:nvSpPr>
          <p:cNvPr id="3" name="Date Placeholder 2"/>
          <p:cNvSpPr>
            <a:spLocks noGrp="1"/>
          </p:cNvSpPr>
          <p:nvPr>
            <p:ph type="dt" idx="1"/>
          </p:nvPr>
        </p:nvSpPr>
        <p:spPr>
          <a:xfrm>
            <a:off x="4023993" y="0"/>
            <a:ext cx="3078427" cy="513508"/>
          </a:xfrm>
          <a:prstGeom prst="rect">
            <a:avLst/>
          </a:prstGeom>
        </p:spPr>
        <p:txBody>
          <a:bodyPr vert="horz" lIns="99075" tIns="49538" rIns="99075" bIns="49538" rtlCol="0"/>
          <a:lstStyle>
            <a:lvl1pPr algn="r">
              <a:defRPr sz="1300"/>
            </a:lvl1pPr>
          </a:lstStyle>
          <a:p>
            <a:fld id="{B1B5CEF0-8A58-4AB0-B6DF-0DF9BD9BD3FC}" type="datetimeFigureOut">
              <a:rPr lang="en-NZ" smtClean="0"/>
              <a:t>25/10/2017</a:t>
            </a:fld>
            <a:endParaRPr lang="en-NZ"/>
          </a:p>
        </p:txBody>
      </p:sp>
      <p:sp>
        <p:nvSpPr>
          <p:cNvPr id="4" name="Slide Image Placehol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n-NZ"/>
          </a:p>
        </p:txBody>
      </p:sp>
      <p:sp>
        <p:nvSpPr>
          <p:cNvPr id="5" name="Notes Placeholder 4"/>
          <p:cNvSpPr>
            <a:spLocks noGrp="1"/>
          </p:cNvSpPr>
          <p:nvPr>
            <p:ph type="body" sz="quarter" idx="3"/>
          </p:nvPr>
        </p:nvSpPr>
        <p:spPr>
          <a:xfrm>
            <a:off x="710407" y="4925409"/>
            <a:ext cx="5683250" cy="4029879"/>
          </a:xfrm>
          <a:prstGeom prst="rect">
            <a:avLst/>
          </a:prstGeom>
        </p:spPr>
        <p:txBody>
          <a:bodyPr vert="horz" lIns="99075" tIns="49538" rIns="99075" bIns="4953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1" y="9721109"/>
            <a:ext cx="3078427" cy="513507"/>
          </a:xfrm>
          <a:prstGeom prst="rect">
            <a:avLst/>
          </a:prstGeom>
        </p:spPr>
        <p:txBody>
          <a:bodyPr vert="horz" lIns="99075" tIns="49538" rIns="99075" bIns="49538" rtlCol="0" anchor="b"/>
          <a:lstStyle>
            <a:lvl1pPr algn="l">
              <a:defRPr sz="1300"/>
            </a:lvl1pPr>
          </a:lstStyle>
          <a:p>
            <a:endParaRPr lang="en-NZ"/>
          </a:p>
        </p:txBody>
      </p:sp>
      <p:sp>
        <p:nvSpPr>
          <p:cNvPr id="7" name="Slide Number Placeholder 6"/>
          <p:cNvSpPr>
            <a:spLocks noGrp="1"/>
          </p:cNvSpPr>
          <p:nvPr>
            <p:ph type="sldNum" sz="quarter" idx="5"/>
          </p:nvPr>
        </p:nvSpPr>
        <p:spPr>
          <a:xfrm>
            <a:off x="4023993" y="9721109"/>
            <a:ext cx="3078427" cy="513507"/>
          </a:xfrm>
          <a:prstGeom prst="rect">
            <a:avLst/>
          </a:prstGeom>
        </p:spPr>
        <p:txBody>
          <a:bodyPr vert="horz" lIns="99075" tIns="49538" rIns="99075" bIns="49538" rtlCol="0" anchor="b"/>
          <a:lstStyle>
            <a:lvl1pPr algn="r">
              <a:defRPr sz="1300"/>
            </a:lvl1pPr>
          </a:lstStyle>
          <a:p>
            <a:fld id="{24217035-CBAB-42B7-B65D-460049014D07}" type="slidenum">
              <a:rPr lang="en-NZ" smtClean="0"/>
              <a:t>‹#›</a:t>
            </a:fld>
            <a:endParaRPr lang="en-NZ"/>
          </a:p>
        </p:txBody>
      </p:sp>
    </p:spTree>
    <p:extLst>
      <p:ext uri="{BB962C8B-B14F-4D97-AF65-F5344CB8AC3E}">
        <p14:creationId xmlns:p14="http://schemas.microsoft.com/office/powerpoint/2010/main" val="4093017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101600"/>
            <a:ext cx="4598987" cy="2586038"/>
          </a:xfrm>
        </p:spPr>
      </p:sp>
      <p:sp>
        <p:nvSpPr>
          <p:cNvPr id="3" name="Notes Placeholder 2"/>
          <p:cNvSpPr>
            <a:spLocks noGrp="1"/>
          </p:cNvSpPr>
          <p:nvPr>
            <p:ph type="body" idx="1"/>
          </p:nvPr>
        </p:nvSpPr>
        <p:spPr>
          <a:xfrm>
            <a:off x="157254" y="2821716"/>
            <a:ext cx="6781462" cy="4029879"/>
          </a:xfrm>
        </p:spPr>
        <p:txBody>
          <a:bodyPr/>
          <a:lstStyle/>
          <a:p>
            <a:r>
              <a:rPr lang="en-NZ" b="1" dirty="0" smtClean="0"/>
              <a:t>TENA KOUTOU, TENA KOUTOU, TENA KOUTOU-</a:t>
            </a:r>
            <a:r>
              <a:rPr lang="en-NZ" b="1" dirty="0" smtClean="0">
                <a:solidFill>
                  <a:srgbClr val="C00000"/>
                </a:solidFill>
              </a:rPr>
              <a:t>KATOA</a:t>
            </a:r>
          </a:p>
          <a:p>
            <a:endParaRPr lang="en-NZ" dirty="0" smtClean="0"/>
          </a:p>
          <a:p>
            <a:r>
              <a:rPr lang="en-NZ" i="1" u="sng" dirty="0" smtClean="0">
                <a:solidFill>
                  <a:schemeClr val="accent6">
                    <a:lumMod val="75000"/>
                  </a:schemeClr>
                </a:solidFill>
              </a:rPr>
              <a:t>Pronounced:</a:t>
            </a:r>
          </a:p>
          <a:p>
            <a:r>
              <a:rPr lang="en-NZ" sz="2000" i="1" u="sng" dirty="0">
                <a:solidFill>
                  <a:schemeClr val="accent6">
                    <a:lumMod val="75000"/>
                  </a:schemeClr>
                </a:solidFill>
              </a:rPr>
              <a:t>TEENNA COE TOW, TEENNA COE TOW, TEENNA </a:t>
            </a:r>
            <a:r>
              <a:rPr lang="en-NZ" sz="2000" i="1" u="sng" dirty="0">
                <a:solidFill>
                  <a:schemeClr val="accent6">
                    <a:lumMod val="75000"/>
                  </a:schemeClr>
                </a:solidFill>
              </a:rPr>
              <a:t>COE TOW </a:t>
            </a:r>
            <a:r>
              <a:rPr lang="en-NZ" sz="2000" b="1" i="1" u="sng" dirty="0">
                <a:solidFill>
                  <a:srgbClr val="C00000"/>
                </a:solidFill>
              </a:rPr>
              <a:t>CAR-TOOR</a:t>
            </a:r>
            <a:endParaRPr lang="en-NZ" sz="2000" b="1" i="1" u="sng" dirty="0">
              <a:solidFill>
                <a:srgbClr val="C00000"/>
              </a:solidFill>
            </a:endParaRPr>
          </a:p>
          <a:p>
            <a:endParaRPr lang="en-NZ" dirty="0"/>
          </a:p>
          <a:p>
            <a:r>
              <a:rPr lang="en-NZ" dirty="0" smtClean="0"/>
              <a:t>Good Morning all, over the next 20 minutes or so, I would like to share with you all, a topic </a:t>
            </a:r>
            <a:r>
              <a:rPr lang="en-NZ" b="1" dirty="0" smtClean="0">
                <a:solidFill>
                  <a:srgbClr val="002060"/>
                </a:solidFill>
              </a:rPr>
              <a:t>dear to the hearts </a:t>
            </a:r>
            <a:r>
              <a:rPr lang="en-NZ" dirty="0" smtClean="0"/>
              <a:t>of many in this room and what </a:t>
            </a:r>
            <a:r>
              <a:rPr lang="en-NZ" b="1" dirty="0" smtClean="0">
                <a:solidFill>
                  <a:srgbClr val="002060"/>
                </a:solidFill>
              </a:rPr>
              <a:t>we can do to perhaps address our collective resources challenge</a:t>
            </a:r>
            <a:r>
              <a:rPr lang="en-NZ" dirty="0" smtClean="0"/>
              <a:t>. </a:t>
            </a:r>
          </a:p>
          <a:p>
            <a:endParaRPr lang="en-NZ" dirty="0"/>
          </a:p>
          <a:p>
            <a:r>
              <a:rPr lang="en-NZ" b="1" dirty="0" smtClean="0">
                <a:solidFill>
                  <a:srgbClr val="002060"/>
                </a:solidFill>
              </a:rPr>
              <a:t>Four Months ago </a:t>
            </a:r>
            <a:r>
              <a:rPr lang="en-NZ" dirty="0" smtClean="0"/>
              <a:t>as I sat with my leadership team back in Melbourne, in my role as GM of FH’s Victorian and Tasmanian Construction business, </a:t>
            </a:r>
            <a:r>
              <a:rPr lang="en-NZ" b="1" dirty="0" smtClean="0">
                <a:solidFill>
                  <a:srgbClr val="002060"/>
                </a:solidFill>
              </a:rPr>
              <a:t>the conversation was pretty much focused on:…….</a:t>
            </a:r>
            <a:endParaRPr lang="en-NZ" b="1" dirty="0">
              <a:solidFill>
                <a:srgbClr val="002060"/>
              </a:solidFill>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1</a:t>
            </a:fld>
            <a:endParaRPr lang="en-NZ"/>
          </a:p>
        </p:txBody>
      </p:sp>
    </p:spTree>
    <p:extLst>
      <p:ext uri="{BB962C8B-B14F-4D97-AF65-F5344CB8AC3E}">
        <p14:creationId xmlns:p14="http://schemas.microsoft.com/office/powerpoint/2010/main" val="934389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0"/>
            <a:ext cx="4968875" cy="2795588"/>
          </a:xfrm>
        </p:spPr>
      </p:sp>
      <p:sp>
        <p:nvSpPr>
          <p:cNvPr id="3" name="Notes Placeholder 2"/>
          <p:cNvSpPr>
            <a:spLocks noGrp="1"/>
          </p:cNvSpPr>
          <p:nvPr>
            <p:ph type="body" idx="1"/>
          </p:nvPr>
        </p:nvSpPr>
        <p:spPr>
          <a:xfrm>
            <a:off x="2" y="2937992"/>
            <a:ext cx="7149895" cy="6879475"/>
          </a:xfrm>
        </p:spPr>
        <p:txBody>
          <a:bodyPr/>
          <a:lstStyle/>
          <a:p>
            <a:r>
              <a:rPr lang="en-NZ" b="1" dirty="0" smtClean="0">
                <a:solidFill>
                  <a:srgbClr val="C00000"/>
                </a:solidFill>
                <a:latin typeface="Arial Black" panose="020B0A04020102020204" pitchFamily="34" charset="0"/>
              </a:rPr>
              <a:t>Increased Wages &amp; Better Conditions: </a:t>
            </a:r>
            <a:r>
              <a:rPr lang="en-NZ" dirty="0" smtClean="0">
                <a:latin typeface="Arial Narrow" panose="020B0606020202030204" pitchFamily="34" charset="0"/>
              </a:rPr>
              <a:t>One that we are all very familiar with as we continually try to keep up with the Market – Somewhat un sustainable.</a:t>
            </a: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Overseas Recruitment: </a:t>
            </a:r>
            <a:r>
              <a:rPr lang="en-NZ" dirty="0" smtClean="0">
                <a:latin typeface="Arial Narrow" panose="020B0606020202030204" pitchFamily="34" charset="0"/>
              </a:rPr>
              <a:t>Again, another one we are all very familiar with as we look far and wide to fill the gap – Unfortunately this is now becoming un sustainable as Global Markets face similar challenges &amp; people are returning home.</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Innovation &amp; Technology: </a:t>
            </a:r>
            <a:r>
              <a:rPr lang="en-NZ" dirty="0" smtClean="0">
                <a:latin typeface="Arial Narrow" panose="020B0606020202030204" pitchFamily="34" charset="0"/>
              </a:rPr>
              <a:t>As an industry, I feel that we are behind here. I have put Innovation</a:t>
            </a:r>
            <a:r>
              <a:rPr lang="en-NZ" baseline="0" dirty="0" smtClean="0">
                <a:latin typeface="Arial Narrow" panose="020B0606020202030204" pitchFamily="34" charset="0"/>
              </a:rPr>
              <a:t> &amp; Technology on the list here amongst people focused solutions, for whatever business benefits these may offer, we are now living in the age of the </a:t>
            </a:r>
            <a:r>
              <a:rPr lang="en-NZ" baseline="0" dirty="0" err="1" smtClean="0">
                <a:latin typeface="Arial Narrow" panose="020B0606020202030204" pitchFamily="34" charset="0"/>
              </a:rPr>
              <a:t>Millennials</a:t>
            </a:r>
            <a:r>
              <a:rPr lang="en-NZ" baseline="0" dirty="0" smtClean="0">
                <a:latin typeface="Arial Narrow" panose="020B0606020202030204" pitchFamily="34" charset="0"/>
              </a:rPr>
              <a:t>, who are attracted to, feel comfortable with and demand Technology. </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Contract Models: </a:t>
            </a:r>
            <a:r>
              <a:rPr lang="en-NZ" dirty="0">
                <a:latin typeface="Arial Narrow" panose="020B0606020202030204" pitchFamily="34" charset="0"/>
              </a:rPr>
              <a:t>2</a:t>
            </a:r>
            <a:r>
              <a:rPr lang="en-NZ" dirty="0" smtClean="0">
                <a:latin typeface="Arial Narrow" panose="020B0606020202030204" pitchFamily="34" charset="0"/>
              </a:rPr>
              <a:t> Fold Effect: Programs to secure resources &amp; Collaborative Models to attract people</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Job Sharing: </a:t>
            </a:r>
            <a:r>
              <a:rPr lang="en-NZ" dirty="0" smtClean="0">
                <a:latin typeface="Arial Narrow" panose="020B0606020202030204" pitchFamily="34" charset="0"/>
              </a:rPr>
              <a:t>One tool in the many that would come under a more FLEXIBLE work place, this is an  opportunity to create part time work &amp; tap into the many people looking for part time work</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Promoting the Industry: </a:t>
            </a:r>
            <a:r>
              <a:rPr lang="en-NZ" dirty="0" smtClean="0">
                <a:latin typeface="Arial Narrow" panose="020B0606020202030204" pitchFamily="34" charset="0"/>
              </a:rPr>
              <a:t>Promote industry to schools at an early age to improve attractiveness (Ramstad annual survey places our industry at circa 30% in terms of attractiveness)</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Recruiting final year students: </a:t>
            </a:r>
            <a:r>
              <a:rPr lang="en-NZ" dirty="0" smtClean="0">
                <a:latin typeface="Arial Narrow" panose="020B0606020202030204" pitchFamily="34" charset="0"/>
              </a:rPr>
              <a:t>once upon a time we would do final year graduates a favour by offering them part time employment during there final year of studies, this has now become a technique to secure graduates</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Employer of Choice &amp; Branding: </a:t>
            </a:r>
            <a:r>
              <a:rPr lang="en-NZ" dirty="0" smtClean="0">
                <a:latin typeface="Arial Narrow" panose="020B0606020202030204" pitchFamily="34" charset="0"/>
              </a:rPr>
              <a:t>We have over recent years paid a lot more attention in being an employer of choice with more purposeful Branding in an attempt to stand out from the competition,</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Multi Skilling: Less &amp; More: </a:t>
            </a:r>
            <a:r>
              <a:rPr lang="en-NZ" dirty="0" smtClean="0">
                <a:latin typeface="Arial Narrow" panose="020B0606020202030204" pitchFamily="34" charset="0"/>
              </a:rPr>
              <a:t>For our scarce skills, such as engineering, how much of what an engineer does on a daily basis that could be done by others, freeing up time for more engineering or similar related skill sets, </a:t>
            </a:r>
            <a:r>
              <a:rPr lang="en-NZ" dirty="0" err="1" smtClean="0">
                <a:latin typeface="Arial Narrow" panose="020B0606020202030204" pitchFamily="34" charset="0"/>
              </a:rPr>
              <a:t>ie</a:t>
            </a:r>
            <a:r>
              <a:rPr lang="en-NZ" dirty="0" smtClean="0">
                <a:latin typeface="Arial Narrow" panose="020B0606020202030204" pitchFamily="34" charset="0"/>
              </a:rPr>
              <a:t>. engineering, architecture, surveyor</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Clear Sustainable Pipeline: </a:t>
            </a:r>
            <a:r>
              <a:rPr lang="en-NZ" dirty="0" smtClean="0">
                <a:latin typeface="Arial Narrow" panose="020B0606020202030204" pitchFamily="34" charset="0"/>
              </a:rPr>
              <a:t>Confidence for industry to invest in people for the long term</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Diversity: </a:t>
            </a:r>
            <a:r>
              <a:rPr lang="en-NZ" dirty="0" smtClean="0">
                <a:latin typeface="Arial Narrow" panose="020B0606020202030204" pitchFamily="34" charset="0"/>
              </a:rPr>
              <a:t>We may think that we have done a great job here doubling the amount of women in the last 5yrs. Not so. From circa 8% to 17% &amp; even less for business critical roles. Understanding our BIAS &amp; Flexibility for FAMILIES is Key</a:t>
            </a:r>
            <a:endParaRPr lang="en-NZ" b="1" dirty="0" smtClean="0">
              <a:solidFill>
                <a:srgbClr val="C00000"/>
              </a:solidFill>
              <a:latin typeface="Arial Black" panose="020B0A04020102020204" pitchFamily="34" charset="0"/>
            </a:endParaRPr>
          </a:p>
          <a:p>
            <a:endParaRPr lang="en-NZ" b="1" dirty="0" smtClean="0">
              <a:solidFill>
                <a:srgbClr val="C00000"/>
              </a:solidFill>
              <a:latin typeface="Arial Black" panose="020B0A04020102020204" pitchFamily="34" charset="0"/>
            </a:endParaRPr>
          </a:p>
          <a:p>
            <a:r>
              <a:rPr lang="en-NZ" b="1" dirty="0" smtClean="0">
                <a:solidFill>
                  <a:srgbClr val="C00000"/>
                </a:solidFill>
                <a:latin typeface="Arial Black" panose="020B0A04020102020204" pitchFamily="34" charset="0"/>
              </a:rPr>
              <a:t>Apprentices: </a:t>
            </a:r>
            <a:r>
              <a:rPr lang="en-NZ" dirty="0" smtClean="0">
                <a:latin typeface="Arial Narrow" panose="020B0606020202030204" pitchFamily="34" charset="0"/>
              </a:rPr>
              <a:t>Our willingness to take on more apprentices, will secure our future trade needs.</a:t>
            </a:r>
            <a:endParaRPr lang="en-NZ" b="1" dirty="0">
              <a:solidFill>
                <a:srgbClr val="C00000"/>
              </a:solidFill>
              <a:latin typeface="Arial Black" panose="020B0A04020102020204" pitchFamily="34" charset="0"/>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10</a:t>
            </a:fld>
            <a:endParaRPr lang="en-NZ" dirty="0"/>
          </a:p>
        </p:txBody>
      </p:sp>
    </p:spTree>
    <p:extLst>
      <p:ext uri="{BB962C8B-B14F-4D97-AF65-F5344CB8AC3E}">
        <p14:creationId xmlns:p14="http://schemas.microsoft.com/office/powerpoint/2010/main" val="1168150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0063" y="90488"/>
            <a:ext cx="6140450" cy="3454400"/>
          </a:xfrm>
        </p:spPr>
      </p:sp>
      <p:sp>
        <p:nvSpPr>
          <p:cNvPr id="3" name="Notes Placeholder 2"/>
          <p:cNvSpPr>
            <a:spLocks noGrp="1"/>
          </p:cNvSpPr>
          <p:nvPr>
            <p:ph type="body" idx="1"/>
          </p:nvPr>
        </p:nvSpPr>
        <p:spPr>
          <a:xfrm>
            <a:off x="728739" y="3736874"/>
            <a:ext cx="5683250" cy="4029879"/>
          </a:xfrm>
        </p:spPr>
        <p:txBody>
          <a:bodyPr/>
          <a:lstStyle/>
          <a:p>
            <a:pPr algn="ctr"/>
            <a:r>
              <a:rPr lang="en-NZ" sz="2600" dirty="0"/>
              <a:t>I believe the FOCUS needs to be on </a:t>
            </a:r>
            <a:r>
              <a:rPr lang="en-NZ" sz="2600" b="1" dirty="0">
                <a:solidFill>
                  <a:schemeClr val="accent6">
                    <a:lumMod val="50000"/>
                  </a:schemeClr>
                </a:solidFill>
              </a:rPr>
              <a:t>TRAINING, COLLABORATION &amp; BRANDING</a:t>
            </a:r>
          </a:p>
        </p:txBody>
      </p:sp>
      <p:sp>
        <p:nvSpPr>
          <p:cNvPr id="4" name="Slide Number Placeholder 3"/>
          <p:cNvSpPr>
            <a:spLocks noGrp="1"/>
          </p:cNvSpPr>
          <p:nvPr>
            <p:ph type="sldNum" sz="quarter" idx="10"/>
          </p:nvPr>
        </p:nvSpPr>
        <p:spPr/>
        <p:txBody>
          <a:bodyPr/>
          <a:lstStyle/>
          <a:p>
            <a:fld id="{24217035-CBAB-42B7-B65D-460049014D07}" type="slidenum">
              <a:rPr lang="en-NZ" smtClean="0"/>
              <a:t>11</a:t>
            </a:fld>
            <a:endParaRPr lang="en-NZ"/>
          </a:p>
        </p:txBody>
      </p:sp>
    </p:spTree>
    <p:extLst>
      <p:ext uri="{BB962C8B-B14F-4D97-AF65-F5344CB8AC3E}">
        <p14:creationId xmlns:p14="http://schemas.microsoft.com/office/powerpoint/2010/main" val="3361781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0"/>
            <a:ext cx="6140450" cy="3454400"/>
          </a:xfrm>
        </p:spPr>
      </p:sp>
      <p:sp>
        <p:nvSpPr>
          <p:cNvPr id="3" name="Notes Placeholder 2"/>
          <p:cNvSpPr>
            <a:spLocks noGrp="1"/>
          </p:cNvSpPr>
          <p:nvPr>
            <p:ph type="body" idx="1"/>
          </p:nvPr>
        </p:nvSpPr>
        <p:spPr>
          <a:xfrm>
            <a:off x="158887" y="3646081"/>
            <a:ext cx="6807679" cy="5179802"/>
          </a:xfrm>
        </p:spPr>
        <p:txBody>
          <a:bodyPr/>
          <a:lstStyle/>
          <a:p>
            <a:r>
              <a:rPr lang="en-NZ" sz="1500" b="1" dirty="0">
                <a:solidFill>
                  <a:srgbClr val="C00000"/>
                </a:solidFill>
              </a:rPr>
              <a:t>TRAINING: </a:t>
            </a:r>
            <a:r>
              <a:rPr lang="en-NZ" sz="1500" dirty="0"/>
              <a:t>I see training as a </a:t>
            </a:r>
            <a:r>
              <a:rPr lang="en-NZ" sz="1500" b="1" dirty="0">
                <a:solidFill>
                  <a:schemeClr val="accent6">
                    <a:lumMod val="50000"/>
                  </a:schemeClr>
                </a:solidFill>
              </a:rPr>
              <a:t>LONG term</a:t>
            </a:r>
            <a:r>
              <a:rPr lang="en-NZ" sz="1500" dirty="0"/>
              <a:t>, </a:t>
            </a:r>
            <a:r>
              <a:rPr lang="en-NZ" sz="1500" b="1" dirty="0">
                <a:solidFill>
                  <a:schemeClr val="accent6">
                    <a:lumMod val="50000"/>
                  </a:schemeClr>
                </a:solidFill>
              </a:rPr>
              <a:t>SUSTAINABLE</a:t>
            </a:r>
            <a:r>
              <a:rPr lang="en-NZ" sz="1500" dirty="0"/>
              <a:t>, tool in our attempts to tackle the resource challenge, especially as we see more and more </a:t>
            </a:r>
            <a:r>
              <a:rPr lang="en-NZ" sz="1500" b="1" dirty="0">
                <a:solidFill>
                  <a:schemeClr val="accent6">
                    <a:lumMod val="50000"/>
                  </a:schemeClr>
                </a:solidFill>
              </a:rPr>
              <a:t>DISRUPTIVE technologies </a:t>
            </a:r>
            <a:r>
              <a:rPr lang="en-NZ" sz="1500" dirty="0"/>
              <a:t>displace people from their jobs, unemployed and skilled, just the wrong skills &amp; ripe for the </a:t>
            </a:r>
            <a:r>
              <a:rPr lang="en-NZ" sz="1500" b="1" dirty="0">
                <a:solidFill>
                  <a:schemeClr val="accent6">
                    <a:lumMod val="50000"/>
                  </a:schemeClr>
                </a:solidFill>
              </a:rPr>
              <a:t>opportunities our industry has to offer</a:t>
            </a:r>
            <a:r>
              <a:rPr lang="en-NZ" sz="1500" dirty="0"/>
              <a:t>.</a:t>
            </a:r>
          </a:p>
          <a:p>
            <a:endParaRPr lang="en-NZ" sz="1500" dirty="0">
              <a:solidFill>
                <a:srgbClr val="C00000"/>
              </a:solidFill>
            </a:endParaRPr>
          </a:p>
          <a:p>
            <a:r>
              <a:rPr lang="en-NZ" sz="1500" dirty="0"/>
              <a:t>Training also offers the opportunity to </a:t>
            </a:r>
            <a:r>
              <a:rPr lang="en-NZ" sz="1500" b="1" dirty="0">
                <a:solidFill>
                  <a:schemeClr val="accent6">
                    <a:lumMod val="50000"/>
                  </a:schemeClr>
                </a:solidFill>
              </a:rPr>
              <a:t>up skill </a:t>
            </a:r>
            <a:r>
              <a:rPr lang="en-NZ" sz="1500" dirty="0"/>
              <a:t>people into the higher skilled and in demand jobs.</a:t>
            </a:r>
          </a:p>
          <a:p>
            <a:endParaRPr lang="en-NZ" sz="1500" b="1" dirty="0">
              <a:solidFill>
                <a:srgbClr val="C00000"/>
              </a:solidFill>
            </a:endParaRPr>
          </a:p>
          <a:p>
            <a:r>
              <a:rPr lang="en-NZ" sz="1500" b="1" dirty="0">
                <a:solidFill>
                  <a:srgbClr val="C00000"/>
                </a:solidFill>
              </a:rPr>
              <a:t>COLLABORATION: </a:t>
            </a:r>
            <a:r>
              <a:rPr lang="en-NZ" sz="1500" dirty="0"/>
              <a:t>Many</a:t>
            </a:r>
            <a:r>
              <a:rPr lang="en-NZ" sz="1500" dirty="0"/>
              <a:t> </a:t>
            </a:r>
            <a:r>
              <a:rPr lang="en-NZ" sz="1500" dirty="0"/>
              <a:t>of us are tackling these issues </a:t>
            </a:r>
            <a:r>
              <a:rPr lang="en-NZ" sz="1500" b="1" dirty="0">
                <a:solidFill>
                  <a:schemeClr val="accent6">
                    <a:lumMod val="50000"/>
                  </a:schemeClr>
                </a:solidFill>
              </a:rPr>
              <a:t>on our own</a:t>
            </a:r>
            <a:r>
              <a:rPr lang="en-NZ" sz="1500" dirty="0"/>
              <a:t>, with most of the effort focused on </a:t>
            </a:r>
            <a:r>
              <a:rPr lang="en-NZ" sz="1500" dirty="0">
                <a:solidFill>
                  <a:schemeClr val="accent6">
                    <a:lumMod val="50000"/>
                  </a:schemeClr>
                </a:solidFill>
              </a:rPr>
              <a:t>winning the talent pool </a:t>
            </a:r>
            <a:r>
              <a:rPr lang="en-NZ" sz="1500" dirty="0"/>
              <a:t>over to our side of the fence, without growing the pool in any significant way. We are typically seeing the same people move around in the same circles. This will have winners and losers, but </a:t>
            </a:r>
            <a:r>
              <a:rPr lang="en-NZ" sz="1500" b="1" dirty="0">
                <a:solidFill>
                  <a:schemeClr val="accent6">
                    <a:lumMod val="50000"/>
                  </a:schemeClr>
                </a:solidFill>
              </a:rPr>
              <a:t>no sustainable long term solution</a:t>
            </a:r>
            <a:r>
              <a:rPr lang="en-NZ" sz="1500" dirty="0"/>
              <a:t>.</a:t>
            </a:r>
          </a:p>
          <a:p>
            <a:endParaRPr lang="en-NZ" sz="1500" b="1" dirty="0">
              <a:solidFill>
                <a:srgbClr val="C00000"/>
              </a:solidFill>
            </a:endParaRPr>
          </a:p>
          <a:p>
            <a:r>
              <a:rPr lang="en-NZ" sz="1500" dirty="0"/>
              <a:t>It will take full Collaboration: </a:t>
            </a:r>
            <a:r>
              <a:rPr lang="en-NZ" sz="1500" b="1" dirty="0">
                <a:solidFill>
                  <a:schemeClr val="accent6">
                    <a:lumMod val="50000"/>
                  </a:schemeClr>
                </a:solidFill>
              </a:rPr>
              <a:t>Industry, Government, Universities &amp; Schools</a:t>
            </a:r>
            <a:r>
              <a:rPr lang="en-NZ" sz="1500" b="1" dirty="0">
                <a:solidFill>
                  <a:srgbClr val="C00000"/>
                </a:solidFill>
              </a:rPr>
              <a:t> </a:t>
            </a:r>
            <a:r>
              <a:rPr lang="en-NZ" sz="1500" dirty="0"/>
              <a:t>working for the INDUSTRY to get the best outcomes.</a:t>
            </a:r>
          </a:p>
          <a:p>
            <a:endParaRPr lang="en-NZ" sz="1500" b="1" dirty="0">
              <a:solidFill>
                <a:srgbClr val="C00000"/>
              </a:solidFill>
            </a:endParaRPr>
          </a:p>
          <a:p>
            <a:r>
              <a:rPr lang="en-NZ" sz="1500" b="1" dirty="0">
                <a:solidFill>
                  <a:srgbClr val="C00000"/>
                </a:solidFill>
              </a:rPr>
              <a:t>BRANDING: </a:t>
            </a:r>
            <a:r>
              <a:rPr lang="en-NZ" sz="1500" dirty="0"/>
              <a:t>It’s all about how we </a:t>
            </a:r>
            <a:r>
              <a:rPr lang="en-NZ" sz="1500" b="1" dirty="0">
                <a:solidFill>
                  <a:schemeClr val="accent6">
                    <a:lumMod val="50000"/>
                  </a:schemeClr>
                </a:solidFill>
              </a:rPr>
              <a:t>ATTRACT, RETAIN &amp; ENGAGE, </a:t>
            </a:r>
            <a:r>
              <a:rPr lang="en-NZ" sz="1500" dirty="0"/>
              <a:t>not only to our organisations, </a:t>
            </a:r>
            <a:r>
              <a:rPr lang="en-NZ" sz="1500" b="1" dirty="0">
                <a:solidFill>
                  <a:schemeClr val="accent6">
                    <a:lumMod val="50000"/>
                  </a:schemeClr>
                </a:solidFill>
              </a:rPr>
              <a:t>but to our industry.</a:t>
            </a:r>
          </a:p>
          <a:p>
            <a:pPr algn="ctr"/>
            <a:endParaRPr lang="en-NZ" sz="2600" b="1" dirty="0">
              <a:solidFill>
                <a:schemeClr val="accent6">
                  <a:lumMod val="50000"/>
                </a:schemeClr>
              </a:solidFill>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12</a:t>
            </a:fld>
            <a:endParaRPr lang="en-NZ"/>
          </a:p>
        </p:txBody>
      </p:sp>
    </p:spTree>
    <p:extLst>
      <p:ext uri="{BB962C8B-B14F-4D97-AF65-F5344CB8AC3E}">
        <p14:creationId xmlns:p14="http://schemas.microsoft.com/office/powerpoint/2010/main" val="1559289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03463" y="0"/>
            <a:ext cx="2511425" cy="1412875"/>
          </a:xfrm>
        </p:spPr>
      </p:sp>
      <p:sp>
        <p:nvSpPr>
          <p:cNvPr id="3" name="Notes Placeholder 2"/>
          <p:cNvSpPr>
            <a:spLocks noGrp="1"/>
          </p:cNvSpPr>
          <p:nvPr>
            <p:ph type="body" idx="1"/>
          </p:nvPr>
        </p:nvSpPr>
        <p:spPr>
          <a:xfrm>
            <a:off x="-54541" y="1504770"/>
            <a:ext cx="7059642" cy="8729844"/>
          </a:xfrm>
        </p:spPr>
        <p:txBody>
          <a:bodyPr/>
          <a:lstStyle/>
          <a:p>
            <a:r>
              <a:rPr lang="en-NZ" sz="1500" b="1" dirty="0">
                <a:solidFill>
                  <a:srgbClr val="C00000"/>
                </a:solidFill>
              </a:rPr>
              <a:t>ATTRACT: </a:t>
            </a:r>
            <a:r>
              <a:rPr lang="en-NZ" sz="1500" dirty="0"/>
              <a:t>As mentioned earlier, our industry rates at 30% in terms of attractiveness. School aged children are not seeing our industry as a great place to work and their parents are not directing them here either.</a:t>
            </a:r>
          </a:p>
          <a:p>
            <a:endParaRPr lang="en-NZ" sz="1500" dirty="0"/>
          </a:p>
          <a:p>
            <a:r>
              <a:rPr lang="en-NZ" sz="1500" dirty="0"/>
              <a:t>We have a BRAND issue. Have we moved with the times or are we perhaps a little old school in our ways. We are not offering people what they are looking for.</a:t>
            </a:r>
          </a:p>
          <a:p>
            <a:endParaRPr lang="en-NZ" sz="1500" dirty="0"/>
          </a:p>
          <a:p>
            <a:r>
              <a:rPr lang="en-NZ" sz="1500" dirty="0"/>
              <a:t>As an INDUSTRY, we need A WHY, and then communicate our PURPOSE &amp; VISION, a reason for people to choose our INDUSTRY over others.</a:t>
            </a:r>
          </a:p>
          <a:p>
            <a:endParaRPr lang="en-NZ" sz="1500" dirty="0"/>
          </a:p>
          <a:p>
            <a:r>
              <a:rPr lang="en-NZ" sz="1500" dirty="0"/>
              <a:t>We are on the POINTY end of MASLOW’s hierarchy of needs and our GENERATION Y’s &amp; Z’s &amp; soon to be ALPHA’s will represent the MAJORITY of our workforce, (By 2025 </a:t>
            </a:r>
            <a:r>
              <a:rPr lang="en-NZ" sz="1500" dirty="0" err="1"/>
              <a:t>Millenialls</a:t>
            </a:r>
            <a:r>
              <a:rPr lang="en-NZ" sz="1500" dirty="0"/>
              <a:t> will represent 75% of our workplace) with very different expectations and a different way of communicating. HOW do we ensure that a CAREER in this INDUSTRY is one of the 5 they will have over there working life. BRANDING &amp; TECHNOLOGY will play a BIG role in how we ATTRACT.</a:t>
            </a:r>
          </a:p>
          <a:p>
            <a:endParaRPr lang="en-NZ" sz="1500" b="1" dirty="0">
              <a:solidFill>
                <a:schemeClr val="accent6">
                  <a:lumMod val="50000"/>
                </a:schemeClr>
              </a:solidFill>
            </a:endParaRPr>
          </a:p>
          <a:p>
            <a:r>
              <a:rPr lang="en-NZ" sz="1500" b="1" dirty="0">
                <a:solidFill>
                  <a:srgbClr val="C00000"/>
                </a:solidFill>
              </a:rPr>
              <a:t>ENGAGE: </a:t>
            </a:r>
            <a:r>
              <a:rPr lang="en-NZ" sz="1500" dirty="0"/>
              <a:t>Engaging gives us the opportunity to get the BEST out of people.</a:t>
            </a:r>
          </a:p>
          <a:p>
            <a:endParaRPr lang="en-NZ" sz="1500" dirty="0"/>
          </a:p>
          <a:p>
            <a:r>
              <a:rPr lang="en-NZ" sz="1500" dirty="0"/>
              <a:t>As a resource, an asset, I believe we are getting no where near the productivity, efficiency, input, solutions or commitment as we could from our people, simply because they are not as engaged</a:t>
            </a:r>
            <a:r>
              <a:rPr lang="en-NZ" sz="1500" dirty="0"/>
              <a:t> </a:t>
            </a:r>
            <a:r>
              <a:rPr lang="en-NZ" sz="1500" dirty="0"/>
              <a:t>as they could be.</a:t>
            </a:r>
          </a:p>
          <a:p>
            <a:endParaRPr lang="en-NZ" sz="1500" dirty="0"/>
          </a:p>
          <a:p>
            <a:r>
              <a:rPr lang="en-NZ" sz="1500" dirty="0"/>
              <a:t>Do we as Managers &amp; Leaders of the GREATEST asset on EARTH really know how to get this ASSET delivering at its BEST. It seems our MECHANICS &amp; MACHINE Operators know more about the assets they manage. </a:t>
            </a:r>
            <a:r>
              <a:rPr lang="en-NZ" sz="1500" b="1" dirty="0"/>
              <a:t>Would a Masters in People serve us better than a Masters in Business.</a:t>
            </a:r>
          </a:p>
          <a:p>
            <a:endParaRPr lang="en-NZ" sz="1500" dirty="0"/>
          </a:p>
          <a:p>
            <a:r>
              <a:rPr lang="en-NZ" sz="1500" dirty="0"/>
              <a:t>Our PEOPLE need NURTURING and we need to create a </a:t>
            </a:r>
            <a:r>
              <a:rPr lang="en-NZ" sz="1500" b="1" dirty="0"/>
              <a:t>CULTURE </a:t>
            </a:r>
            <a:r>
              <a:rPr lang="en-NZ" sz="1500" dirty="0"/>
              <a:t>that supports this.</a:t>
            </a:r>
          </a:p>
          <a:p>
            <a:endParaRPr lang="en-NZ" sz="1500" b="1" dirty="0">
              <a:solidFill>
                <a:schemeClr val="accent6">
                  <a:lumMod val="50000"/>
                </a:schemeClr>
              </a:solidFill>
            </a:endParaRPr>
          </a:p>
          <a:p>
            <a:r>
              <a:rPr lang="en-NZ" sz="1500" b="1" dirty="0">
                <a:solidFill>
                  <a:srgbClr val="C00000"/>
                </a:solidFill>
              </a:rPr>
              <a:t>RETAIN: </a:t>
            </a:r>
            <a:r>
              <a:rPr lang="en-NZ" sz="1500" dirty="0"/>
              <a:t>When we do manage to attract, we are not that good at retaining, </a:t>
            </a:r>
            <a:r>
              <a:rPr lang="en-NZ" sz="1500" b="1" dirty="0"/>
              <a:t>(</a:t>
            </a:r>
            <a:r>
              <a:rPr lang="en-NZ" sz="1500" dirty="0"/>
              <a:t>as an </a:t>
            </a:r>
            <a:r>
              <a:rPr lang="en-NZ" sz="1500" b="1" dirty="0"/>
              <a:t>INDUSTRY </a:t>
            </a:r>
            <a:r>
              <a:rPr lang="en-NZ" sz="1500" dirty="0"/>
              <a:t>we </a:t>
            </a:r>
            <a:r>
              <a:rPr lang="en-NZ" sz="1500" b="1" dirty="0"/>
              <a:t>have TURNOVER RATES </a:t>
            </a:r>
            <a:r>
              <a:rPr lang="en-NZ" sz="1500" dirty="0"/>
              <a:t>of </a:t>
            </a:r>
            <a:r>
              <a:rPr lang="en-NZ" sz="1500" b="1" dirty="0"/>
              <a:t>&gt;25%) </a:t>
            </a:r>
            <a:r>
              <a:rPr lang="en-NZ" sz="1500" dirty="0"/>
              <a:t>perhaps we did a great job at selling, but didn’t live up to the hype. To retain our talent we need to back up the hype and </a:t>
            </a:r>
            <a:r>
              <a:rPr lang="en-NZ" sz="1500" b="1" dirty="0"/>
              <a:t>DEVELOP </a:t>
            </a:r>
            <a:r>
              <a:rPr lang="en-NZ" sz="1500" dirty="0"/>
              <a:t>our people.</a:t>
            </a:r>
          </a:p>
          <a:p>
            <a:endParaRPr lang="en-NZ" dirty="0" smtClean="0"/>
          </a:p>
          <a:p>
            <a:r>
              <a:rPr lang="en-NZ" sz="1300" dirty="0"/>
              <a:t>I Would like to </a:t>
            </a:r>
            <a:r>
              <a:rPr lang="en-NZ" sz="1300" b="1" dirty="0">
                <a:solidFill>
                  <a:schemeClr val="accent6">
                    <a:lumMod val="50000"/>
                  </a:schemeClr>
                </a:solidFill>
              </a:rPr>
              <a:t>END</a:t>
            </a:r>
            <a:r>
              <a:rPr lang="en-NZ" sz="1300" dirty="0"/>
              <a:t> with a </a:t>
            </a:r>
            <a:r>
              <a:rPr lang="en-NZ" sz="1300" b="1" dirty="0">
                <a:solidFill>
                  <a:schemeClr val="accent6">
                    <a:lumMod val="50000"/>
                  </a:schemeClr>
                </a:solidFill>
              </a:rPr>
              <a:t>Maori Proverb many of you would be familiar with</a:t>
            </a:r>
            <a:r>
              <a:rPr lang="en-NZ" sz="1300" dirty="0"/>
              <a:t>:         </a:t>
            </a:r>
            <a:r>
              <a:rPr lang="en-NZ" sz="1300" b="1" dirty="0">
                <a:solidFill>
                  <a:srgbClr val="7030A0"/>
                </a:solidFill>
              </a:rPr>
              <a:t>For in the END</a:t>
            </a:r>
          </a:p>
          <a:p>
            <a:endParaRPr lang="en-NZ" dirty="0"/>
          </a:p>
          <a:p>
            <a:endParaRPr lang="en-NZ" dirty="0" smtClean="0"/>
          </a:p>
        </p:txBody>
      </p:sp>
      <p:sp>
        <p:nvSpPr>
          <p:cNvPr id="4" name="Slide Number Placeholder 3"/>
          <p:cNvSpPr>
            <a:spLocks noGrp="1"/>
          </p:cNvSpPr>
          <p:nvPr>
            <p:ph type="sldNum" sz="quarter" idx="10"/>
          </p:nvPr>
        </p:nvSpPr>
        <p:spPr/>
        <p:txBody>
          <a:bodyPr/>
          <a:lstStyle/>
          <a:p>
            <a:fld id="{24217035-CBAB-42B7-B65D-460049014D07}" type="slidenum">
              <a:rPr lang="en-NZ" smtClean="0"/>
              <a:t>13</a:t>
            </a:fld>
            <a:endParaRPr lang="en-NZ"/>
          </a:p>
        </p:txBody>
      </p:sp>
    </p:spTree>
    <p:extLst>
      <p:ext uri="{BB962C8B-B14F-4D97-AF65-F5344CB8AC3E}">
        <p14:creationId xmlns:p14="http://schemas.microsoft.com/office/powerpoint/2010/main" val="1799704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7363" y="142875"/>
            <a:ext cx="6140450" cy="3454400"/>
          </a:xfrm>
        </p:spPr>
      </p:sp>
      <p:sp>
        <p:nvSpPr>
          <p:cNvPr id="3" name="Notes Placeholder 2"/>
          <p:cNvSpPr>
            <a:spLocks noGrp="1"/>
          </p:cNvSpPr>
          <p:nvPr>
            <p:ph type="body" idx="1"/>
          </p:nvPr>
        </p:nvSpPr>
        <p:spPr>
          <a:xfrm>
            <a:off x="716517" y="3789698"/>
            <a:ext cx="5683250" cy="4029879"/>
          </a:xfrm>
        </p:spPr>
        <p:txBody>
          <a:bodyPr/>
          <a:lstStyle/>
          <a:p>
            <a:endParaRPr lang="en-NZ" dirty="0"/>
          </a:p>
          <a:p>
            <a:r>
              <a:rPr lang="en-NZ" sz="1700" b="1" dirty="0">
                <a:solidFill>
                  <a:srgbClr val="C00000"/>
                </a:solidFill>
                <a:latin typeface="Arial Black" panose="020B0A04020102020204" pitchFamily="34" charset="0"/>
              </a:rPr>
              <a:t>What is the most important thing in the world ?</a:t>
            </a:r>
            <a:endParaRPr lang="en-US" sz="1700" dirty="0">
              <a:solidFill>
                <a:srgbClr val="C00000"/>
              </a:solidFill>
              <a:latin typeface="Arial Black" panose="020B0A04020102020204" pitchFamily="34" charset="0"/>
            </a:endParaRPr>
          </a:p>
          <a:p>
            <a:endParaRPr lang="en-NZ" dirty="0" smtClean="0"/>
          </a:p>
          <a:p>
            <a:endParaRPr lang="en-NZ" dirty="0"/>
          </a:p>
          <a:p>
            <a:endParaRPr lang="en-NZ" dirty="0"/>
          </a:p>
        </p:txBody>
      </p:sp>
      <p:sp>
        <p:nvSpPr>
          <p:cNvPr id="4" name="Slide Number Placeholder 3"/>
          <p:cNvSpPr>
            <a:spLocks noGrp="1"/>
          </p:cNvSpPr>
          <p:nvPr>
            <p:ph type="sldNum" sz="quarter" idx="10"/>
          </p:nvPr>
        </p:nvSpPr>
        <p:spPr/>
        <p:txBody>
          <a:bodyPr/>
          <a:lstStyle/>
          <a:p>
            <a:fld id="{24217035-CBAB-42B7-B65D-460049014D07}" type="slidenum">
              <a:rPr lang="en-NZ" smtClean="0"/>
              <a:t>14</a:t>
            </a:fld>
            <a:endParaRPr lang="en-NZ"/>
          </a:p>
        </p:txBody>
      </p:sp>
    </p:spTree>
    <p:extLst>
      <p:ext uri="{BB962C8B-B14F-4D97-AF65-F5344CB8AC3E}">
        <p14:creationId xmlns:p14="http://schemas.microsoft.com/office/powerpoint/2010/main" val="94796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136525"/>
            <a:ext cx="6140450" cy="3454400"/>
          </a:xfrm>
        </p:spPr>
      </p:sp>
      <p:sp>
        <p:nvSpPr>
          <p:cNvPr id="3" name="Notes Placeholder 2"/>
          <p:cNvSpPr>
            <a:spLocks noGrp="1"/>
          </p:cNvSpPr>
          <p:nvPr>
            <p:ph type="body" idx="1"/>
          </p:nvPr>
        </p:nvSpPr>
        <p:spPr>
          <a:xfrm>
            <a:off x="685962" y="3783095"/>
            <a:ext cx="5683250" cy="4029879"/>
          </a:xfrm>
        </p:spPr>
        <p:txBody>
          <a:bodyPr/>
          <a:lstStyle/>
          <a:p>
            <a:pPr algn="ctr"/>
            <a:r>
              <a:rPr lang="en-NZ" sz="1700" b="1" dirty="0" err="1"/>
              <a:t>Hee</a:t>
            </a:r>
            <a:r>
              <a:rPr lang="en-NZ" sz="1700" b="1" dirty="0"/>
              <a:t> </a:t>
            </a:r>
            <a:r>
              <a:rPr lang="en-NZ" sz="1700" b="1" dirty="0" err="1"/>
              <a:t>Tounge</a:t>
            </a:r>
            <a:r>
              <a:rPr lang="en-NZ" sz="1700" b="1" dirty="0" err="1">
                <a:solidFill>
                  <a:srgbClr val="FF0000"/>
                </a:solidFill>
              </a:rPr>
              <a:t>atta</a:t>
            </a:r>
            <a:r>
              <a:rPr lang="en-NZ" sz="1700" b="1" dirty="0"/>
              <a:t>:	</a:t>
            </a:r>
            <a:r>
              <a:rPr lang="en-NZ" sz="1700" b="1" dirty="0"/>
              <a:t> </a:t>
            </a:r>
            <a:r>
              <a:rPr lang="en-NZ" sz="1700" b="1" dirty="0" err="1"/>
              <a:t>Hee</a:t>
            </a:r>
            <a:r>
              <a:rPr lang="en-NZ" sz="1700" b="1" dirty="0"/>
              <a:t> </a:t>
            </a:r>
            <a:r>
              <a:rPr lang="en-NZ" sz="1700" b="1" dirty="0" err="1"/>
              <a:t>Tounge</a:t>
            </a:r>
            <a:r>
              <a:rPr lang="en-NZ" sz="1700" b="1" dirty="0" err="1">
                <a:solidFill>
                  <a:srgbClr val="FF0000"/>
                </a:solidFill>
              </a:rPr>
              <a:t>atta</a:t>
            </a:r>
            <a:r>
              <a:rPr lang="en-NZ" sz="1700" b="1" dirty="0"/>
              <a:t>:	</a:t>
            </a:r>
            <a:r>
              <a:rPr lang="en-NZ" sz="1700" b="1" dirty="0"/>
              <a:t> </a:t>
            </a:r>
            <a:r>
              <a:rPr lang="en-NZ" sz="1700" b="1" dirty="0" err="1"/>
              <a:t>Hee</a:t>
            </a:r>
            <a:r>
              <a:rPr lang="en-NZ" sz="1700" b="1" dirty="0"/>
              <a:t> </a:t>
            </a:r>
            <a:r>
              <a:rPr lang="en-NZ" sz="1700" b="1" dirty="0" err="1"/>
              <a:t>Tounge</a:t>
            </a:r>
            <a:r>
              <a:rPr lang="en-NZ" sz="1700" b="1" dirty="0" err="1">
                <a:solidFill>
                  <a:srgbClr val="FF0000"/>
                </a:solidFill>
              </a:rPr>
              <a:t>atta</a:t>
            </a:r>
            <a:endParaRPr lang="en-NZ" sz="1700" b="1" dirty="0">
              <a:solidFill>
                <a:srgbClr val="FF0000"/>
              </a:solidFill>
            </a:endParaRPr>
          </a:p>
          <a:p>
            <a:pPr algn="ctr"/>
            <a:endParaRPr lang="en-NZ" sz="1700" b="1" dirty="0"/>
          </a:p>
          <a:p>
            <a:pPr algn="ctr"/>
            <a:r>
              <a:rPr lang="en-NZ" sz="1700" b="1" dirty="0">
                <a:solidFill>
                  <a:srgbClr val="002060"/>
                </a:solidFill>
              </a:rPr>
              <a:t>It is the People:	It is the People:	It is the People</a:t>
            </a:r>
          </a:p>
          <a:p>
            <a:endParaRPr lang="en-NZ" b="1" dirty="0" smtClean="0">
              <a:solidFill>
                <a:srgbClr val="002060"/>
              </a:solidFill>
            </a:endParaRPr>
          </a:p>
          <a:p>
            <a:endParaRPr lang="en-NZ" b="1" dirty="0" smtClean="0">
              <a:solidFill>
                <a:srgbClr val="002060"/>
              </a:solidFill>
            </a:endParaRPr>
          </a:p>
          <a:p>
            <a:endParaRPr lang="en-NZ" b="1" dirty="0">
              <a:solidFill>
                <a:srgbClr val="002060"/>
              </a:solidFill>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15</a:t>
            </a:fld>
            <a:endParaRPr lang="en-NZ"/>
          </a:p>
        </p:txBody>
      </p:sp>
    </p:spTree>
    <p:extLst>
      <p:ext uri="{BB962C8B-B14F-4D97-AF65-F5344CB8AC3E}">
        <p14:creationId xmlns:p14="http://schemas.microsoft.com/office/powerpoint/2010/main" val="1572210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241300"/>
            <a:ext cx="6140450" cy="3454400"/>
          </a:xfrm>
        </p:spPr>
      </p:sp>
      <p:sp>
        <p:nvSpPr>
          <p:cNvPr id="3" name="Notes Placeholder 2"/>
          <p:cNvSpPr>
            <a:spLocks noGrp="1"/>
          </p:cNvSpPr>
          <p:nvPr>
            <p:ph type="body" idx="1"/>
          </p:nvPr>
        </p:nvSpPr>
        <p:spPr>
          <a:xfrm>
            <a:off x="710407" y="3939030"/>
            <a:ext cx="5683250" cy="4029879"/>
          </a:xfrm>
        </p:spPr>
        <p:txBody>
          <a:bodyPr/>
          <a:lstStyle/>
          <a:p>
            <a:pPr algn="ctr"/>
            <a:r>
              <a:rPr lang="en-NZ" sz="2600" dirty="0">
                <a:solidFill>
                  <a:srgbClr val="002060"/>
                </a:solidFill>
              </a:rPr>
              <a:t>The Huge Pipeline of Work ahead of us.</a:t>
            </a:r>
            <a:endParaRPr lang="en-NZ" sz="2600" dirty="0">
              <a:solidFill>
                <a:srgbClr val="002060"/>
              </a:solidFill>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2</a:t>
            </a:fld>
            <a:endParaRPr lang="en-NZ"/>
          </a:p>
        </p:txBody>
      </p:sp>
    </p:spTree>
    <p:extLst>
      <p:ext uri="{BB962C8B-B14F-4D97-AF65-F5344CB8AC3E}">
        <p14:creationId xmlns:p14="http://schemas.microsoft.com/office/powerpoint/2010/main" val="1766843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2600" y="330200"/>
            <a:ext cx="6140450" cy="3454400"/>
          </a:xfrm>
        </p:spPr>
      </p:sp>
      <p:sp>
        <p:nvSpPr>
          <p:cNvPr id="3" name="Notes Placeholder 2"/>
          <p:cNvSpPr>
            <a:spLocks noGrp="1"/>
          </p:cNvSpPr>
          <p:nvPr>
            <p:ph type="body" idx="1"/>
          </p:nvPr>
        </p:nvSpPr>
        <p:spPr>
          <a:xfrm>
            <a:off x="710407" y="3924198"/>
            <a:ext cx="5683250" cy="4029879"/>
          </a:xfrm>
        </p:spPr>
        <p:txBody>
          <a:bodyPr/>
          <a:lstStyle/>
          <a:p>
            <a:pPr algn="ctr"/>
            <a:r>
              <a:rPr lang="en-NZ" sz="2400" dirty="0">
                <a:solidFill>
                  <a:srgbClr val="002060"/>
                </a:solidFill>
              </a:rPr>
              <a:t>Strategically, which projects would we target ?</a:t>
            </a:r>
            <a:endParaRPr lang="en-NZ" sz="2400" dirty="0">
              <a:solidFill>
                <a:srgbClr val="002060"/>
              </a:solidFill>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3</a:t>
            </a:fld>
            <a:endParaRPr lang="en-NZ"/>
          </a:p>
        </p:txBody>
      </p:sp>
    </p:spTree>
    <p:extLst>
      <p:ext uri="{BB962C8B-B14F-4D97-AF65-F5344CB8AC3E}">
        <p14:creationId xmlns:p14="http://schemas.microsoft.com/office/powerpoint/2010/main" val="3010804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1963" y="179388"/>
            <a:ext cx="6140450" cy="3454400"/>
          </a:xfrm>
        </p:spPr>
      </p:sp>
      <p:sp>
        <p:nvSpPr>
          <p:cNvPr id="3" name="Notes Placeholder 2"/>
          <p:cNvSpPr>
            <a:spLocks noGrp="1"/>
          </p:cNvSpPr>
          <p:nvPr>
            <p:ph type="body" idx="1"/>
          </p:nvPr>
        </p:nvSpPr>
        <p:spPr>
          <a:xfrm>
            <a:off x="689815" y="3748969"/>
            <a:ext cx="5683250" cy="4029879"/>
          </a:xfrm>
        </p:spPr>
        <p:txBody>
          <a:bodyPr/>
          <a:lstStyle/>
          <a:p>
            <a:pPr algn="ctr"/>
            <a:r>
              <a:rPr lang="en-NZ" sz="1700" dirty="0">
                <a:solidFill>
                  <a:srgbClr val="0070C0"/>
                </a:solidFill>
              </a:rPr>
              <a:t>What was our </a:t>
            </a:r>
            <a:r>
              <a:rPr lang="en-NZ" sz="1700" b="1" dirty="0">
                <a:solidFill>
                  <a:srgbClr val="0070C0"/>
                </a:solidFill>
              </a:rPr>
              <a:t>CAPACITY</a:t>
            </a:r>
            <a:r>
              <a:rPr lang="en-NZ" sz="1700" dirty="0">
                <a:solidFill>
                  <a:srgbClr val="0070C0"/>
                </a:solidFill>
              </a:rPr>
              <a:t> to </a:t>
            </a:r>
            <a:r>
              <a:rPr lang="en-NZ" sz="1700" b="1" dirty="0">
                <a:solidFill>
                  <a:srgbClr val="0070C0"/>
                </a:solidFill>
              </a:rPr>
              <a:t>BID</a:t>
            </a:r>
            <a:r>
              <a:rPr lang="en-NZ" sz="1700" dirty="0">
                <a:solidFill>
                  <a:srgbClr val="0070C0"/>
                </a:solidFill>
              </a:rPr>
              <a:t> and </a:t>
            </a:r>
            <a:r>
              <a:rPr lang="en-NZ" sz="1700" b="1" dirty="0">
                <a:solidFill>
                  <a:srgbClr val="0070C0"/>
                </a:solidFill>
              </a:rPr>
              <a:t>DELVIER</a:t>
            </a:r>
            <a:r>
              <a:rPr lang="en-NZ" sz="1700" dirty="0">
                <a:solidFill>
                  <a:srgbClr val="0070C0"/>
                </a:solidFill>
              </a:rPr>
              <a:t> these </a:t>
            </a:r>
            <a:r>
              <a:rPr lang="en-NZ" sz="1700" b="1" dirty="0">
                <a:solidFill>
                  <a:srgbClr val="0070C0"/>
                </a:solidFill>
              </a:rPr>
              <a:t>PROJECTS</a:t>
            </a:r>
          </a:p>
          <a:p>
            <a:pPr algn="ctr"/>
            <a:endParaRPr lang="en-NZ" sz="1700" b="1" dirty="0">
              <a:solidFill>
                <a:srgbClr val="002060"/>
              </a:solidFill>
            </a:endParaRPr>
          </a:p>
          <a:p>
            <a:pPr algn="ctr"/>
            <a:r>
              <a:rPr lang="en-NZ" sz="1500" dirty="0">
                <a:solidFill>
                  <a:srgbClr val="002060"/>
                </a:solidFill>
              </a:rPr>
              <a:t>Fast forward to </a:t>
            </a:r>
            <a:r>
              <a:rPr lang="en-NZ" sz="1500" b="1" dirty="0">
                <a:solidFill>
                  <a:srgbClr val="002060"/>
                </a:solidFill>
              </a:rPr>
              <a:t>TODAY</a:t>
            </a:r>
            <a:r>
              <a:rPr lang="en-NZ" sz="1500" dirty="0">
                <a:solidFill>
                  <a:srgbClr val="002060"/>
                </a:solidFill>
              </a:rPr>
              <a:t>, four months into my role as Chief Executive of FH’s NZ CONSTRUCTION Business and the </a:t>
            </a:r>
            <a:r>
              <a:rPr lang="en-NZ" sz="1500" b="1" dirty="0">
                <a:solidFill>
                  <a:srgbClr val="002060"/>
                </a:solidFill>
              </a:rPr>
              <a:t>NARRATIVE is much the same</a:t>
            </a:r>
            <a:r>
              <a:rPr lang="en-NZ" sz="1500" dirty="0">
                <a:solidFill>
                  <a:srgbClr val="002060"/>
                </a:solidFill>
              </a:rPr>
              <a:t>.</a:t>
            </a:r>
          </a:p>
          <a:p>
            <a:pPr algn="ctr"/>
            <a:endParaRPr lang="en-NZ" sz="1500" dirty="0">
              <a:solidFill>
                <a:srgbClr val="002060"/>
              </a:solidFill>
            </a:endParaRPr>
          </a:p>
          <a:p>
            <a:pPr algn="ctr"/>
            <a:r>
              <a:rPr lang="en-NZ" sz="2000" dirty="0">
                <a:solidFill>
                  <a:srgbClr val="002060"/>
                </a:solidFill>
              </a:rPr>
              <a:t>A </a:t>
            </a:r>
            <a:r>
              <a:rPr lang="en-NZ" sz="2000" b="1" dirty="0">
                <a:solidFill>
                  <a:srgbClr val="002060"/>
                </a:solidFill>
              </a:rPr>
              <a:t>CONVERSATION </a:t>
            </a:r>
            <a:r>
              <a:rPr lang="en-NZ" sz="2000" dirty="0">
                <a:solidFill>
                  <a:srgbClr val="002060"/>
                </a:solidFill>
              </a:rPr>
              <a:t>about the </a:t>
            </a:r>
            <a:r>
              <a:rPr lang="en-NZ" sz="2000" b="1" dirty="0">
                <a:solidFill>
                  <a:srgbClr val="002060"/>
                </a:solidFill>
              </a:rPr>
              <a:t>RESOURCES CHALLENGE</a:t>
            </a:r>
          </a:p>
          <a:p>
            <a:pPr algn="ctr"/>
            <a:endParaRPr lang="en-NZ" sz="2000" b="1" dirty="0">
              <a:solidFill>
                <a:srgbClr val="002060"/>
              </a:solidFill>
            </a:endParaRPr>
          </a:p>
          <a:p>
            <a:pPr algn="ctr"/>
            <a:r>
              <a:rPr lang="en-NZ" sz="3500" b="1" dirty="0" err="1">
                <a:solidFill>
                  <a:schemeClr val="accent6">
                    <a:lumMod val="75000"/>
                  </a:schemeClr>
                </a:solidFill>
              </a:rPr>
              <a:t>So.</a:t>
            </a:r>
            <a:r>
              <a:rPr lang="en-NZ" sz="3500" b="1" dirty="0">
                <a:solidFill>
                  <a:schemeClr val="accent6">
                    <a:lumMod val="75000"/>
                  </a:schemeClr>
                </a:solidFill>
              </a:rPr>
              <a:t> Do we have a PROBLEM ?</a:t>
            </a:r>
            <a:endParaRPr lang="en-NZ" sz="3500" b="1" dirty="0">
              <a:solidFill>
                <a:schemeClr val="accent6">
                  <a:lumMod val="75000"/>
                </a:schemeClr>
              </a:solidFill>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4</a:t>
            </a:fld>
            <a:endParaRPr lang="en-NZ"/>
          </a:p>
        </p:txBody>
      </p:sp>
    </p:spTree>
    <p:extLst>
      <p:ext uri="{BB962C8B-B14F-4D97-AF65-F5344CB8AC3E}">
        <p14:creationId xmlns:p14="http://schemas.microsoft.com/office/powerpoint/2010/main" val="2317222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6888" y="352425"/>
            <a:ext cx="6137275" cy="3452813"/>
          </a:xfrm>
        </p:spPr>
      </p:sp>
      <p:sp>
        <p:nvSpPr>
          <p:cNvPr id="3" name="Notes Placeholder 2"/>
          <p:cNvSpPr>
            <a:spLocks noGrp="1"/>
          </p:cNvSpPr>
          <p:nvPr>
            <p:ph type="body" idx="1"/>
          </p:nvPr>
        </p:nvSpPr>
        <p:spPr>
          <a:xfrm>
            <a:off x="724134" y="3998361"/>
            <a:ext cx="5683250" cy="4029879"/>
          </a:xfrm>
        </p:spPr>
        <p:txBody>
          <a:bodyPr/>
          <a:lstStyle/>
          <a:p>
            <a:pPr algn="ctr"/>
            <a:r>
              <a:rPr lang="en-NZ" sz="5200" dirty="0"/>
              <a:t>We </a:t>
            </a:r>
            <a:r>
              <a:rPr lang="en-NZ" sz="5200" b="1" dirty="0">
                <a:solidFill>
                  <a:schemeClr val="accent6">
                    <a:lumMod val="75000"/>
                  </a:schemeClr>
                </a:solidFill>
              </a:rPr>
              <a:t>ABSOLUTLEY</a:t>
            </a:r>
            <a:r>
              <a:rPr lang="en-NZ" sz="5200" dirty="0"/>
              <a:t> Do.</a:t>
            </a:r>
            <a:endParaRPr lang="en-NZ" sz="5200" dirty="0"/>
          </a:p>
        </p:txBody>
      </p:sp>
      <p:sp>
        <p:nvSpPr>
          <p:cNvPr id="4" name="Slide Number Placeholder 3"/>
          <p:cNvSpPr>
            <a:spLocks noGrp="1"/>
          </p:cNvSpPr>
          <p:nvPr>
            <p:ph type="sldNum" sz="quarter" idx="10"/>
          </p:nvPr>
        </p:nvSpPr>
        <p:spPr/>
        <p:txBody>
          <a:bodyPr/>
          <a:lstStyle/>
          <a:p>
            <a:fld id="{24217035-CBAB-42B7-B65D-460049014D07}" type="slidenum">
              <a:rPr lang="en-NZ" smtClean="0"/>
              <a:t>5</a:t>
            </a:fld>
            <a:endParaRPr lang="en-NZ"/>
          </a:p>
        </p:txBody>
      </p:sp>
    </p:spTree>
    <p:extLst>
      <p:ext uri="{BB962C8B-B14F-4D97-AF65-F5344CB8AC3E}">
        <p14:creationId xmlns:p14="http://schemas.microsoft.com/office/powerpoint/2010/main" val="2841322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4663" y="285750"/>
            <a:ext cx="6140450" cy="3454400"/>
          </a:xfrm>
        </p:spPr>
      </p:sp>
      <p:sp>
        <p:nvSpPr>
          <p:cNvPr id="3" name="Notes Placeholder 2"/>
          <p:cNvSpPr>
            <a:spLocks noGrp="1"/>
          </p:cNvSpPr>
          <p:nvPr>
            <p:ph type="body" idx="1"/>
          </p:nvPr>
        </p:nvSpPr>
        <p:spPr>
          <a:xfrm>
            <a:off x="703543" y="3931613"/>
            <a:ext cx="5683250" cy="4029879"/>
          </a:xfrm>
        </p:spPr>
        <p:txBody>
          <a:bodyPr/>
          <a:lstStyle/>
          <a:p>
            <a:pPr algn="ctr"/>
            <a:r>
              <a:rPr lang="en-NZ" sz="3500" dirty="0"/>
              <a:t>The </a:t>
            </a:r>
            <a:r>
              <a:rPr lang="en-NZ" sz="3500" b="1" dirty="0">
                <a:solidFill>
                  <a:schemeClr val="accent6">
                    <a:lumMod val="75000"/>
                  </a:schemeClr>
                </a:solidFill>
              </a:rPr>
              <a:t>HEADLINES SUPPORT </a:t>
            </a:r>
            <a:r>
              <a:rPr lang="en-NZ" sz="3500" dirty="0"/>
              <a:t>this.</a:t>
            </a:r>
          </a:p>
          <a:p>
            <a:pPr algn="ctr"/>
            <a:endParaRPr lang="en-NZ" sz="2200" dirty="0"/>
          </a:p>
          <a:p>
            <a:pPr algn="ctr"/>
            <a:r>
              <a:rPr lang="en-NZ" sz="1500" b="1" dirty="0">
                <a:solidFill>
                  <a:srgbClr val="0070C0"/>
                </a:solidFill>
              </a:rPr>
              <a:t>Not many of us need to see the numbers or statistics to tell us we have a resource challenge, as many of us are experiencing it first hand.</a:t>
            </a:r>
          </a:p>
          <a:p>
            <a:pPr algn="ctr"/>
            <a:endParaRPr lang="en-NZ" sz="1500" b="1" dirty="0">
              <a:solidFill>
                <a:srgbClr val="0070C0"/>
              </a:solidFill>
            </a:endParaRPr>
          </a:p>
          <a:p>
            <a:pPr algn="ctr"/>
            <a:r>
              <a:rPr lang="en-NZ" sz="2600" dirty="0">
                <a:solidFill>
                  <a:srgbClr val="C00000"/>
                </a:solidFill>
              </a:rPr>
              <a:t>So WHAT’s DRIVING the DEMAND?</a:t>
            </a:r>
            <a:br>
              <a:rPr lang="en-NZ" sz="2600" dirty="0">
                <a:solidFill>
                  <a:srgbClr val="C00000"/>
                </a:solidFill>
              </a:rPr>
            </a:br>
            <a:endParaRPr lang="en-NZ" sz="2600" dirty="0">
              <a:solidFill>
                <a:srgbClr val="C00000"/>
              </a:solidFill>
            </a:endParaRPr>
          </a:p>
          <a:p>
            <a:pPr algn="ctr"/>
            <a:r>
              <a:rPr lang="en-NZ" sz="2600" b="1" u="sng" dirty="0"/>
              <a:t>We are in the age of infrastructure.</a:t>
            </a:r>
          </a:p>
          <a:p>
            <a:pPr algn="ctr"/>
            <a:endParaRPr lang="en-NZ" sz="2600" dirty="0">
              <a:solidFill>
                <a:srgbClr val="C00000"/>
              </a:solidFill>
            </a:endParaRPr>
          </a:p>
          <a:p>
            <a:pPr algn="ctr"/>
            <a:endParaRPr lang="en-NZ" sz="2600" dirty="0">
              <a:solidFill>
                <a:srgbClr val="C00000"/>
              </a:solidFill>
            </a:endParaRPr>
          </a:p>
          <a:p>
            <a:pPr algn="ctr"/>
            <a:endParaRPr lang="en-NZ" sz="2600" dirty="0"/>
          </a:p>
        </p:txBody>
      </p:sp>
      <p:sp>
        <p:nvSpPr>
          <p:cNvPr id="4" name="Slide Number Placeholder 3"/>
          <p:cNvSpPr>
            <a:spLocks noGrp="1"/>
          </p:cNvSpPr>
          <p:nvPr>
            <p:ph type="sldNum" sz="quarter" idx="10"/>
          </p:nvPr>
        </p:nvSpPr>
        <p:spPr/>
        <p:txBody>
          <a:bodyPr/>
          <a:lstStyle/>
          <a:p>
            <a:fld id="{24217035-CBAB-42B7-B65D-460049014D07}" type="slidenum">
              <a:rPr lang="en-NZ" smtClean="0"/>
              <a:t>6</a:t>
            </a:fld>
            <a:endParaRPr lang="en-NZ"/>
          </a:p>
        </p:txBody>
      </p:sp>
    </p:spTree>
    <p:extLst>
      <p:ext uri="{BB962C8B-B14F-4D97-AF65-F5344CB8AC3E}">
        <p14:creationId xmlns:p14="http://schemas.microsoft.com/office/powerpoint/2010/main" val="184136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79475" y="277813"/>
            <a:ext cx="5330825" cy="2998787"/>
          </a:xfrm>
        </p:spPr>
      </p:sp>
      <p:sp>
        <p:nvSpPr>
          <p:cNvPr id="3" name="Notes Placeholder 2"/>
          <p:cNvSpPr>
            <a:spLocks noGrp="1"/>
          </p:cNvSpPr>
          <p:nvPr>
            <p:ph type="body" idx="1"/>
          </p:nvPr>
        </p:nvSpPr>
        <p:spPr>
          <a:xfrm>
            <a:off x="337762" y="3435380"/>
            <a:ext cx="6657914" cy="4760393"/>
          </a:xfrm>
        </p:spPr>
        <p:txBody>
          <a:bodyPr/>
          <a:lstStyle/>
          <a:p>
            <a:r>
              <a:rPr lang="en-NZ" sz="1500" b="1" u="sng" dirty="0">
                <a:solidFill>
                  <a:schemeClr val="accent6">
                    <a:lumMod val="75000"/>
                  </a:schemeClr>
                </a:solidFill>
              </a:rPr>
              <a:t>Billions </a:t>
            </a:r>
            <a:r>
              <a:rPr lang="en-NZ" sz="1500" b="1" u="sng" dirty="0">
                <a:solidFill>
                  <a:schemeClr val="accent6">
                    <a:lumMod val="75000"/>
                  </a:schemeClr>
                </a:solidFill>
              </a:rPr>
              <a:t>of dollars </a:t>
            </a:r>
            <a:r>
              <a:rPr lang="en-NZ" sz="1500" b="1" u="sng" dirty="0"/>
              <a:t>are already being invested across NZ </a:t>
            </a:r>
            <a:r>
              <a:rPr lang="en-NZ" sz="1500" dirty="0"/>
              <a:t>in the roads of national significance projects, tunnels, earthquake remediation, </a:t>
            </a:r>
            <a:r>
              <a:rPr lang="en-NZ" sz="1500" dirty="0" err="1"/>
              <a:t>busways</a:t>
            </a:r>
            <a:r>
              <a:rPr lang="en-NZ" sz="1500" dirty="0"/>
              <a:t>, airports </a:t>
            </a:r>
            <a:r>
              <a:rPr lang="en-NZ" sz="1500" dirty="0"/>
              <a:t>&amp; ports</a:t>
            </a:r>
          </a:p>
          <a:p>
            <a:endParaRPr lang="en-NZ" sz="1500" dirty="0"/>
          </a:p>
          <a:p>
            <a:r>
              <a:rPr lang="en-NZ" sz="1500" b="1" u="sng" dirty="0">
                <a:solidFill>
                  <a:schemeClr val="accent6">
                    <a:lumMod val="75000"/>
                  </a:schemeClr>
                </a:solidFill>
              </a:rPr>
              <a:t>Lots </a:t>
            </a:r>
            <a:r>
              <a:rPr lang="en-NZ" sz="1500" b="1" u="sng" dirty="0">
                <a:solidFill>
                  <a:schemeClr val="accent6">
                    <a:lumMod val="75000"/>
                  </a:schemeClr>
                </a:solidFill>
              </a:rPr>
              <a:t>of pent up demand </a:t>
            </a:r>
            <a:r>
              <a:rPr lang="en-NZ" sz="1500" dirty="0"/>
              <a:t> </a:t>
            </a:r>
            <a:r>
              <a:rPr lang="en-NZ" sz="1500" b="1" u="sng" dirty="0"/>
              <a:t>for </a:t>
            </a:r>
            <a:r>
              <a:rPr lang="en-NZ" sz="1500" b="1" u="sng" dirty="0"/>
              <a:t>essential infrastructure</a:t>
            </a:r>
            <a:r>
              <a:rPr lang="en-NZ" sz="1500" dirty="0"/>
              <a:t>. </a:t>
            </a:r>
            <a:r>
              <a:rPr lang="en-NZ" sz="1500" dirty="0" err="1"/>
              <a:t>Eg</a:t>
            </a:r>
            <a:r>
              <a:rPr lang="en-NZ" sz="1500" dirty="0"/>
              <a:t>. 1/4 </a:t>
            </a:r>
            <a:r>
              <a:rPr lang="en-NZ" sz="1500" dirty="0"/>
              <a:t>of our national </a:t>
            </a:r>
            <a:r>
              <a:rPr lang="en-NZ" sz="1500" dirty="0"/>
              <a:t>“3 </a:t>
            </a:r>
            <a:r>
              <a:rPr lang="en-NZ" sz="1500" dirty="0"/>
              <a:t>waters” networks are </a:t>
            </a:r>
            <a:r>
              <a:rPr lang="en-NZ" sz="1500" dirty="0"/>
              <a:t>&gt;50 </a:t>
            </a:r>
            <a:r>
              <a:rPr lang="en-NZ" sz="1500" dirty="0"/>
              <a:t>years old </a:t>
            </a:r>
            <a:r>
              <a:rPr lang="en-NZ" sz="1500" dirty="0"/>
              <a:t>&amp; </a:t>
            </a:r>
            <a:r>
              <a:rPr lang="en-NZ" sz="1500" dirty="0"/>
              <a:t>are </a:t>
            </a:r>
            <a:r>
              <a:rPr lang="en-NZ" sz="1500" b="1" dirty="0"/>
              <a:t>due for an overhaul</a:t>
            </a:r>
            <a:r>
              <a:rPr lang="en-NZ" sz="1500" dirty="0"/>
              <a:t>. Together, drinking, waste </a:t>
            </a:r>
            <a:r>
              <a:rPr lang="en-NZ" sz="1500" dirty="0"/>
              <a:t>&amp; </a:t>
            </a:r>
            <a:r>
              <a:rPr lang="en-NZ" sz="1500" dirty="0"/>
              <a:t>storm water assets have a </a:t>
            </a:r>
            <a:r>
              <a:rPr lang="en-NZ" sz="1500" b="1" dirty="0"/>
              <a:t>replacement value worth around $</a:t>
            </a:r>
            <a:r>
              <a:rPr lang="en-NZ" sz="1500" b="1" dirty="0"/>
              <a:t>36 </a:t>
            </a:r>
            <a:r>
              <a:rPr lang="en-NZ" sz="1500" b="1" dirty="0"/>
              <a:t>billion</a:t>
            </a:r>
            <a:r>
              <a:rPr lang="en-NZ" sz="1500" dirty="0"/>
              <a:t>.</a:t>
            </a:r>
          </a:p>
          <a:p>
            <a:endParaRPr lang="en-NZ" sz="1500" dirty="0"/>
          </a:p>
          <a:p>
            <a:r>
              <a:rPr lang="en-NZ" sz="1500" dirty="0"/>
              <a:t>Add </a:t>
            </a:r>
            <a:r>
              <a:rPr lang="en-NZ" sz="1500" dirty="0"/>
              <a:t>a construction boom, housing shortages, </a:t>
            </a:r>
            <a:r>
              <a:rPr lang="en-NZ" sz="1500" b="1" u="sng" dirty="0">
                <a:solidFill>
                  <a:schemeClr val="accent6">
                    <a:lumMod val="75000"/>
                  </a:schemeClr>
                </a:solidFill>
              </a:rPr>
              <a:t>Auckland’s growing pains </a:t>
            </a:r>
            <a:r>
              <a:rPr lang="en-NZ" sz="1500" b="1" u="sng" dirty="0">
                <a:solidFill>
                  <a:schemeClr val="accent6">
                    <a:lumMod val="75000"/>
                  </a:schemeClr>
                </a:solidFill>
              </a:rPr>
              <a:t> </a:t>
            </a:r>
            <a:r>
              <a:rPr lang="en-NZ" sz="1500" dirty="0"/>
              <a:t>&amp; </a:t>
            </a:r>
            <a:r>
              <a:rPr lang="en-NZ" sz="1500" dirty="0"/>
              <a:t>skills shortages and the pressure is on</a:t>
            </a:r>
            <a:r>
              <a:rPr lang="en-NZ" sz="1500" dirty="0"/>
              <a:t>. Auckland has the largest construction workforce requirements in NZ, </a:t>
            </a:r>
            <a:r>
              <a:rPr lang="en-NZ" sz="1500" b="1" u="sng" dirty="0"/>
              <a:t>requiring approximately 185,000 construction-related employees by 2021.</a:t>
            </a:r>
            <a:endParaRPr lang="en-NZ" sz="1500" b="1" u="sng" dirty="0"/>
          </a:p>
          <a:p>
            <a:r>
              <a:rPr lang="en-NZ" sz="1500" dirty="0"/>
              <a:t> </a:t>
            </a:r>
          </a:p>
          <a:p>
            <a:r>
              <a:rPr lang="en-NZ" sz="1500" dirty="0"/>
              <a:t>Economic growth in Auckland driven by the construction boom is creating </a:t>
            </a:r>
            <a:r>
              <a:rPr lang="en-NZ" sz="1500" b="1" u="sng" dirty="0">
                <a:solidFill>
                  <a:schemeClr val="accent6">
                    <a:lumMod val="75000"/>
                  </a:schemeClr>
                </a:solidFill>
              </a:rPr>
              <a:t>record low unemployment</a:t>
            </a:r>
            <a:r>
              <a:rPr lang="en-NZ" sz="1500" dirty="0"/>
              <a:t> and created an unprecedented demand for skilled labour</a:t>
            </a:r>
            <a:r>
              <a:rPr lang="en-NZ" sz="1500" dirty="0"/>
              <a:t>.</a:t>
            </a:r>
          </a:p>
          <a:p>
            <a:r>
              <a:rPr lang="en-NZ" sz="1500" dirty="0"/>
              <a:t> </a:t>
            </a:r>
            <a:r>
              <a:rPr lang="en-NZ" sz="1500" dirty="0"/>
              <a:t> </a:t>
            </a:r>
            <a:r>
              <a:rPr lang="en-NZ" sz="1500" dirty="0"/>
              <a:t>   </a:t>
            </a:r>
            <a:endParaRPr lang="en-NZ" sz="1500" dirty="0"/>
          </a:p>
          <a:p>
            <a:r>
              <a:rPr lang="en-NZ" sz="1500" dirty="0"/>
              <a:t>Many </a:t>
            </a:r>
            <a:r>
              <a:rPr lang="en-NZ" sz="1500" b="1" u="sng" dirty="0"/>
              <a:t>other industries </a:t>
            </a:r>
            <a:r>
              <a:rPr lang="en-NZ" sz="1500" b="1" u="sng" dirty="0"/>
              <a:t>creating </a:t>
            </a:r>
            <a:r>
              <a:rPr lang="en-NZ" sz="1500" b="1" u="sng" dirty="0">
                <a:solidFill>
                  <a:schemeClr val="accent6">
                    <a:lumMod val="75000"/>
                  </a:schemeClr>
                </a:solidFill>
              </a:rPr>
              <a:t>competing demand </a:t>
            </a:r>
            <a:r>
              <a:rPr lang="en-NZ" sz="1500" dirty="0"/>
              <a:t>construction-related skills (</a:t>
            </a:r>
            <a:r>
              <a:rPr lang="en-NZ" sz="1500" dirty="0" err="1"/>
              <a:t>eg</a:t>
            </a:r>
            <a:r>
              <a:rPr lang="en-NZ" sz="1500" dirty="0"/>
              <a:t>: manufacturing and transport industries</a:t>
            </a:r>
            <a:r>
              <a:rPr lang="en-NZ" sz="1500" dirty="0"/>
              <a:t>)</a:t>
            </a:r>
            <a:r>
              <a:rPr lang="en-NZ" sz="1500" dirty="0"/>
              <a:t> </a:t>
            </a:r>
          </a:p>
          <a:p>
            <a:endParaRPr lang="en-NZ" dirty="0"/>
          </a:p>
        </p:txBody>
      </p:sp>
      <p:sp>
        <p:nvSpPr>
          <p:cNvPr id="4" name="Slide Number Placeholder 3"/>
          <p:cNvSpPr>
            <a:spLocks noGrp="1"/>
          </p:cNvSpPr>
          <p:nvPr>
            <p:ph type="sldNum" sz="quarter" idx="10"/>
          </p:nvPr>
        </p:nvSpPr>
        <p:spPr/>
        <p:txBody>
          <a:bodyPr/>
          <a:lstStyle/>
          <a:p>
            <a:fld id="{24217035-CBAB-42B7-B65D-460049014D07}" type="slidenum">
              <a:rPr lang="en-NZ" smtClean="0"/>
              <a:t>7</a:t>
            </a:fld>
            <a:endParaRPr lang="en-NZ"/>
          </a:p>
        </p:txBody>
      </p:sp>
    </p:spTree>
    <p:extLst>
      <p:ext uri="{BB962C8B-B14F-4D97-AF65-F5344CB8AC3E}">
        <p14:creationId xmlns:p14="http://schemas.microsoft.com/office/powerpoint/2010/main" val="2142691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246063"/>
            <a:ext cx="4803775" cy="2701925"/>
          </a:xfrm>
        </p:spPr>
      </p:sp>
      <p:sp>
        <p:nvSpPr>
          <p:cNvPr id="3" name="Notes Placeholder 2"/>
          <p:cNvSpPr>
            <a:spLocks noGrp="1"/>
          </p:cNvSpPr>
          <p:nvPr>
            <p:ph type="body" idx="1"/>
          </p:nvPr>
        </p:nvSpPr>
        <p:spPr>
          <a:xfrm>
            <a:off x="162582" y="3121313"/>
            <a:ext cx="6941483" cy="4814333"/>
          </a:xfrm>
        </p:spPr>
        <p:txBody>
          <a:bodyPr/>
          <a:lstStyle/>
          <a:p>
            <a:pPr algn="ctr"/>
            <a:r>
              <a:rPr lang="en-NZ" sz="2200" dirty="0"/>
              <a:t>I would like to </a:t>
            </a:r>
            <a:r>
              <a:rPr lang="en-NZ" sz="2200" b="1" dirty="0">
                <a:solidFill>
                  <a:srgbClr val="C00000"/>
                </a:solidFill>
              </a:rPr>
              <a:t>share</a:t>
            </a:r>
            <a:r>
              <a:rPr lang="en-NZ" sz="2200" b="1" dirty="0"/>
              <a:t> </a:t>
            </a:r>
            <a:r>
              <a:rPr lang="en-NZ" sz="2200" dirty="0"/>
              <a:t>with you some of the </a:t>
            </a:r>
            <a:r>
              <a:rPr lang="en-NZ" sz="2200" b="1" dirty="0">
                <a:solidFill>
                  <a:srgbClr val="C00000"/>
                </a:solidFill>
              </a:rPr>
              <a:t>solutions</a:t>
            </a:r>
            <a:r>
              <a:rPr lang="en-NZ" sz="2200" dirty="0"/>
              <a:t> that may be available to us</a:t>
            </a:r>
            <a:r>
              <a:rPr lang="en-NZ" sz="1500" dirty="0"/>
              <a:t>:</a:t>
            </a:r>
          </a:p>
          <a:p>
            <a:pPr algn="ctr"/>
            <a:endParaRPr lang="en-NZ" dirty="0"/>
          </a:p>
          <a:p>
            <a:pPr algn="ctr"/>
            <a:r>
              <a:rPr lang="en-NZ" sz="2000" dirty="0">
                <a:solidFill>
                  <a:srgbClr val="0070C0"/>
                </a:solidFill>
              </a:rPr>
              <a:t>Some we have tried or are currently implementing as </a:t>
            </a:r>
            <a:r>
              <a:rPr lang="en-NZ" sz="2000" b="1" dirty="0">
                <a:solidFill>
                  <a:srgbClr val="0070C0"/>
                </a:solidFill>
              </a:rPr>
              <a:t>FH</a:t>
            </a:r>
          </a:p>
          <a:p>
            <a:pPr algn="ctr"/>
            <a:endParaRPr lang="en-NZ" sz="2000" dirty="0"/>
          </a:p>
          <a:p>
            <a:pPr algn="ctr"/>
            <a:r>
              <a:rPr lang="en-NZ" sz="2000" dirty="0"/>
              <a:t>Some many of you would be </a:t>
            </a:r>
            <a:r>
              <a:rPr lang="en-NZ" sz="2000" b="1" dirty="0"/>
              <a:t>familiar</a:t>
            </a:r>
            <a:r>
              <a:rPr lang="en-NZ" sz="2000" dirty="0"/>
              <a:t> with through 1st hand exp.</a:t>
            </a:r>
          </a:p>
          <a:p>
            <a:pPr algn="ctr"/>
            <a:endParaRPr lang="en-NZ" sz="2000" dirty="0"/>
          </a:p>
          <a:p>
            <a:pPr algn="ctr"/>
            <a:r>
              <a:rPr lang="en-NZ" sz="2000" dirty="0">
                <a:solidFill>
                  <a:srgbClr val="0070C0"/>
                </a:solidFill>
              </a:rPr>
              <a:t>These solutions are </a:t>
            </a:r>
            <a:r>
              <a:rPr lang="en-NZ" sz="2000" b="1" dirty="0">
                <a:solidFill>
                  <a:srgbClr val="0070C0"/>
                </a:solidFill>
              </a:rPr>
              <a:t>not the silver bullet:</a:t>
            </a:r>
          </a:p>
          <a:p>
            <a:pPr algn="ctr"/>
            <a:endParaRPr lang="en-NZ" sz="2000" dirty="0"/>
          </a:p>
          <a:p>
            <a:pPr algn="ctr"/>
            <a:r>
              <a:rPr lang="en-NZ" sz="2000" dirty="0"/>
              <a:t>Some are more </a:t>
            </a:r>
            <a:r>
              <a:rPr lang="en-NZ" sz="2000" b="1" dirty="0"/>
              <a:t>sustainable </a:t>
            </a:r>
            <a:r>
              <a:rPr lang="en-NZ" sz="2000" dirty="0"/>
              <a:t>than others</a:t>
            </a:r>
          </a:p>
          <a:p>
            <a:pPr algn="ctr"/>
            <a:endParaRPr lang="en-NZ" sz="2000" dirty="0"/>
          </a:p>
          <a:p>
            <a:pPr algn="ctr"/>
            <a:r>
              <a:rPr lang="en-NZ" sz="2000" dirty="0">
                <a:solidFill>
                  <a:srgbClr val="0070C0"/>
                </a:solidFill>
              </a:rPr>
              <a:t>And some are </a:t>
            </a:r>
            <a:r>
              <a:rPr lang="en-NZ" sz="2000" b="1" dirty="0">
                <a:solidFill>
                  <a:srgbClr val="0070C0"/>
                </a:solidFill>
              </a:rPr>
              <a:t>short term </a:t>
            </a:r>
            <a:r>
              <a:rPr lang="en-NZ" sz="2000" dirty="0">
                <a:solidFill>
                  <a:srgbClr val="0070C0"/>
                </a:solidFill>
              </a:rPr>
              <a:t>fixes, rather than </a:t>
            </a:r>
            <a:r>
              <a:rPr lang="en-NZ" sz="2000" b="1" dirty="0">
                <a:solidFill>
                  <a:srgbClr val="0070C0"/>
                </a:solidFill>
              </a:rPr>
              <a:t>long term </a:t>
            </a:r>
            <a:r>
              <a:rPr lang="en-NZ" sz="2000" dirty="0">
                <a:solidFill>
                  <a:srgbClr val="0070C0"/>
                </a:solidFill>
              </a:rPr>
              <a:t>solutions</a:t>
            </a:r>
            <a:r>
              <a:rPr lang="en-NZ" sz="2000" dirty="0"/>
              <a:t>.</a:t>
            </a:r>
          </a:p>
          <a:p>
            <a:pPr algn="ctr"/>
            <a:endParaRPr lang="en-NZ" sz="2000" dirty="0"/>
          </a:p>
          <a:p>
            <a:pPr algn="ctr" defTabSz="990752">
              <a:defRPr/>
            </a:pPr>
            <a:r>
              <a:rPr lang="en-NZ" sz="2000" dirty="0"/>
              <a:t>Given our limited time, the solutions I am sharing this morning are based on </a:t>
            </a:r>
            <a:r>
              <a:rPr lang="en-NZ" sz="2000" b="1" dirty="0">
                <a:solidFill>
                  <a:srgbClr val="C00000"/>
                </a:solidFill>
              </a:rPr>
              <a:t>Human Resources, rather than all resources.</a:t>
            </a:r>
          </a:p>
          <a:p>
            <a:pPr algn="ctr"/>
            <a:endParaRPr lang="en-NZ" sz="1700" dirty="0"/>
          </a:p>
          <a:p>
            <a:endParaRPr lang="en-NZ" dirty="0"/>
          </a:p>
          <a:p>
            <a:endParaRPr lang="en-NZ" dirty="0" smtClean="0"/>
          </a:p>
          <a:p>
            <a:endParaRPr lang="en-NZ" dirty="0"/>
          </a:p>
          <a:p>
            <a:endParaRPr lang="en-NZ" dirty="0" smtClean="0"/>
          </a:p>
          <a:p>
            <a:endParaRPr lang="en-NZ" dirty="0"/>
          </a:p>
          <a:p>
            <a:endParaRPr lang="en-NZ" dirty="0" smtClean="0"/>
          </a:p>
          <a:p>
            <a:endParaRPr lang="en-NZ" dirty="0"/>
          </a:p>
          <a:p>
            <a:endParaRPr lang="en-NZ" dirty="0" smtClean="0"/>
          </a:p>
          <a:p>
            <a:endParaRPr lang="en-NZ" dirty="0"/>
          </a:p>
          <a:p>
            <a:endParaRPr lang="en-NZ" dirty="0" smtClean="0"/>
          </a:p>
          <a:p>
            <a:endParaRPr lang="en-NZ" dirty="0"/>
          </a:p>
          <a:p>
            <a:endParaRPr lang="en-NZ" dirty="0" smtClean="0"/>
          </a:p>
          <a:p>
            <a:endParaRPr lang="en-NZ" dirty="0"/>
          </a:p>
          <a:p>
            <a:endParaRPr lang="en-NZ" dirty="0" smtClean="0"/>
          </a:p>
          <a:p>
            <a:endParaRPr lang="en-NZ" dirty="0"/>
          </a:p>
          <a:p>
            <a:endParaRPr lang="en-NZ" dirty="0" smtClean="0"/>
          </a:p>
          <a:p>
            <a:r>
              <a:rPr lang="en-NZ" dirty="0"/>
              <a:t>;</a:t>
            </a:r>
          </a:p>
        </p:txBody>
      </p:sp>
      <p:sp>
        <p:nvSpPr>
          <p:cNvPr id="4" name="Slide Number Placeholder 3"/>
          <p:cNvSpPr>
            <a:spLocks noGrp="1"/>
          </p:cNvSpPr>
          <p:nvPr>
            <p:ph type="sldNum" sz="quarter" idx="10"/>
          </p:nvPr>
        </p:nvSpPr>
        <p:spPr/>
        <p:txBody>
          <a:bodyPr/>
          <a:lstStyle/>
          <a:p>
            <a:fld id="{24217035-CBAB-42B7-B65D-460049014D07}" type="slidenum">
              <a:rPr lang="en-NZ" smtClean="0"/>
              <a:t>8</a:t>
            </a:fld>
            <a:endParaRPr lang="en-NZ"/>
          </a:p>
        </p:txBody>
      </p:sp>
    </p:spTree>
    <p:extLst>
      <p:ext uri="{BB962C8B-B14F-4D97-AF65-F5344CB8AC3E}">
        <p14:creationId xmlns:p14="http://schemas.microsoft.com/office/powerpoint/2010/main" val="708960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3638" y="246063"/>
            <a:ext cx="4845050" cy="2725737"/>
          </a:xfrm>
        </p:spPr>
      </p:sp>
      <p:sp>
        <p:nvSpPr>
          <p:cNvPr id="3" name="Notes Placeholder 2"/>
          <p:cNvSpPr>
            <a:spLocks noGrp="1"/>
          </p:cNvSpPr>
          <p:nvPr>
            <p:ph type="body" idx="1"/>
          </p:nvPr>
        </p:nvSpPr>
        <p:spPr>
          <a:xfrm>
            <a:off x="41204" y="2899818"/>
            <a:ext cx="7089925" cy="4029879"/>
          </a:xfrm>
        </p:spPr>
        <p:txBody>
          <a:bodyPr/>
          <a:lstStyle/>
          <a:p>
            <a:endParaRPr lang="en-NZ" sz="1700" dirty="0"/>
          </a:p>
          <a:p>
            <a:r>
              <a:rPr lang="en-NZ" sz="2000" b="1" dirty="0">
                <a:solidFill>
                  <a:schemeClr val="accent6">
                    <a:lumMod val="50000"/>
                  </a:schemeClr>
                </a:solidFill>
              </a:rPr>
              <a:t>1) </a:t>
            </a:r>
            <a:r>
              <a:rPr lang="en-NZ" sz="2000" dirty="0"/>
              <a:t>That’s not to discount the critical demand for resources such as the raw materials like sand, cement, aggregates, etc. The </a:t>
            </a:r>
            <a:r>
              <a:rPr lang="en-NZ" sz="2000" b="1" dirty="0">
                <a:solidFill>
                  <a:srgbClr val="C00000"/>
                </a:solidFill>
              </a:rPr>
              <a:t>stuff we need </a:t>
            </a:r>
            <a:r>
              <a:rPr lang="en-NZ" sz="2000" dirty="0"/>
              <a:t>to </a:t>
            </a:r>
            <a:r>
              <a:rPr lang="en-NZ" sz="2000" b="1" dirty="0">
                <a:solidFill>
                  <a:srgbClr val="C00000"/>
                </a:solidFill>
              </a:rPr>
              <a:t>build the stuff we build</a:t>
            </a:r>
            <a:r>
              <a:rPr lang="en-NZ" sz="2000" dirty="0"/>
              <a:t>.</a:t>
            </a:r>
          </a:p>
          <a:p>
            <a:endParaRPr lang="en-NZ" sz="2000" dirty="0"/>
          </a:p>
          <a:p>
            <a:r>
              <a:rPr lang="en-NZ" sz="2000" b="1" dirty="0">
                <a:solidFill>
                  <a:schemeClr val="accent6">
                    <a:lumMod val="50000"/>
                  </a:schemeClr>
                </a:solidFill>
              </a:rPr>
              <a:t>2) </a:t>
            </a:r>
            <a:r>
              <a:rPr lang="en-NZ" sz="2000" dirty="0"/>
              <a:t>The forecast is that </a:t>
            </a:r>
            <a:r>
              <a:rPr lang="en-NZ" sz="2000" b="1" dirty="0">
                <a:solidFill>
                  <a:srgbClr val="C00000"/>
                </a:solidFill>
              </a:rPr>
              <a:t>Auckland</a:t>
            </a:r>
            <a:r>
              <a:rPr lang="en-NZ" sz="2000" dirty="0"/>
              <a:t> will be </a:t>
            </a:r>
            <a:r>
              <a:rPr lang="en-NZ" sz="2000" b="1" dirty="0">
                <a:solidFill>
                  <a:srgbClr val="C00000"/>
                </a:solidFill>
              </a:rPr>
              <a:t>71 Million tonne short of aggregate </a:t>
            </a:r>
            <a:r>
              <a:rPr lang="en-NZ" sz="2000" dirty="0"/>
              <a:t>over the next </a:t>
            </a:r>
            <a:r>
              <a:rPr lang="en-NZ" sz="2000" b="1" dirty="0">
                <a:solidFill>
                  <a:srgbClr val="C00000"/>
                </a:solidFill>
              </a:rPr>
              <a:t>15 years.</a:t>
            </a:r>
          </a:p>
          <a:p>
            <a:endParaRPr lang="en-NZ" sz="2000" dirty="0"/>
          </a:p>
          <a:p>
            <a:r>
              <a:rPr lang="en-NZ" sz="2000" b="1" dirty="0">
                <a:solidFill>
                  <a:schemeClr val="accent6">
                    <a:lumMod val="50000"/>
                  </a:schemeClr>
                </a:solidFill>
              </a:rPr>
              <a:t>3) </a:t>
            </a:r>
            <a:r>
              <a:rPr lang="en-NZ" sz="2000" dirty="0"/>
              <a:t>Our resource demand spans from our </a:t>
            </a:r>
            <a:r>
              <a:rPr lang="en-NZ" sz="2000" b="1" dirty="0">
                <a:solidFill>
                  <a:srgbClr val="C00000"/>
                </a:solidFill>
              </a:rPr>
              <a:t>rocks to our rock stars </a:t>
            </a:r>
            <a:r>
              <a:rPr lang="en-NZ" sz="2000" dirty="0"/>
              <a:t>– our people.</a:t>
            </a:r>
          </a:p>
          <a:p>
            <a:endParaRPr lang="en-NZ" sz="2000" dirty="0"/>
          </a:p>
          <a:p>
            <a:pPr algn="ctr"/>
            <a:r>
              <a:rPr lang="en-NZ" sz="2000" b="1" dirty="0">
                <a:solidFill>
                  <a:schemeClr val="accent6">
                    <a:lumMod val="50000"/>
                  </a:schemeClr>
                </a:solidFill>
              </a:rPr>
              <a:t>SO WHAT ARE SOME OF THOSE SOLUTIONS?</a:t>
            </a:r>
            <a:endParaRPr lang="en-NZ" sz="2000" b="1" dirty="0">
              <a:solidFill>
                <a:schemeClr val="accent6">
                  <a:lumMod val="50000"/>
                </a:schemeClr>
              </a:solidFill>
            </a:endParaRPr>
          </a:p>
        </p:txBody>
      </p:sp>
      <p:sp>
        <p:nvSpPr>
          <p:cNvPr id="4" name="Slide Number Placeholder 3"/>
          <p:cNvSpPr>
            <a:spLocks noGrp="1"/>
          </p:cNvSpPr>
          <p:nvPr>
            <p:ph type="sldNum" sz="quarter" idx="10"/>
          </p:nvPr>
        </p:nvSpPr>
        <p:spPr/>
        <p:txBody>
          <a:bodyPr/>
          <a:lstStyle/>
          <a:p>
            <a:fld id="{24217035-CBAB-42B7-B65D-460049014D07}" type="slidenum">
              <a:rPr lang="en-NZ" smtClean="0"/>
              <a:t>9</a:t>
            </a:fld>
            <a:endParaRPr lang="en-NZ"/>
          </a:p>
        </p:txBody>
      </p:sp>
    </p:spTree>
    <p:extLst>
      <p:ext uri="{BB962C8B-B14F-4D97-AF65-F5344CB8AC3E}">
        <p14:creationId xmlns:p14="http://schemas.microsoft.com/office/powerpoint/2010/main" val="2324675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98626B3-E483-4799-A593-911A806936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7C996C5B-48A2-48DE-B516-25197B0BD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F8BF92CE-6F9E-4757-8967-E1084A9B4394}"/>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5" name="Footer Placeholder 4">
            <a:extLst>
              <a:ext uri="{FF2B5EF4-FFF2-40B4-BE49-F238E27FC236}">
                <a16:creationId xmlns="" xmlns:a16="http://schemas.microsoft.com/office/drawing/2014/main" id="{2E872DF1-90CA-460D-9615-35D21A507B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2DF13E3-3D35-479F-866F-60F6086DAA9C}"/>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116298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ABF98AC-BC3D-4EBF-9272-6B3A96C6BF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2144ADBF-8D80-4456-886D-6BABC6C68BC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B3B22E4-D2E5-4A71-8A21-8C99909DACC9}"/>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5" name="Footer Placeholder 4">
            <a:extLst>
              <a:ext uri="{FF2B5EF4-FFF2-40B4-BE49-F238E27FC236}">
                <a16:creationId xmlns="" xmlns:a16="http://schemas.microsoft.com/office/drawing/2014/main" id="{42BA0639-FBCF-40EB-9A3D-4753418DAB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EA455991-55AE-4638-A04E-AB63D00CE2D4}"/>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2914398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B831A8DA-12A3-4CBE-9486-52A98D9021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F6C08B5B-2D63-4900-B052-4E4146C753E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69E2971-ACE6-484E-9357-F804934F3CBB}"/>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5" name="Footer Placeholder 4">
            <a:extLst>
              <a:ext uri="{FF2B5EF4-FFF2-40B4-BE49-F238E27FC236}">
                <a16:creationId xmlns="" xmlns:a16="http://schemas.microsoft.com/office/drawing/2014/main" id="{20CC9DC3-6EC9-48E7-B6B9-2CF869D176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9799EF2-BDF9-4DBF-ADCF-45121ED7CDB4}"/>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306985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E4DDD6-9CFE-4CF5-9E76-301963A810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0A843096-2D30-4088-8FC3-23E7D3AF472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5A0DE59-48AD-4F92-A57F-5CC12E4AF453}"/>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5" name="Footer Placeholder 4">
            <a:extLst>
              <a:ext uri="{FF2B5EF4-FFF2-40B4-BE49-F238E27FC236}">
                <a16:creationId xmlns="" xmlns:a16="http://schemas.microsoft.com/office/drawing/2014/main" id="{55CD7996-8951-4F22-BB46-E197B87BFA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0855070-5982-49C4-8C46-140267EFA902}"/>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738125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E07844-B6FA-4665-87D9-C93BF33F9F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1EDF39F2-51AC-4FAB-8664-85802273F4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DE092D89-E272-465D-AC02-318DC19896E0}"/>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5" name="Footer Placeholder 4">
            <a:extLst>
              <a:ext uri="{FF2B5EF4-FFF2-40B4-BE49-F238E27FC236}">
                <a16:creationId xmlns="" xmlns:a16="http://schemas.microsoft.com/office/drawing/2014/main" id="{3E69AAC1-A8B3-4CB9-81C2-117CC5953A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217063B-FFF5-4C2B-9C23-929F8FC71A4A}"/>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1751601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52D6583-A285-44DB-96C5-129E4035C4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3CBD28C8-39DA-43F8-8A4E-1F850ECB558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9DACBC55-468E-4110-82FE-990DF874FED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B29E59B6-CAF2-4031-AE08-353D4D598751}"/>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6" name="Footer Placeholder 5">
            <a:extLst>
              <a:ext uri="{FF2B5EF4-FFF2-40B4-BE49-F238E27FC236}">
                <a16:creationId xmlns="" xmlns:a16="http://schemas.microsoft.com/office/drawing/2014/main" id="{8B8ED42B-749C-413C-9373-B53AC3BA79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3BDD7689-5234-4F5E-94CF-F75B7DC5C96E}"/>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3048533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662738-F988-4160-A83C-26F06535D2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EEDBF295-03C3-4F2D-B520-111074FA01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69CA4153-6553-4739-9352-28B88ED5E05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6F52B260-27E3-405C-AE06-5AA843F600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5E446A0E-369F-4C4F-BCAB-B5DC2BFB90D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B23E84AA-A434-4F51-9E4E-76165F0705A5}"/>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8" name="Footer Placeholder 7">
            <a:extLst>
              <a:ext uri="{FF2B5EF4-FFF2-40B4-BE49-F238E27FC236}">
                <a16:creationId xmlns="" xmlns:a16="http://schemas.microsoft.com/office/drawing/2014/main" id="{D4A92A67-A883-4969-A4F3-2A11E4CA95A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0F70B925-C99C-43A0-A4AE-B552EAA72B6B}"/>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2415390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7A9AF5-2E22-461D-896C-28EC581A52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2714B6EF-E2D0-4C71-9377-12BF04D0AA4F}"/>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4" name="Footer Placeholder 3">
            <a:extLst>
              <a:ext uri="{FF2B5EF4-FFF2-40B4-BE49-F238E27FC236}">
                <a16:creationId xmlns="" xmlns:a16="http://schemas.microsoft.com/office/drawing/2014/main" id="{60037032-2004-4663-BD72-D5D654651C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7DEFB083-F142-4A3C-B63B-62855812A0BE}"/>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1445645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086CD25C-4665-433D-BFBF-FE079363B245}"/>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3" name="Footer Placeholder 2">
            <a:extLst>
              <a:ext uri="{FF2B5EF4-FFF2-40B4-BE49-F238E27FC236}">
                <a16:creationId xmlns="" xmlns:a16="http://schemas.microsoft.com/office/drawing/2014/main" id="{552ABC12-AB1D-4FDD-BD83-29CDC0EC61F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E80F4A55-FED5-47D6-BB1E-FDCC29A9336A}"/>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1540961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DC8BAEC-E50E-43E3-BCFF-1AE469AF3B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0DFB67D6-8C42-4296-8C34-141B6A132C1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B702DC21-777F-4BC7-9138-5176A45DC3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98B825CF-0854-4894-B808-632DBAA4C039}"/>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6" name="Footer Placeholder 5">
            <a:extLst>
              <a:ext uri="{FF2B5EF4-FFF2-40B4-BE49-F238E27FC236}">
                <a16:creationId xmlns="" xmlns:a16="http://schemas.microsoft.com/office/drawing/2014/main" id="{64F6D2F5-3387-4044-BF20-DD08C6D1F1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8FF8D42F-93CD-463D-8F35-618B22B49624}"/>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2755747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BB32E51-D171-413A-930B-43181534D2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90D1A10A-E528-43F4-9211-6EBAF70405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F51CB0F-8CFB-4093-A73F-C3D20FAC76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D997D9C8-E778-4198-BFC8-D45F0F4270A8}"/>
              </a:ext>
            </a:extLst>
          </p:cNvPr>
          <p:cNvSpPr>
            <a:spLocks noGrp="1"/>
          </p:cNvSpPr>
          <p:nvPr>
            <p:ph type="dt" sz="half" idx="10"/>
          </p:nvPr>
        </p:nvSpPr>
        <p:spPr/>
        <p:txBody>
          <a:bodyPr/>
          <a:lstStyle/>
          <a:p>
            <a:fld id="{D07EBA78-BC86-4B80-B05E-AF4996AD94D6}" type="datetimeFigureOut">
              <a:rPr lang="en-US" smtClean="0"/>
              <a:t>10/25/2017</a:t>
            </a:fld>
            <a:endParaRPr lang="en-US"/>
          </a:p>
        </p:txBody>
      </p:sp>
      <p:sp>
        <p:nvSpPr>
          <p:cNvPr id="6" name="Footer Placeholder 5">
            <a:extLst>
              <a:ext uri="{FF2B5EF4-FFF2-40B4-BE49-F238E27FC236}">
                <a16:creationId xmlns="" xmlns:a16="http://schemas.microsoft.com/office/drawing/2014/main" id="{CD0E1890-77E8-4B66-B57E-06B4491621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CCE9F6BA-E798-4C94-ADF5-4A0598A94F5A}"/>
              </a:ext>
            </a:extLst>
          </p:cNvPr>
          <p:cNvSpPr>
            <a:spLocks noGrp="1"/>
          </p:cNvSpPr>
          <p:nvPr>
            <p:ph type="sldNum" sz="quarter" idx="12"/>
          </p:nvPr>
        </p:nvSpPr>
        <p:spPr/>
        <p:txBody>
          <a:bodyPr/>
          <a:lstStyle/>
          <a:p>
            <a:fld id="{B696E545-CFC0-43DD-BE32-C72DD8F21EDB}" type="slidenum">
              <a:rPr lang="en-US" smtClean="0"/>
              <a:t>‹#›</a:t>
            </a:fld>
            <a:endParaRPr lang="en-US"/>
          </a:p>
        </p:txBody>
      </p:sp>
    </p:spTree>
    <p:extLst>
      <p:ext uri="{BB962C8B-B14F-4D97-AF65-F5344CB8AC3E}">
        <p14:creationId xmlns:p14="http://schemas.microsoft.com/office/powerpoint/2010/main" val="446069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A856D8BA-6197-44E8-AB50-3A29156904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6F86CD27-6F6F-43D1-8461-D29D9074B4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AA68D72-EBE1-4318-AC33-91119D7A8D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7EBA78-BC86-4B80-B05E-AF4996AD94D6}" type="datetimeFigureOut">
              <a:rPr lang="en-US" smtClean="0"/>
              <a:t>10/25/2017</a:t>
            </a:fld>
            <a:endParaRPr lang="en-US"/>
          </a:p>
        </p:txBody>
      </p:sp>
      <p:sp>
        <p:nvSpPr>
          <p:cNvPr id="5" name="Footer Placeholder 4">
            <a:extLst>
              <a:ext uri="{FF2B5EF4-FFF2-40B4-BE49-F238E27FC236}">
                <a16:creationId xmlns="" xmlns:a16="http://schemas.microsoft.com/office/drawing/2014/main" id="{176CAC49-6D66-4494-AA12-8094653428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5703C67A-9941-4D71-9066-EEA0D9D5CA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6E545-CFC0-43DD-BE32-C72DD8F21EDB}" type="slidenum">
              <a:rPr lang="en-US" smtClean="0"/>
              <a:t>‹#›</a:t>
            </a:fld>
            <a:endParaRPr lang="en-US"/>
          </a:p>
        </p:txBody>
      </p:sp>
    </p:spTree>
    <p:extLst>
      <p:ext uri="{BB962C8B-B14F-4D97-AF65-F5344CB8AC3E}">
        <p14:creationId xmlns:p14="http://schemas.microsoft.com/office/powerpoint/2010/main" val="1766601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image" Target="../media/image3.jpeg"/><Relationship Id="rId7" Type="http://schemas.openxmlformats.org/officeDocument/2006/relationships/image" Target="../media/image27.png"/><Relationship Id="rId12" Type="http://schemas.openxmlformats.org/officeDocument/2006/relationships/image" Target="../media/image32.jpg"/><Relationship Id="rId17" Type="http://schemas.openxmlformats.org/officeDocument/2006/relationships/image" Target="../media/image37.jpeg"/><Relationship Id="rId2" Type="http://schemas.openxmlformats.org/officeDocument/2006/relationships/notesSlide" Target="../notesSlides/notesSlide10.xml"/><Relationship Id="rId16" Type="http://schemas.openxmlformats.org/officeDocument/2006/relationships/image" Target="../media/image36.jpg"/><Relationship Id="rId1" Type="http://schemas.openxmlformats.org/officeDocument/2006/relationships/slideLayout" Target="../slideLayouts/slideLayout1.xml"/><Relationship Id="rId6" Type="http://schemas.openxmlformats.org/officeDocument/2006/relationships/image" Target="../media/image26.jpg"/><Relationship Id="rId11" Type="http://schemas.openxmlformats.org/officeDocument/2006/relationships/image" Target="../media/image31.jpeg"/><Relationship Id="rId5" Type="http://schemas.openxmlformats.org/officeDocument/2006/relationships/image" Target="../media/image25.jpg"/><Relationship Id="rId15" Type="http://schemas.openxmlformats.org/officeDocument/2006/relationships/image" Target="../media/image35.jpg"/><Relationship Id="rId10" Type="http://schemas.openxmlformats.org/officeDocument/2006/relationships/image" Target="../media/image30.jpeg"/><Relationship Id="rId4" Type="http://schemas.openxmlformats.org/officeDocument/2006/relationships/image" Target="../media/image24.png"/><Relationship Id="rId9" Type="http://schemas.openxmlformats.org/officeDocument/2006/relationships/image" Target="../media/image29.jpeg"/><Relationship Id="rId14" Type="http://schemas.openxmlformats.org/officeDocument/2006/relationships/image" Target="../media/image34.jp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hyperlink" Target="https://www.google.co.nz/url?sa=i&amp;rct=j&amp;q=&amp;esrc=s&amp;source=images&amp;cd=&amp;ved=0ahUKEwjtsPb7s4rXAhVHebwKHZQWDJ0QjRwIBw&amp;url=https://cliparts.zone/freezing-bug-cliparts&amp;psig=AOvVaw04tLK_sNg9ic10HLTREac6&amp;ust=1508973896565784" TargetMode="External"/><Relationship Id="rId4" Type="http://schemas.openxmlformats.org/officeDocument/2006/relationships/image" Target="../media/image38.jp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5.jpeg"/><Relationship Id="rId7"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gif"/><Relationship Id="rId9" Type="http://schemas.openxmlformats.org/officeDocument/2006/relationships/image" Target="../media/image20.jp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B7C5730C-620B-4C28-BD8B-95C2F3A2EF68}"/>
              </a:ext>
            </a:extLst>
          </p:cNvPr>
          <p:cNvSpPr>
            <a:spLocks noGrp="1"/>
          </p:cNvSpPr>
          <p:nvPr>
            <p:ph type="subTitle" idx="1"/>
          </p:nvPr>
        </p:nvSpPr>
        <p:spPr>
          <a:xfrm>
            <a:off x="1524000" y="5301511"/>
            <a:ext cx="9144000" cy="1655762"/>
          </a:xfrm>
        </p:spPr>
        <p:txBody>
          <a:bodyPr>
            <a:normAutofit/>
          </a:bodyPr>
          <a:lstStyle/>
          <a:p>
            <a:r>
              <a:rPr lang="en-NZ" b="1" dirty="0">
                <a:solidFill>
                  <a:schemeClr val="accent2"/>
                </a:solidFill>
                <a:latin typeface="Arial Black" panose="020B0A04020102020204" pitchFamily="34" charset="0"/>
              </a:rPr>
              <a:t>Domenic </a:t>
            </a:r>
            <a:r>
              <a:rPr lang="en-NZ" b="1" dirty="0" smtClean="0">
                <a:solidFill>
                  <a:schemeClr val="accent2"/>
                </a:solidFill>
                <a:latin typeface="Arial Black" panose="020B0A04020102020204" pitchFamily="34" charset="0"/>
              </a:rPr>
              <a:t>De-Fazio</a:t>
            </a:r>
          </a:p>
          <a:p>
            <a:r>
              <a:rPr lang="en-NZ" b="1" dirty="0" smtClean="0">
                <a:solidFill>
                  <a:schemeClr val="accent2"/>
                </a:solidFill>
                <a:latin typeface="Arial Black" panose="020B0A04020102020204" pitchFamily="34" charset="0"/>
              </a:rPr>
              <a:t>Chief Executive - Construction</a:t>
            </a:r>
          </a:p>
          <a:p>
            <a:r>
              <a:rPr lang="en-NZ" b="1" dirty="0" smtClean="0">
                <a:solidFill>
                  <a:schemeClr val="accent2"/>
                </a:solidFill>
                <a:latin typeface="Arial Black" panose="020B0A04020102020204" pitchFamily="34" charset="0"/>
              </a:rPr>
              <a:t>Fulton Hogan, New </a:t>
            </a:r>
            <a:r>
              <a:rPr lang="en-NZ" b="1" dirty="0">
                <a:solidFill>
                  <a:schemeClr val="accent2"/>
                </a:solidFill>
                <a:latin typeface="Arial Black" panose="020B0A04020102020204" pitchFamily="34" charset="0"/>
              </a:rPr>
              <a:t>Zealand</a:t>
            </a:r>
            <a:endParaRPr lang="en-US" dirty="0">
              <a:solidFill>
                <a:schemeClr val="accent2"/>
              </a:solidFill>
              <a:latin typeface="Arial Black" panose="020B0A040201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51869" cy="615316"/>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56363" b="23444"/>
          <a:stretch/>
        </p:blipFill>
        <p:spPr>
          <a:xfrm>
            <a:off x="11081659" y="0"/>
            <a:ext cx="1110341" cy="649323"/>
          </a:xfrm>
          <a:prstGeom prst="rect">
            <a:avLst/>
          </a:prstGeom>
        </p:spPr>
      </p:pic>
      <p:sp>
        <p:nvSpPr>
          <p:cNvPr id="2" name="Title 1">
            <a:extLst>
              <a:ext uri="{FF2B5EF4-FFF2-40B4-BE49-F238E27FC236}">
                <a16:creationId xmlns="" xmlns:a16="http://schemas.microsoft.com/office/drawing/2014/main" id="{DEF4D2F5-397E-463B-B8DA-2C3B56ACD00C}"/>
              </a:ext>
            </a:extLst>
          </p:cNvPr>
          <p:cNvSpPr>
            <a:spLocks noGrp="1"/>
          </p:cNvSpPr>
          <p:nvPr>
            <p:ph type="ctrTitle"/>
          </p:nvPr>
        </p:nvSpPr>
        <p:spPr>
          <a:xfrm>
            <a:off x="1524000" y="273090"/>
            <a:ext cx="9144000" cy="1909308"/>
          </a:xfrm>
        </p:spPr>
        <p:txBody>
          <a:bodyPr>
            <a:normAutofit/>
          </a:bodyPr>
          <a:lstStyle/>
          <a:p>
            <a:r>
              <a:rPr lang="en-NZ" b="1" dirty="0">
                <a:solidFill>
                  <a:schemeClr val="accent1"/>
                </a:solidFill>
                <a:latin typeface="Arial Black" panose="020B0A04020102020204" pitchFamily="34" charset="0"/>
              </a:rPr>
              <a:t>Unlocking the </a:t>
            </a:r>
            <a:r>
              <a:rPr lang="en-NZ" b="1" dirty="0" smtClean="0">
                <a:solidFill>
                  <a:schemeClr val="accent1"/>
                </a:solidFill>
                <a:latin typeface="Arial Black" panose="020B0A04020102020204" pitchFamily="34" charset="0"/>
              </a:rPr>
              <a:t>resources challenge</a:t>
            </a:r>
            <a:endParaRPr lang="en-US" dirty="0">
              <a:solidFill>
                <a:schemeClr val="accent1"/>
              </a:solidFill>
              <a:latin typeface="Arial Black" panose="020B0A04020102020204" pitchFamily="34" charset="0"/>
            </a:endParaRPr>
          </a:p>
        </p:txBody>
      </p:sp>
      <p:pic>
        <p:nvPicPr>
          <p:cNvPr id="18" name="Picture 17" descr="logo 86 9x20mm"/>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82561" y="2031061"/>
            <a:ext cx="6626877" cy="3209894"/>
          </a:xfrm>
          <a:prstGeom prst="rect">
            <a:avLst/>
          </a:prstGeom>
        </p:spPr>
      </p:pic>
    </p:spTree>
    <p:extLst>
      <p:ext uri="{BB962C8B-B14F-4D97-AF65-F5344CB8AC3E}">
        <p14:creationId xmlns:p14="http://schemas.microsoft.com/office/powerpoint/2010/main" val="3251015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3236" y="123416"/>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a:solidFill>
                  <a:schemeClr val="accent2"/>
                </a:solidFill>
                <a:latin typeface="Arial Black" panose="020B0A04020102020204" pitchFamily="34" charset="0"/>
              </a:rPr>
              <a:t>Increased </a:t>
            </a:r>
            <a:r>
              <a:rPr lang="en-NZ" sz="2400" b="1" dirty="0" smtClean="0">
                <a:solidFill>
                  <a:schemeClr val="accent2"/>
                </a:solidFill>
                <a:latin typeface="Arial Black" panose="020B0A04020102020204" pitchFamily="34" charset="0"/>
              </a:rPr>
              <a:t>wages </a:t>
            </a:r>
            <a:r>
              <a:rPr lang="en-NZ" sz="2400" b="1" dirty="0">
                <a:solidFill>
                  <a:schemeClr val="accent2"/>
                </a:solidFill>
                <a:latin typeface="Arial Black" panose="020B0A04020102020204" pitchFamily="34" charset="0"/>
              </a:rPr>
              <a:t>&amp; </a:t>
            </a:r>
            <a:r>
              <a:rPr lang="en-NZ" sz="2400" b="1" dirty="0" smtClean="0">
                <a:solidFill>
                  <a:schemeClr val="accent2"/>
                </a:solidFill>
                <a:latin typeface="Arial Black" panose="020B0A04020102020204" pitchFamily="34" charset="0"/>
              </a:rPr>
              <a:t>better conditions</a:t>
            </a:r>
            <a:endParaRPr lang="en-NZ" sz="2400" b="1" dirty="0">
              <a:solidFill>
                <a:schemeClr val="accent2"/>
              </a:solidFill>
              <a:latin typeface="Arial Black" panose="020B0A04020102020204" pitchFamily="34" charset="0"/>
            </a:endParaRPr>
          </a:p>
        </p:txBody>
      </p:sp>
      <p:sp>
        <p:nvSpPr>
          <p:cNvPr id="18" name="Rectangle 17"/>
          <p:cNvSpPr/>
          <p:nvPr/>
        </p:nvSpPr>
        <p:spPr>
          <a:xfrm>
            <a:off x="93236" y="2379497"/>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smtClean="0">
                <a:solidFill>
                  <a:schemeClr val="accent1"/>
                </a:solidFill>
                <a:latin typeface="Arial Black" panose="020B0A04020102020204" pitchFamily="34" charset="0"/>
              </a:rPr>
              <a:t>Job sharing</a:t>
            </a:r>
            <a:endParaRPr lang="en-NZ" sz="2400" b="1" dirty="0">
              <a:solidFill>
                <a:schemeClr val="accent1"/>
              </a:solidFill>
              <a:latin typeface="Arial Black" panose="020B0A04020102020204" pitchFamily="34" charset="0"/>
            </a:endParaRPr>
          </a:p>
        </p:txBody>
      </p:sp>
      <p:sp>
        <p:nvSpPr>
          <p:cNvPr id="19" name="Rectangle 18"/>
          <p:cNvSpPr/>
          <p:nvPr/>
        </p:nvSpPr>
        <p:spPr>
          <a:xfrm>
            <a:off x="93236" y="4635578"/>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a:solidFill>
                  <a:schemeClr val="accent2"/>
                </a:solidFill>
                <a:latin typeface="Arial Black" panose="020B0A04020102020204" pitchFamily="34" charset="0"/>
              </a:rPr>
              <a:t>Multi </a:t>
            </a:r>
            <a:r>
              <a:rPr lang="en-NZ" sz="2400" b="1" dirty="0" smtClean="0">
                <a:solidFill>
                  <a:schemeClr val="accent2"/>
                </a:solidFill>
                <a:latin typeface="Arial Black" panose="020B0A04020102020204" pitchFamily="34" charset="0"/>
              </a:rPr>
              <a:t>skilling</a:t>
            </a:r>
            <a:endParaRPr lang="en-NZ" sz="2400" b="1" dirty="0">
              <a:solidFill>
                <a:schemeClr val="accent2"/>
              </a:solidFill>
              <a:latin typeface="Arial Black" panose="020B0A04020102020204" pitchFamily="34" charset="0"/>
            </a:endParaRPr>
          </a:p>
        </p:txBody>
      </p:sp>
      <p:sp>
        <p:nvSpPr>
          <p:cNvPr id="29" name="Rectangle 28"/>
          <p:cNvSpPr/>
          <p:nvPr/>
        </p:nvSpPr>
        <p:spPr>
          <a:xfrm>
            <a:off x="3158533" y="123416"/>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a:solidFill>
                  <a:schemeClr val="accent1"/>
                </a:solidFill>
                <a:latin typeface="Arial Black" panose="020B0A04020102020204" pitchFamily="34" charset="0"/>
              </a:rPr>
              <a:t>Overseas </a:t>
            </a:r>
            <a:r>
              <a:rPr lang="en-NZ" sz="2400" b="1" dirty="0" smtClean="0">
                <a:solidFill>
                  <a:schemeClr val="accent1"/>
                </a:solidFill>
                <a:latin typeface="Arial Black" panose="020B0A04020102020204" pitchFamily="34" charset="0"/>
              </a:rPr>
              <a:t>recruitment</a:t>
            </a:r>
            <a:endParaRPr lang="en-NZ" sz="2400" b="1" dirty="0">
              <a:solidFill>
                <a:schemeClr val="accent1"/>
              </a:solidFill>
              <a:latin typeface="Arial Black" panose="020B0A04020102020204" pitchFamily="34" charset="0"/>
            </a:endParaRPr>
          </a:p>
        </p:txBody>
      </p:sp>
      <p:sp>
        <p:nvSpPr>
          <p:cNvPr id="30" name="Rectangle 29"/>
          <p:cNvSpPr/>
          <p:nvPr/>
        </p:nvSpPr>
        <p:spPr>
          <a:xfrm>
            <a:off x="3158533" y="2379497"/>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smtClean="0">
                <a:solidFill>
                  <a:schemeClr val="accent2"/>
                </a:solidFill>
                <a:latin typeface="Arial Black" panose="020B0A04020102020204" pitchFamily="34" charset="0"/>
              </a:rPr>
              <a:t>Promoting</a:t>
            </a:r>
          </a:p>
          <a:p>
            <a:pPr algn="ctr"/>
            <a:r>
              <a:rPr lang="en-NZ" sz="2400" b="1" dirty="0" smtClean="0">
                <a:solidFill>
                  <a:schemeClr val="accent2"/>
                </a:solidFill>
                <a:latin typeface="Arial Black" panose="020B0A04020102020204" pitchFamily="34" charset="0"/>
              </a:rPr>
              <a:t>the industry</a:t>
            </a:r>
            <a:endParaRPr lang="en-NZ" sz="2400" b="1" dirty="0">
              <a:solidFill>
                <a:schemeClr val="accent2"/>
              </a:solidFill>
              <a:latin typeface="Arial Black" panose="020B0A04020102020204" pitchFamily="34" charset="0"/>
            </a:endParaRPr>
          </a:p>
        </p:txBody>
      </p:sp>
      <p:sp>
        <p:nvSpPr>
          <p:cNvPr id="31" name="Rectangle 30"/>
          <p:cNvSpPr/>
          <p:nvPr/>
        </p:nvSpPr>
        <p:spPr>
          <a:xfrm>
            <a:off x="3158533" y="4635578"/>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a:solidFill>
                  <a:schemeClr val="accent1"/>
                </a:solidFill>
                <a:latin typeface="Arial Black" panose="020B0A04020102020204" pitchFamily="34" charset="0"/>
              </a:rPr>
              <a:t>Clear </a:t>
            </a:r>
            <a:r>
              <a:rPr lang="en-NZ" sz="2400" b="1" dirty="0" smtClean="0">
                <a:solidFill>
                  <a:schemeClr val="accent1"/>
                </a:solidFill>
                <a:latin typeface="Arial Black" panose="020B0A04020102020204" pitchFamily="34" charset="0"/>
              </a:rPr>
              <a:t>sustainable pipeline</a:t>
            </a:r>
            <a:endParaRPr lang="en-NZ" sz="2400" b="1" dirty="0">
              <a:solidFill>
                <a:schemeClr val="accent1"/>
              </a:solidFill>
              <a:latin typeface="Arial Black" panose="020B0A04020102020204" pitchFamily="34" charset="0"/>
            </a:endParaRPr>
          </a:p>
        </p:txBody>
      </p:sp>
      <p:sp>
        <p:nvSpPr>
          <p:cNvPr id="32" name="Rectangle 31"/>
          <p:cNvSpPr/>
          <p:nvPr/>
        </p:nvSpPr>
        <p:spPr>
          <a:xfrm>
            <a:off x="6197885" y="123416"/>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smtClean="0">
                <a:solidFill>
                  <a:schemeClr val="accent2"/>
                </a:solidFill>
                <a:latin typeface="Arial Black" panose="020B0A04020102020204" pitchFamily="34" charset="0"/>
              </a:rPr>
              <a:t>Innovation</a:t>
            </a:r>
          </a:p>
          <a:p>
            <a:pPr algn="ctr"/>
            <a:r>
              <a:rPr lang="en-NZ" sz="2400" b="1" dirty="0" smtClean="0">
                <a:solidFill>
                  <a:schemeClr val="accent2"/>
                </a:solidFill>
                <a:latin typeface="Arial Black" panose="020B0A04020102020204" pitchFamily="34" charset="0"/>
              </a:rPr>
              <a:t>&amp;</a:t>
            </a:r>
          </a:p>
          <a:p>
            <a:pPr algn="ctr"/>
            <a:r>
              <a:rPr lang="en-NZ" sz="2400" b="1" dirty="0" smtClean="0">
                <a:solidFill>
                  <a:schemeClr val="accent2"/>
                </a:solidFill>
                <a:latin typeface="Arial Black" panose="020B0A04020102020204" pitchFamily="34" charset="0"/>
              </a:rPr>
              <a:t>Technology</a:t>
            </a:r>
            <a:endParaRPr lang="en-NZ" sz="2400" b="1" dirty="0">
              <a:solidFill>
                <a:schemeClr val="accent2"/>
              </a:solidFill>
              <a:latin typeface="Arial Black" panose="020B0A04020102020204" pitchFamily="34" charset="0"/>
            </a:endParaRPr>
          </a:p>
        </p:txBody>
      </p:sp>
      <p:sp>
        <p:nvSpPr>
          <p:cNvPr id="33" name="Rectangle 32"/>
          <p:cNvSpPr/>
          <p:nvPr/>
        </p:nvSpPr>
        <p:spPr>
          <a:xfrm>
            <a:off x="6197885" y="2379497"/>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a:solidFill>
                  <a:schemeClr val="accent1"/>
                </a:solidFill>
                <a:latin typeface="Arial Black" panose="020B0A04020102020204" pitchFamily="34" charset="0"/>
              </a:rPr>
              <a:t>Recruiting final year students</a:t>
            </a:r>
          </a:p>
        </p:txBody>
      </p:sp>
      <p:sp>
        <p:nvSpPr>
          <p:cNvPr id="34" name="Rectangle 33"/>
          <p:cNvSpPr/>
          <p:nvPr/>
        </p:nvSpPr>
        <p:spPr>
          <a:xfrm>
            <a:off x="6197885" y="4635578"/>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smtClean="0">
                <a:solidFill>
                  <a:schemeClr val="accent2"/>
                </a:solidFill>
                <a:latin typeface="Arial Black" panose="020B0A04020102020204" pitchFamily="34" charset="0"/>
              </a:rPr>
              <a:t>Diversity</a:t>
            </a:r>
            <a:endParaRPr lang="en-NZ" sz="2400" b="1" dirty="0">
              <a:solidFill>
                <a:schemeClr val="accent2"/>
              </a:solidFill>
              <a:latin typeface="Arial Black" panose="020B0A04020102020204" pitchFamily="34" charset="0"/>
            </a:endParaRPr>
          </a:p>
        </p:txBody>
      </p:sp>
      <p:sp>
        <p:nvSpPr>
          <p:cNvPr id="35" name="Rectangle 34"/>
          <p:cNvSpPr/>
          <p:nvPr/>
        </p:nvSpPr>
        <p:spPr>
          <a:xfrm>
            <a:off x="9237237" y="123416"/>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smtClean="0">
                <a:solidFill>
                  <a:schemeClr val="accent1"/>
                </a:solidFill>
                <a:latin typeface="Arial Black" panose="020B0A04020102020204" pitchFamily="34" charset="0"/>
              </a:rPr>
              <a:t>Contract models</a:t>
            </a:r>
            <a:endParaRPr lang="en-NZ" sz="2400" b="1" dirty="0">
              <a:solidFill>
                <a:schemeClr val="accent1"/>
              </a:solidFill>
              <a:latin typeface="Arial Black" panose="020B0A04020102020204" pitchFamily="34" charset="0"/>
            </a:endParaRPr>
          </a:p>
        </p:txBody>
      </p:sp>
      <p:sp>
        <p:nvSpPr>
          <p:cNvPr id="36" name="Rectangle 35"/>
          <p:cNvSpPr/>
          <p:nvPr/>
        </p:nvSpPr>
        <p:spPr>
          <a:xfrm>
            <a:off x="9237237" y="2379497"/>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a:solidFill>
                  <a:schemeClr val="accent2"/>
                </a:solidFill>
                <a:latin typeface="Arial Black" panose="020B0A04020102020204" pitchFamily="34" charset="0"/>
              </a:rPr>
              <a:t>Employer of </a:t>
            </a:r>
            <a:r>
              <a:rPr lang="en-NZ" sz="2400" b="1" dirty="0" smtClean="0">
                <a:solidFill>
                  <a:schemeClr val="accent2"/>
                </a:solidFill>
                <a:latin typeface="Arial Black" panose="020B0A04020102020204" pitchFamily="34" charset="0"/>
              </a:rPr>
              <a:t>choice</a:t>
            </a:r>
            <a:endParaRPr lang="en-NZ" sz="2400" b="1" dirty="0">
              <a:solidFill>
                <a:schemeClr val="accent2"/>
              </a:solidFill>
              <a:latin typeface="Arial Black" panose="020B0A04020102020204" pitchFamily="34" charset="0"/>
            </a:endParaRPr>
          </a:p>
        </p:txBody>
      </p:sp>
      <p:sp>
        <p:nvSpPr>
          <p:cNvPr id="37" name="Rectangle 36"/>
          <p:cNvSpPr/>
          <p:nvPr/>
        </p:nvSpPr>
        <p:spPr>
          <a:xfrm>
            <a:off x="9237237" y="4635578"/>
            <a:ext cx="2883709" cy="2125185"/>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400" b="1" dirty="0" smtClean="0">
                <a:solidFill>
                  <a:schemeClr val="accent1"/>
                </a:solidFill>
                <a:latin typeface="Arial Black" panose="020B0A04020102020204" pitchFamily="34" charset="0"/>
              </a:rPr>
              <a:t>Apprentices</a:t>
            </a:r>
            <a:endParaRPr lang="en-NZ" sz="2400" b="1" dirty="0">
              <a:solidFill>
                <a:schemeClr val="accent1"/>
              </a:solidFill>
              <a:latin typeface="Arial Black" panose="020B0A04020102020204" pitchFamily="34" charset="0"/>
            </a:endParaRPr>
          </a:p>
        </p:txBody>
      </p:sp>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7034046"/>
            <a:ext cx="1908388" cy="326571"/>
          </a:xfrm>
          <a:prstGeom prst="rect">
            <a:avLst/>
          </a:prstGeom>
          <a:noFill/>
          <a:ln>
            <a:noFill/>
          </a:ln>
        </p:spPr>
      </p:pic>
      <p:pic>
        <p:nvPicPr>
          <p:cNvPr id="16" name="Picture 2" descr="https://gradyfirm.files.wordpress.com/2016/11/fee-increase.png?w=6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36" y="123416"/>
            <a:ext cx="2883709" cy="212518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8533" y="123416"/>
            <a:ext cx="2883710" cy="2126962"/>
          </a:xfrm>
          <a:prstGeom prst="rect">
            <a:avLst/>
          </a:prstGeom>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20313" r="3930"/>
          <a:stretch/>
        </p:blipFill>
        <p:spPr>
          <a:xfrm>
            <a:off x="3077238" y="-2377149"/>
            <a:ext cx="2883709" cy="2125185"/>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37237" y="123416"/>
            <a:ext cx="2883710" cy="2125185"/>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236" y="2379496"/>
            <a:ext cx="2883710" cy="2125185"/>
          </a:xfrm>
          <a:prstGeom prst="rect">
            <a:avLst/>
          </a:prstGeom>
        </p:spPr>
      </p:pic>
      <p:pic>
        <p:nvPicPr>
          <p:cNvPr id="7" name="Picture 6"/>
          <p:cNvPicPr>
            <a:picLocks noChangeAspect="1"/>
          </p:cNvPicPr>
          <p:nvPr/>
        </p:nvPicPr>
        <p:blipFill rotWithShape="1">
          <a:blip r:embed="rId9" cstate="print">
            <a:extLst>
              <a:ext uri="{28A0092B-C50C-407E-A947-70E740481C1C}">
                <a14:useLocalDpi xmlns:a14="http://schemas.microsoft.com/office/drawing/2010/main" val="0"/>
              </a:ext>
            </a:extLst>
          </a:blip>
          <a:srcRect t="4980" r="14531"/>
          <a:stretch/>
        </p:blipFill>
        <p:spPr>
          <a:xfrm>
            <a:off x="3158532" y="2377720"/>
            <a:ext cx="2883711" cy="2126960"/>
          </a:xfrm>
          <a:prstGeom prst="rect">
            <a:avLst/>
          </a:prstGeom>
        </p:spPr>
      </p:pic>
      <p:pic>
        <p:nvPicPr>
          <p:cNvPr id="9" name="Pictur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7884" y="2380226"/>
            <a:ext cx="2883710" cy="2124453"/>
          </a:xfrm>
          <a:prstGeom prst="rect">
            <a:avLst/>
          </a:prstGeom>
        </p:spPr>
      </p:pic>
      <p:pic>
        <p:nvPicPr>
          <p:cNvPr id="10" name="Picture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30331" y="2384915"/>
            <a:ext cx="2883712" cy="2126959"/>
          </a:xfrm>
          <a:prstGeom prst="rect">
            <a:avLst/>
          </a:prstGeom>
        </p:spPr>
      </p:pic>
      <p:pic>
        <p:nvPicPr>
          <p:cNvPr id="12" name="Picture 11"/>
          <p:cNvPicPr>
            <a:picLocks noChangeAspect="1"/>
          </p:cNvPicPr>
          <p:nvPr/>
        </p:nvPicPr>
        <p:blipFill rotWithShape="1">
          <a:blip r:embed="rId12">
            <a:extLst>
              <a:ext uri="{28A0092B-C50C-407E-A947-70E740481C1C}">
                <a14:useLocalDpi xmlns:a14="http://schemas.microsoft.com/office/drawing/2010/main" val="0"/>
              </a:ext>
            </a:extLst>
          </a:blip>
          <a:srcRect l="15250" r="8201"/>
          <a:stretch/>
        </p:blipFill>
        <p:spPr>
          <a:xfrm>
            <a:off x="94465" y="4635575"/>
            <a:ext cx="2882480" cy="2125187"/>
          </a:xfrm>
          <a:prstGeom prst="rect">
            <a:avLst/>
          </a:prstGeom>
        </p:spPr>
      </p:pic>
      <p:pic>
        <p:nvPicPr>
          <p:cNvPr id="13" name="Picture 12"/>
          <p:cNvPicPr>
            <a:picLocks noChangeAspect="1"/>
          </p:cNvPicPr>
          <p:nvPr/>
        </p:nvPicPr>
        <p:blipFill rotWithShape="1">
          <a:blip r:embed="rId13" cstate="print">
            <a:extLst>
              <a:ext uri="{28A0092B-C50C-407E-A947-70E740481C1C}">
                <a14:useLocalDpi xmlns:a14="http://schemas.microsoft.com/office/drawing/2010/main" val="0"/>
              </a:ext>
            </a:extLst>
          </a:blip>
          <a:srcRect t="11013"/>
          <a:stretch/>
        </p:blipFill>
        <p:spPr>
          <a:xfrm>
            <a:off x="3158532" y="4632023"/>
            <a:ext cx="2876807" cy="2128740"/>
          </a:xfrm>
          <a:prstGeom prst="rect">
            <a:avLst/>
          </a:prstGeom>
        </p:spPr>
      </p:pic>
      <p:pic>
        <p:nvPicPr>
          <p:cNvPr id="14" name="Picture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190980" y="4632023"/>
            <a:ext cx="2890614" cy="2120853"/>
          </a:xfrm>
          <a:prstGeom prst="rect">
            <a:avLst/>
          </a:prstGeom>
        </p:spPr>
      </p:pic>
      <p:pic>
        <p:nvPicPr>
          <p:cNvPr id="15" name="Picture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230331" y="4632023"/>
            <a:ext cx="2890616" cy="2143125"/>
          </a:xfrm>
          <a:prstGeom prst="rect">
            <a:avLst/>
          </a:prstGeom>
        </p:spPr>
      </p:pic>
      <p:pic>
        <p:nvPicPr>
          <p:cNvPr id="11" name="Picture 10"/>
          <p:cNvPicPr>
            <a:picLocks noChangeAspect="1"/>
          </p:cNvPicPr>
          <p:nvPr/>
        </p:nvPicPr>
        <p:blipFill rotWithShape="1">
          <a:blip r:embed="rId16">
            <a:extLst>
              <a:ext uri="{28A0092B-C50C-407E-A947-70E740481C1C}">
                <a14:useLocalDpi xmlns:a14="http://schemas.microsoft.com/office/drawing/2010/main" val="0"/>
              </a:ext>
            </a:extLst>
          </a:blip>
          <a:srcRect l="5566" t="18791" r="5938" b="4859"/>
          <a:stretch/>
        </p:blipFill>
        <p:spPr>
          <a:xfrm>
            <a:off x="6190979" y="123413"/>
            <a:ext cx="2890615" cy="2125188"/>
          </a:xfrm>
          <a:prstGeom prst="rect">
            <a:avLst/>
          </a:prstGeom>
        </p:spPr>
      </p:pic>
      <p:pic>
        <p:nvPicPr>
          <p:cNvPr id="38" name="Picture 37" descr="logo 86 9x20mm"/>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524173" y="115526"/>
            <a:ext cx="564328" cy="148361"/>
          </a:xfrm>
          <a:prstGeom prst="rect">
            <a:avLst/>
          </a:prstGeom>
          <a:noFill/>
          <a:ln>
            <a:noFill/>
          </a:ln>
        </p:spPr>
      </p:pic>
    </p:spTree>
    <p:extLst>
      <p:ext uri="{BB962C8B-B14F-4D97-AF65-F5344CB8AC3E}">
        <p14:creationId xmlns:p14="http://schemas.microsoft.com/office/powerpoint/2010/main" val="1517868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16"/>
                                        </p:tgtEl>
                                      </p:cBhvr>
                                    </p:animEffect>
                                    <p:anim calcmode="lin" valueType="num">
                                      <p:cBhvr>
                                        <p:cTn id="7" dur="2000"/>
                                        <p:tgtEl>
                                          <p:spTgt spid="1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16"/>
                                        </p:tgtEl>
                                        <p:attrNameLst>
                                          <p:attrName>ppt_h</p:attrName>
                                        </p:attrNameLst>
                                      </p:cBhvr>
                                      <p:tavLst>
                                        <p:tav tm="0">
                                          <p:val>
                                            <p:strVal val="ppt_h"/>
                                          </p:val>
                                        </p:tav>
                                        <p:tav tm="100000">
                                          <p:val>
                                            <p:strVal val="ppt_h"/>
                                          </p:val>
                                        </p:tav>
                                      </p:tavLst>
                                    </p:anim>
                                    <p:set>
                                      <p:cBhvr>
                                        <p:cTn id="9" dur="1" fill="hold">
                                          <p:stCondLst>
                                            <p:cond delay="1999"/>
                                          </p:stCondLst>
                                        </p:cTn>
                                        <p:tgtEl>
                                          <p:spTgt spid="16"/>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5" presetClass="exit" presetSubtype="0" fill="hold" nodeType="clickEffect">
                                  <p:stCondLst>
                                    <p:cond delay="0"/>
                                  </p:stCondLst>
                                  <p:childTnLst>
                                    <p:animEffect transition="out" filter="fade">
                                      <p:cBhvr>
                                        <p:cTn id="13" dur="2000"/>
                                        <p:tgtEl>
                                          <p:spTgt spid="2"/>
                                        </p:tgtEl>
                                      </p:cBhvr>
                                    </p:animEffect>
                                    <p:anim calcmode="lin" valueType="num">
                                      <p:cBhvr>
                                        <p:cTn id="14"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5" dur="2000"/>
                                        <p:tgtEl>
                                          <p:spTgt spid="2"/>
                                        </p:tgtEl>
                                        <p:attrNameLst>
                                          <p:attrName>ppt_h</p:attrName>
                                        </p:attrNameLst>
                                      </p:cBhvr>
                                      <p:tavLst>
                                        <p:tav tm="0">
                                          <p:val>
                                            <p:strVal val="ppt_h"/>
                                          </p:val>
                                        </p:tav>
                                        <p:tav tm="100000">
                                          <p:val>
                                            <p:strVal val="ppt_h"/>
                                          </p:val>
                                        </p:tav>
                                      </p:tavLst>
                                    </p:anim>
                                    <p:set>
                                      <p:cBhvr>
                                        <p:cTn id="16" dur="1" fill="hold">
                                          <p:stCondLst>
                                            <p:cond delay="1999"/>
                                          </p:stCondLst>
                                        </p:cTn>
                                        <p:tgtEl>
                                          <p:spTgt spid="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5" presetClass="exit" presetSubtype="0" fill="hold" nodeType="clickEffect">
                                  <p:stCondLst>
                                    <p:cond delay="0"/>
                                  </p:stCondLst>
                                  <p:childTnLst>
                                    <p:animEffect transition="out" filter="fade">
                                      <p:cBhvr>
                                        <p:cTn id="20" dur="2000"/>
                                        <p:tgtEl>
                                          <p:spTgt spid="11"/>
                                        </p:tgtEl>
                                      </p:cBhvr>
                                    </p:animEffect>
                                    <p:anim calcmode="lin" valueType="num">
                                      <p:cBhvr>
                                        <p:cTn id="21" dur="2000"/>
                                        <p:tgtEl>
                                          <p:spTgt spid="1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2" dur="2000"/>
                                        <p:tgtEl>
                                          <p:spTgt spid="11"/>
                                        </p:tgtEl>
                                        <p:attrNameLst>
                                          <p:attrName>ppt_h</p:attrName>
                                        </p:attrNameLst>
                                      </p:cBhvr>
                                      <p:tavLst>
                                        <p:tav tm="0">
                                          <p:val>
                                            <p:strVal val="ppt_h"/>
                                          </p:val>
                                        </p:tav>
                                        <p:tav tm="100000">
                                          <p:val>
                                            <p:strVal val="ppt_h"/>
                                          </p:val>
                                        </p:tav>
                                      </p:tavLst>
                                    </p:anim>
                                    <p:set>
                                      <p:cBhvr>
                                        <p:cTn id="23" dur="1" fill="hold">
                                          <p:stCondLst>
                                            <p:cond delay="1999"/>
                                          </p:stCondLst>
                                        </p:cTn>
                                        <p:tgtEl>
                                          <p:spTgt spid="11"/>
                                        </p:tgtEl>
                                        <p:attrNameLst>
                                          <p:attrName>style.visibility</p:attrName>
                                        </p:attrNameLst>
                                      </p:cBhvr>
                                      <p:to>
                                        <p:strVal val="hidden"/>
                                      </p:to>
                                    </p:set>
                                  </p:childTnLst>
                                </p:cTn>
                              </p:par>
                              <p:par>
                                <p:cTn id="24" presetID="45" presetClass="exit" presetSubtype="0" fill="hold" nodeType="withEffect">
                                  <p:stCondLst>
                                    <p:cond delay="0"/>
                                  </p:stCondLst>
                                  <p:childTnLst>
                                    <p:animEffect transition="out" filter="fade">
                                      <p:cBhvr>
                                        <p:cTn id="25" dur="2000"/>
                                        <p:tgtEl>
                                          <p:spTgt spid="38"/>
                                        </p:tgtEl>
                                      </p:cBhvr>
                                    </p:animEffect>
                                    <p:anim calcmode="lin" valueType="num">
                                      <p:cBhvr>
                                        <p:cTn id="26" dur="2000"/>
                                        <p:tgtEl>
                                          <p:spTgt spid="3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7" dur="2000"/>
                                        <p:tgtEl>
                                          <p:spTgt spid="38"/>
                                        </p:tgtEl>
                                        <p:attrNameLst>
                                          <p:attrName>ppt_h</p:attrName>
                                        </p:attrNameLst>
                                      </p:cBhvr>
                                      <p:tavLst>
                                        <p:tav tm="0">
                                          <p:val>
                                            <p:strVal val="ppt_h"/>
                                          </p:val>
                                        </p:tav>
                                        <p:tav tm="100000">
                                          <p:val>
                                            <p:strVal val="ppt_h"/>
                                          </p:val>
                                        </p:tav>
                                      </p:tavLst>
                                    </p:anim>
                                    <p:set>
                                      <p:cBhvr>
                                        <p:cTn id="28" dur="1" fill="hold">
                                          <p:stCondLst>
                                            <p:cond delay="1999"/>
                                          </p:stCondLst>
                                        </p:cTn>
                                        <p:tgtEl>
                                          <p:spTgt spid="3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5" presetClass="exit" presetSubtype="0" fill="hold" nodeType="clickEffect">
                                  <p:stCondLst>
                                    <p:cond delay="0"/>
                                  </p:stCondLst>
                                  <p:childTnLst>
                                    <p:animEffect transition="out" filter="fade">
                                      <p:cBhvr>
                                        <p:cTn id="32" dur="2000"/>
                                        <p:tgtEl>
                                          <p:spTgt spid="4"/>
                                        </p:tgtEl>
                                      </p:cBhvr>
                                    </p:animEffect>
                                    <p:anim calcmode="lin" valueType="num">
                                      <p:cBhvr>
                                        <p:cTn id="33" dur="20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4" dur="2000"/>
                                        <p:tgtEl>
                                          <p:spTgt spid="4"/>
                                        </p:tgtEl>
                                        <p:attrNameLst>
                                          <p:attrName>ppt_h</p:attrName>
                                        </p:attrNameLst>
                                      </p:cBhvr>
                                      <p:tavLst>
                                        <p:tav tm="0">
                                          <p:val>
                                            <p:strVal val="ppt_h"/>
                                          </p:val>
                                        </p:tav>
                                        <p:tav tm="100000">
                                          <p:val>
                                            <p:strVal val="ppt_h"/>
                                          </p:val>
                                        </p:tav>
                                      </p:tavLst>
                                    </p:anim>
                                    <p:set>
                                      <p:cBhvr>
                                        <p:cTn id="35" dur="1" fill="hold">
                                          <p:stCondLst>
                                            <p:cond delay="1999"/>
                                          </p:stCondLst>
                                        </p:cTn>
                                        <p:tgtEl>
                                          <p:spTgt spid="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45" presetClass="exit" presetSubtype="0" fill="hold" nodeType="clickEffect">
                                  <p:stCondLst>
                                    <p:cond delay="0"/>
                                  </p:stCondLst>
                                  <p:childTnLst>
                                    <p:animEffect transition="out" filter="fade">
                                      <p:cBhvr>
                                        <p:cTn id="39" dur="2000"/>
                                        <p:tgtEl>
                                          <p:spTgt spid="6"/>
                                        </p:tgtEl>
                                      </p:cBhvr>
                                    </p:animEffect>
                                    <p:anim calcmode="lin" valueType="num">
                                      <p:cBhvr>
                                        <p:cTn id="40"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1" dur="2000"/>
                                        <p:tgtEl>
                                          <p:spTgt spid="6"/>
                                        </p:tgtEl>
                                        <p:attrNameLst>
                                          <p:attrName>ppt_h</p:attrName>
                                        </p:attrNameLst>
                                      </p:cBhvr>
                                      <p:tavLst>
                                        <p:tav tm="0">
                                          <p:val>
                                            <p:strVal val="ppt_h"/>
                                          </p:val>
                                        </p:tav>
                                        <p:tav tm="100000">
                                          <p:val>
                                            <p:strVal val="ppt_h"/>
                                          </p:val>
                                        </p:tav>
                                      </p:tavLst>
                                    </p:anim>
                                    <p:set>
                                      <p:cBhvr>
                                        <p:cTn id="42" dur="1" fill="hold">
                                          <p:stCondLst>
                                            <p:cond delay="1999"/>
                                          </p:stCondLst>
                                        </p:cTn>
                                        <p:tgtEl>
                                          <p:spTgt spid="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5" presetClass="exit" presetSubtype="0" fill="hold" nodeType="clickEffect">
                                  <p:stCondLst>
                                    <p:cond delay="0"/>
                                  </p:stCondLst>
                                  <p:childTnLst>
                                    <p:animEffect transition="out" filter="fade">
                                      <p:cBhvr>
                                        <p:cTn id="46" dur="2000"/>
                                        <p:tgtEl>
                                          <p:spTgt spid="7"/>
                                        </p:tgtEl>
                                      </p:cBhvr>
                                    </p:animEffect>
                                    <p:anim calcmode="lin" valueType="num">
                                      <p:cBhvr>
                                        <p:cTn id="47" dur="2000"/>
                                        <p:tgtEl>
                                          <p:spTgt spid="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8" dur="2000"/>
                                        <p:tgtEl>
                                          <p:spTgt spid="7"/>
                                        </p:tgtEl>
                                        <p:attrNameLst>
                                          <p:attrName>ppt_h</p:attrName>
                                        </p:attrNameLst>
                                      </p:cBhvr>
                                      <p:tavLst>
                                        <p:tav tm="0">
                                          <p:val>
                                            <p:strVal val="ppt_h"/>
                                          </p:val>
                                        </p:tav>
                                        <p:tav tm="100000">
                                          <p:val>
                                            <p:strVal val="ppt_h"/>
                                          </p:val>
                                        </p:tav>
                                      </p:tavLst>
                                    </p:anim>
                                    <p:set>
                                      <p:cBhvr>
                                        <p:cTn id="49" dur="1" fill="hold">
                                          <p:stCondLst>
                                            <p:cond delay="1999"/>
                                          </p:stCondLst>
                                        </p:cTn>
                                        <p:tgtEl>
                                          <p:spTgt spid="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45" presetClass="exit" presetSubtype="0" fill="hold" nodeType="clickEffect">
                                  <p:stCondLst>
                                    <p:cond delay="0"/>
                                  </p:stCondLst>
                                  <p:childTnLst>
                                    <p:animEffect transition="out" filter="fade">
                                      <p:cBhvr>
                                        <p:cTn id="53" dur="2000"/>
                                        <p:tgtEl>
                                          <p:spTgt spid="9"/>
                                        </p:tgtEl>
                                      </p:cBhvr>
                                    </p:animEffect>
                                    <p:anim calcmode="lin" valueType="num">
                                      <p:cBhvr>
                                        <p:cTn id="54" dur="2000"/>
                                        <p:tgtEl>
                                          <p:spTgt spid="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5" dur="2000"/>
                                        <p:tgtEl>
                                          <p:spTgt spid="9"/>
                                        </p:tgtEl>
                                        <p:attrNameLst>
                                          <p:attrName>ppt_h</p:attrName>
                                        </p:attrNameLst>
                                      </p:cBhvr>
                                      <p:tavLst>
                                        <p:tav tm="0">
                                          <p:val>
                                            <p:strVal val="ppt_h"/>
                                          </p:val>
                                        </p:tav>
                                        <p:tav tm="100000">
                                          <p:val>
                                            <p:strVal val="ppt_h"/>
                                          </p:val>
                                        </p:tav>
                                      </p:tavLst>
                                    </p:anim>
                                    <p:set>
                                      <p:cBhvr>
                                        <p:cTn id="56" dur="1" fill="hold">
                                          <p:stCondLst>
                                            <p:cond delay="1999"/>
                                          </p:stCondLst>
                                        </p:cTn>
                                        <p:tgtEl>
                                          <p:spTgt spid="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45" presetClass="exit" presetSubtype="0" fill="hold" nodeType="clickEffect">
                                  <p:stCondLst>
                                    <p:cond delay="0"/>
                                  </p:stCondLst>
                                  <p:childTnLst>
                                    <p:animEffect transition="out" filter="fade">
                                      <p:cBhvr>
                                        <p:cTn id="60" dur="2000"/>
                                        <p:tgtEl>
                                          <p:spTgt spid="10"/>
                                        </p:tgtEl>
                                      </p:cBhvr>
                                    </p:animEffect>
                                    <p:anim calcmode="lin" valueType="num">
                                      <p:cBhvr>
                                        <p:cTn id="61" dur="20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2" dur="2000"/>
                                        <p:tgtEl>
                                          <p:spTgt spid="10"/>
                                        </p:tgtEl>
                                        <p:attrNameLst>
                                          <p:attrName>ppt_h</p:attrName>
                                        </p:attrNameLst>
                                      </p:cBhvr>
                                      <p:tavLst>
                                        <p:tav tm="0">
                                          <p:val>
                                            <p:strVal val="ppt_h"/>
                                          </p:val>
                                        </p:tav>
                                        <p:tav tm="100000">
                                          <p:val>
                                            <p:strVal val="ppt_h"/>
                                          </p:val>
                                        </p:tav>
                                      </p:tavLst>
                                    </p:anim>
                                    <p:set>
                                      <p:cBhvr>
                                        <p:cTn id="63" dur="1" fill="hold">
                                          <p:stCondLst>
                                            <p:cond delay="1999"/>
                                          </p:stCondLst>
                                        </p:cTn>
                                        <p:tgtEl>
                                          <p:spTgt spid="10"/>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45" presetClass="exit" presetSubtype="0" fill="hold" nodeType="clickEffect">
                                  <p:stCondLst>
                                    <p:cond delay="0"/>
                                  </p:stCondLst>
                                  <p:childTnLst>
                                    <p:animEffect transition="out" filter="fade">
                                      <p:cBhvr>
                                        <p:cTn id="67" dur="2000"/>
                                        <p:tgtEl>
                                          <p:spTgt spid="12"/>
                                        </p:tgtEl>
                                      </p:cBhvr>
                                    </p:animEffect>
                                    <p:anim calcmode="lin" valueType="num">
                                      <p:cBhvr>
                                        <p:cTn id="68" dur="2000"/>
                                        <p:tgtEl>
                                          <p:spTgt spid="1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9" dur="2000"/>
                                        <p:tgtEl>
                                          <p:spTgt spid="12"/>
                                        </p:tgtEl>
                                        <p:attrNameLst>
                                          <p:attrName>ppt_h</p:attrName>
                                        </p:attrNameLst>
                                      </p:cBhvr>
                                      <p:tavLst>
                                        <p:tav tm="0">
                                          <p:val>
                                            <p:strVal val="ppt_h"/>
                                          </p:val>
                                        </p:tav>
                                        <p:tav tm="100000">
                                          <p:val>
                                            <p:strVal val="ppt_h"/>
                                          </p:val>
                                        </p:tav>
                                      </p:tavLst>
                                    </p:anim>
                                    <p:set>
                                      <p:cBhvr>
                                        <p:cTn id="70" dur="1" fill="hold">
                                          <p:stCondLst>
                                            <p:cond delay="1999"/>
                                          </p:stCondLst>
                                        </p:cTn>
                                        <p:tgtEl>
                                          <p:spTgt spid="1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45" presetClass="exit" presetSubtype="0" fill="hold" nodeType="clickEffect">
                                  <p:stCondLst>
                                    <p:cond delay="0"/>
                                  </p:stCondLst>
                                  <p:childTnLst>
                                    <p:animEffect transition="out" filter="fade">
                                      <p:cBhvr>
                                        <p:cTn id="74" dur="2000"/>
                                        <p:tgtEl>
                                          <p:spTgt spid="13"/>
                                        </p:tgtEl>
                                      </p:cBhvr>
                                    </p:animEffect>
                                    <p:anim calcmode="lin" valueType="num">
                                      <p:cBhvr>
                                        <p:cTn id="75" dur="2000"/>
                                        <p:tgtEl>
                                          <p:spTgt spid="1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6" dur="2000"/>
                                        <p:tgtEl>
                                          <p:spTgt spid="13"/>
                                        </p:tgtEl>
                                        <p:attrNameLst>
                                          <p:attrName>ppt_h</p:attrName>
                                        </p:attrNameLst>
                                      </p:cBhvr>
                                      <p:tavLst>
                                        <p:tav tm="0">
                                          <p:val>
                                            <p:strVal val="ppt_h"/>
                                          </p:val>
                                        </p:tav>
                                        <p:tav tm="100000">
                                          <p:val>
                                            <p:strVal val="ppt_h"/>
                                          </p:val>
                                        </p:tav>
                                      </p:tavLst>
                                    </p:anim>
                                    <p:set>
                                      <p:cBhvr>
                                        <p:cTn id="77" dur="1" fill="hold">
                                          <p:stCondLst>
                                            <p:cond delay="1999"/>
                                          </p:stCondLst>
                                        </p:cTn>
                                        <p:tgtEl>
                                          <p:spTgt spid="13"/>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45" presetClass="exit" presetSubtype="0" fill="hold" nodeType="clickEffect">
                                  <p:stCondLst>
                                    <p:cond delay="0"/>
                                  </p:stCondLst>
                                  <p:childTnLst>
                                    <p:animEffect transition="out" filter="fade">
                                      <p:cBhvr>
                                        <p:cTn id="81" dur="2000"/>
                                        <p:tgtEl>
                                          <p:spTgt spid="14"/>
                                        </p:tgtEl>
                                      </p:cBhvr>
                                    </p:animEffect>
                                    <p:anim calcmode="lin" valueType="num">
                                      <p:cBhvr>
                                        <p:cTn id="82" dur="200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3" dur="2000"/>
                                        <p:tgtEl>
                                          <p:spTgt spid="14"/>
                                        </p:tgtEl>
                                        <p:attrNameLst>
                                          <p:attrName>ppt_h</p:attrName>
                                        </p:attrNameLst>
                                      </p:cBhvr>
                                      <p:tavLst>
                                        <p:tav tm="0">
                                          <p:val>
                                            <p:strVal val="ppt_h"/>
                                          </p:val>
                                        </p:tav>
                                        <p:tav tm="100000">
                                          <p:val>
                                            <p:strVal val="ppt_h"/>
                                          </p:val>
                                        </p:tav>
                                      </p:tavLst>
                                    </p:anim>
                                    <p:set>
                                      <p:cBhvr>
                                        <p:cTn id="84" dur="1" fill="hold">
                                          <p:stCondLst>
                                            <p:cond delay="1999"/>
                                          </p:stCondLst>
                                        </p:cTn>
                                        <p:tgtEl>
                                          <p:spTgt spid="14"/>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45" presetClass="exit" presetSubtype="0" fill="hold" nodeType="clickEffect">
                                  <p:stCondLst>
                                    <p:cond delay="0"/>
                                  </p:stCondLst>
                                  <p:childTnLst>
                                    <p:animEffect transition="out" filter="fade">
                                      <p:cBhvr>
                                        <p:cTn id="88" dur="2000"/>
                                        <p:tgtEl>
                                          <p:spTgt spid="15"/>
                                        </p:tgtEl>
                                      </p:cBhvr>
                                    </p:animEffect>
                                    <p:anim calcmode="lin" valueType="num">
                                      <p:cBhvr>
                                        <p:cTn id="89" dur="2000"/>
                                        <p:tgtEl>
                                          <p:spTgt spid="1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90" dur="2000"/>
                                        <p:tgtEl>
                                          <p:spTgt spid="15"/>
                                        </p:tgtEl>
                                        <p:attrNameLst>
                                          <p:attrName>ppt_h</p:attrName>
                                        </p:attrNameLst>
                                      </p:cBhvr>
                                      <p:tavLst>
                                        <p:tav tm="0">
                                          <p:val>
                                            <p:strVal val="ppt_h"/>
                                          </p:val>
                                        </p:tav>
                                        <p:tav tm="100000">
                                          <p:val>
                                            <p:strVal val="ppt_h"/>
                                          </p:val>
                                        </p:tav>
                                      </p:tavLst>
                                    </p:anim>
                                    <p:set>
                                      <p:cBhvr>
                                        <p:cTn id="91" dur="1" fill="hold">
                                          <p:stCondLst>
                                            <p:cond delay="1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
        <p:nvSpPr>
          <p:cNvPr id="6" name="Title 1">
            <a:extLst>
              <a:ext uri="{FF2B5EF4-FFF2-40B4-BE49-F238E27FC236}">
                <a16:creationId xmlns="" xmlns:a16="http://schemas.microsoft.com/office/drawing/2014/main" id="{DEF4D2F5-397E-463B-B8DA-2C3B56ACD00C}"/>
              </a:ext>
            </a:extLst>
          </p:cNvPr>
          <p:cNvSpPr>
            <a:spLocks noGrp="1"/>
          </p:cNvSpPr>
          <p:nvPr>
            <p:ph type="ctrTitle"/>
          </p:nvPr>
        </p:nvSpPr>
        <p:spPr>
          <a:xfrm>
            <a:off x="1523250" y="-385355"/>
            <a:ext cx="9144000" cy="7080069"/>
          </a:xfrm>
        </p:spPr>
        <p:txBody>
          <a:bodyPr>
            <a:noAutofit/>
          </a:bodyPr>
          <a:lstStyle/>
          <a:p>
            <a:r>
              <a:rPr lang="en-NZ" sz="15000" b="1" dirty="0" smtClean="0">
                <a:solidFill>
                  <a:schemeClr val="accent1"/>
                </a:solidFill>
                <a:latin typeface="Arial Black" panose="020B0A04020102020204" pitchFamily="34" charset="0"/>
              </a:rPr>
              <a:t>Where</a:t>
            </a:r>
            <a:br>
              <a:rPr lang="en-NZ" sz="15000" b="1" dirty="0" smtClean="0">
                <a:solidFill>
                  <a:schemeClr val="accent1"/>
                </a:solidFill>
                <a:latin typeface="Arial Black" panose="020B0A04020102020204" pitchFamily="34" charset="0"/>
              </a:rPr>
            </a:br>
            <a:r>
              <a:rPr lang="en-NZ" sz="15000" b="1" dirty="0" smtClean="0">
                <a:solidFill>
                  <a:schemeClr val="accent1"/>
                </a:solidFill>
                <a:latin typeface="Arial Black" panose="020B0A04020102020204" pitchFamily="34" charset="0"/>
              </a:rPr>
              <a:t> to</a:t>
            </a:r>
            <a:br>
              <a:rPr lang="en-NZ" sz="15000" b="1" dirty="0" smtClean="0">
                <a:solidFill>
                  <a:schemeClr val="accent1"/>
                </a:solidFill>
                <a:latin typeface="Arial Black" panose="020B0A04020102020204" pitchFamily="34" charset="0"/>
              </a:rPr>
            </a:br>
            <a:r>
              <a:rPr lang="en-NZ" sz="15000" b="1" dirty="0" smtClean="0">
                <a:solidFill>
                  <a:schemeClr val="accent1"/>
                </a:solidFill>
                <a:latin typeface="Arial Black" panose="020B0A04020102020204" pitchFamily="34" charset="0"/>
              </a:rPr>
              <a:t>Focus</a:t>
            </a:r>
            <a:endParaRPr lang="en-US" sz="15000" dirty="0">
              <a:solidFill>
                <a:schemeClr val="accent1"/>
              </a:solidFill>
              <a:latin typeface="Arial Black" panose="020B0A04020102020204" pitchFamily="34" charset="0"/>
            </a:endParaRPr>
          </a:p>
        </p:txBody>
      </p:sp>
    </p:spTree>
    <p:extLst>
      <p:ext uri="{BB962C8B-B14F-4D97-AF65-F5344CB8AC3E}">
        <p14:creationId xmlns:p14="http://schemas.microsoft.com/office/powerpoint/2010/main" val="274391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
        <p:nvSpPr>
          <p:cNvPr id="4" name="Title 1">
            <a:extLst>
              <a:ext uri="{FF2B5EF4-FFF2-40B4-BE49-F238E27FC236}">
                <a16:creationId xmlns="" xmlns:a16="http://schemas.microsoft.com/office/drawing/2014/main" id="{DEF4D2F5-397E-463B-B8DA-2C3B56ACD00C}"/>
              </a:ext>
            </a:extLst>
          </p:cNvPr>
          <p:cNvSpPr txBox="1">
            <a:spLocks/>
          </p:cNvSpPr>
          <p:nvPr/>
        </p:nvSpPr>
        <p:spPr>
          <a:xfrm>
            <a:off x="1523250" y="979985"/>
            <a:ext cx="9144000" cy="5418004"/>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NZ" sz="11500" b="1" dirty="0" smtClean="0">
                <a:solidFill>
                  <a:schemeClr val="accent1"/>
                </a:solidFill>
                <a:latin typeface="Arial Black" panose="020B0A04020102020204" pitchFamily="34" charset="0"/>
              </a:rPr>
              <a:t>Training</a:t>
            </a:r>
          </a:p>
          <a:p>
            <a:endParaRPr lang="en-NZ" sz="5400" b="1" dirty="0" smtClean="0">
              <a:latin typeface="Arial Black" panose="020B0A04020102020204" pitchFamily="34" charset="0"/>
            </a:endParaRPr>
          </a:p>
          <a:p>
            <a:r>
              <a:rPr lang="en-NZ" sz="6800" b="1" dirty="0" smtClean="0">
                <a:solidFill>
                  <a:schemeClr val="accent2"/>
                </a:solidFill>
                <a:latin typeface="Arial Black" panose="020B0A04020102020204" pitchFamily="34" charset="0"/>
              </a:rPr>
              <a:t>Collaboration</a:t>
            </a:r>
          </a:p>
          <a:p>
            <a:endParaRPr lang="en-NZ" sz="2800" b="1" dirty="0" smtClean="0">
              <a:latin typeface="Arial Black" panose="020B0A04020102020204" pitchFamily="34" charset="0"/>
            </a:endParaRPr>
          </a:p>
          <a:p>
            <a:endParaRPr lang="en-NZ" sz="2400" b="1" dirty="0">
              <a:latin typeface="Arial Black" panose="020B0A04020102020204" pitchFamily="34" charset="0"/>
            </a:endParaRPr>
          </a:p>
          <a:p>
            <a:endParaRPr lang="en-NZ" sz="2400" b="1" dirty="0" smtClean="0">
              <a:latin typeface="Arial Black" panose="020B0A04020102020204" pitchFamily="34" charset="0"/>
            </a:endParaRPr>
          </a:p>
          <a:p>
            <a:r>
              <a:rPr lang="en-NZ" sz="10400" b="1" dirty="0" smtClean="0">
                <a:solidFill>
                  <a:schemeClr val="accent1"/>
                </a:solidFill>
                <a:latin typeface="Arial Black" panose="020B0A04020102020204" pitchFamily="34" charset="0"/>
              </a:rPr>
              <a:t>Branding</a:t>
            </a:r>
          </a:p>
          <a:p>
            <a:endParaRPr lang="en-US" sz="2400" dirty="0">
              <a:latin typeface="Arial Black" panose="020B0A04020102020204" pitchFamily="34" charset="0"/>
            </a:endParaRPr>
          </a:p>
        </p:txBody>
      </p:sp>
    </p:spTree>
    <p:extLst>
      <p:ext uri="{BB962C8B-B14F-4D97-AF65-F5344CB8AC3E}">
        <p14:creationId xmlns:p14="http://schemas.microsoft.com/office/powerpoint/2010/main" val="2560027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6" end="6"/>
                                            </p:txEl>
                                          </p:spTgt>
                                        </p:tgtEl>
                                        <p:attrNameLst>
                                          <p:attrName>style.visibility</p:attrName>
                                        </p:attrNameLst>
                                      </p:cBhvr>
                                      <p:to>
                                        <p:strVal val="visible"/>
                                      </p:to>
                                    </p:set>
                                    <p:animEffect transition="in" filter="fade">
                                      <p:cBhvr>
                                        <p:cTn id="14" dur="1000"/>
                                        <p:tgtEl>
                                          <p:spTgt spid="4">
                                            <p:txEl>
                                              <p:pRg st="6" end="6"/>
                                            </p:txEl>
                                          </p:spTgt>
                                        </p:tgtEl>
                                      </p:cBhvr>
                                    </p:animEffect>
                                    <p:anim calcmode="lin" valueType="num">
                                      <p:cBhvr>
                                        <p:cTn id="1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
        <p:nvSpPr>
          <p:cNvPr id="6" name="Title 1">
            <a:extLst>
              <a:ext uri="{FF2B5EF4-FFF2-40B4-BE49-F238E27FC236}">
                <a16:creationId xmlns="" xmlns:a16="http://schemas.microsoft.com/office/drawing/2014/main" id="{DEF4D2F5-397E-463B-B8DA-2C3B56ACD00C}"/>
              </a:ext>
            </a:extLst>
          </p:cNvPr>
          <p:cNvSpPr>
            <a:spLocks noGrp="1"/>
          </p:cNvSpPr>
          <p:nvPr>
            <p:ph type="ctrTitle"/>
          </p:nvPr>
        </p:nvSpPr>
        <p:spPr>
          <a:xfrm>
            <a:off x="1402820" y="-1000665"/>
            <a:ext cx="9144000" cy="1066433"/>
          </a:xfrm>
        </p:spPr>
        <p:txBody>
          <a:bodyPr>
            <a:normAutofit/>
          </a:bodyPr>
          <a:lstStyle/>
          <a:p>
            <a:r>
              <a:rPr lang="en-NZ" b="1" dirty="0" smtClean="0">
                <a:latin typeface="Arial Black" panose="020B0A04020102020204" pitchFamily="34" charset="0"/>
              </a:rPr>
              <a:t>Summary</a:t>
            </a:r>
            <a:endParaRPr lang="en-US" dirty="0">
              <a:latin typeface="Arial Black" panose="020B0A04020102020204" pitchFamily="34" charset="0"/>
            </a:endParaRPr>
          </a:p>
        </p:txBody>
      </p:sp>
      <p:sp>
        <p:nvSpPr>
          <p:cNvPr id="4" name="Title 1">
            <a:extLst>
              <a:ext uri="{FF2B5EF4-FFF2-40B4-BE49-F238E27FC236}">
                <a16:creationId xmlns="" xmlns:a16="http://schemas.microsoft.com/office/drawing/2014/main" id="{DEF4D2F5-397E-463B-B8DA-2C3B56ACD00C}"/>
              </a:ext>
            </a:extLst>
          </p:cNvPr>
          <p:cNvSpPr txBox="1">
            <a:spLocks/>
          </p:cNvSpPr>
          <p:nvPr/>
        </p:nvSpPr>
        <p:spPr>
          <a:xfrm>
            <a:off x="241960" y="-384980"/>
            <a:ext cx="11465719" cy="2642404"/>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NZ" sz="4300" b="1" dirty="0">
              <a:solidFill>
                <a:schemeClr val="accent2"/>
              </a:solidFill>
              <a:latin typeface="Arial Black" panose="020B0A04020102020204" pitchFamily="34" charset="0"/>
            </a:endParaRPr>
          </a:p>
          <a:p>
            <a:r>
              <a:rPr lang="en-NZ" sz="4300" b="1" dirty="0" smtClean="0">
                <a:solidFill>
                  <a:schemeClr val="accent2"/>
                </a:solidFill>
                <a:latin typeface="Arial Black" panose="020B0A04020102020204" pitchFamily="34" charset="0"/>
              </a:rPr>
              <a:t>Creating a brand that</a:t>
            </a:r>
          </a:p>
          <a:p>
            <a:endParaRPr lang="en-NZ" sz="3600" b="1" dirty="0" smtClean="0">
              <a:solidFill>
                <a:schemeClr val="accent1"/>
              </a:solidFill>
              <a:latin typeface="Arial Black" panose="020B0A04020102020204" pitchFamily="34" charset="0"/>
            </a:endParaRPr>
          </a:p>
          <a:p>
            <a:r>
              <a:rPr lang="en-NZ" sz="4800" b="1" dirty="0" smtClean="0">
                <a:solidFill>
                  <a:schemeClr val="accent1"/>
                </a:solidFill>
                <a:latin typeface="Arial Black" panose="020B0A04020102020204" pitchFamily="34" charset="0"/>
              </a:rPr>
              <a:t>Attracts, Engages &amp; Retains</a:t>
            </a:r>
          </a:p>
          <a:p>
            <a:endParaRPr lang="en-US" sz="2400" dirty="0" smtClean="0">
              <a:latin typeface="Arial Black" panose="020B0A04020102020204" pitchFamily="34" charset="0"/>
            </a:endParaRPr>
          </a:p>
          <a:p>
            <a:endParaRPr lang="en-US" sz="2800" dirty="0">
              <a:solidFill>
                <a:schemeClr val="accent2"/>
              </a:solidFill>
              <a:latin typeface="Arial Black" panose="020B0A04020102020204" pitchFamily="34" charset="0"/>
            </a:endParaRPr>
          </a:p>
          <a:p>
            <a:r>
              <a:rPr lang="en-US" sz="4300" dirty="0" smtClean="0">
                <a:solidFill>
                  <a:schemeClr val="accent2"/>
                </a:solidFill>
                <a:latin typeface="Arial Black" panose="020B0A04020102020204" pitchFamily="34" charset="0"/>
              </a:rPr>
              <a:t>Tech savvy generations</a:t>
            </a:r>
            <a:endParaRPr lang="en-US" sz="4300" dirty="0">
              <a:solidFill>
                <a:schemeClr val="accent2"/>
              </a:solidFill>
              <a:latin typeface="Arial Black" panose="020B0A040201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5975" y="2417124"/>
            <a:ext cx="7865449" cy="4313310"/>
          </a:xfrm>
          <a:prstGeom prst="rect">
            <a:avLst/>
          </a:prstGeom>
        </p:spPr>
      </p:pic>
      <p:sp>
        <p:nvSpPr>
          <p:cNvPr id="2" name="AutoShape 2" descr="Image result for apple logo">
            <a:hlinkClick r:id="rId5"/>
          </p:cNvPr>
          <p:cNvSpPr>
            <a:spLocks noChangeAspect="1" noChangeArrowheads="1"/>
          </p:cNvSpPr>
          <p:nvPr/>
        </p:nvSpPr>
        <p:spPr bwMode="auto">
          <a:xfrm>
            <a:off x="5745732" y="-1199368"/>
            <a:ext cx="2895600" cy="16287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l="22393" t="6142" r="15231" b="5687"/>
          <a:stretch/>
        </p:blipFill>
        <p:spPr>
          <a:xfrm>
            <a:off x="8175505" y="4727275"/>
            <a:ext cx="494581" cy="534837"/>
          </a:xfrm>
          <a:prstGeom prst="rect">
            <a:avLst/>
          </a:prstGeom>
        </p:spPr>
      </p:pic>
    </p:spTree>
    <p:extLst>
      <p:ext uri="{BB962C8B-B14F-4D97-AF65-F5344CB8AC3E}">
        <p14:creationId xmlns:p14="http://schemas.microsoft.com/office/powerpoint/2010/main" val="6614386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
        <p:nvSpPr>
          <p:cNvPr id="6" name="Title 1">
            <a:extLst>
              <a:ext uri="{FF2B5EF4-FFF2-40B4-BE49-F238E27FC236}">
                <a16:creationId xmlns="" xmlns:a16="http://schemas.microsoft.com/office/drawing/2014/main" id="{DEF4D2F5-397E-463B-B8DA-2C3B56ACD00C}"/>
              </a:ext>
            </a:extLst>
          </p:cNvPr>
          <p:cNvSpPr>
            <a:spLocks noGrp="1"/>
          </p:cNvSpPr>
          <p:nvPr>
            <p:ph type="ctrTitle"/>
          </p:nvPr>
        </p:nvSpPr>
        <p:spPr>
          <a:xfrm>
            <a:off x="0" y="6285529"/>
            <a:ext cx="12192000" cy="572471"/>
          </a:xfrm>
        </p:spPr>
        <p:txBody>
          <a:bodyPr>
            <a:normAutofit/>
          </a:bodyPr>
          <a:lstStyle/>
          <a:p>
            <a:r>
              <a:rPr lang="en-NZ" sz="2400" b="1" dirty="0">
                <a:solidFill>
                  <a:schemeClr val="accent1"/>
                </a:solidFill>
                <a:latin typeface="Arial Black" panose="020B0A04020102020204" pitchFamily="34" charset="0"/>
              </a:rPr>
              <a:t>Māori</a:t>
            </a:r>
            <a:r>
              <a:rPr lang="en-NZ" sz="2400" dirty="0"/>
              <a:t> </a:t>
            </a:r>
            <a:r>
              <a:rPr lang="en-NZ" sz="2400" b="1" dirty="0" smtClean="0">
                <a:solidFill>
                  <a:schemeClr val="accent1"/>
                </a:solidFill>
                <a:latin typeface="Arial Black" panose="020B0A04020102020204" pitchFamily="34" charset="0"/>
              </a:rPr>
              <a:t> Proverb.</a:t>
            </a:r>
            <a:endParaRPr lang="en-US" sz="2400" dirty="0">
              <a:solidFill>
                <a:schemeClr val="accent1"/>
              </a:solidFill>
              <a:latin typeface="Arial Black" panose="020B0A04020102020204" pitchFamily="34" charset="0"/>
            </a:endParaRPr>
          </a:p>
        </p:txBody>
      </p:sp>
      <p:sp>
        <p:nvSpPr>
          <p:cNvPr id="7" name="Title 1">
            <a:extLst>
              <a:ext uri="{FF2B5EF4-FFF2-40B4-BE49-F238E27FC236}">
                <a16:creationId xmlns="" xmlns:a16="http://schemas.microsoft.com/office/drawing/2014/main" id="{DEF4D2F5-397E-463B-B8DA-2C3B56ACD00C}"/>
              </a:ext>
            </a:extLst>
          </p:cNvPr>
          <p:cNvSpPr txBox="1">
            <a:spLocks/>
          </p:cNvSpPr>
          <p:nvPr/>
        </p:nvSpPr>
        <p:spPr>
          <a:xfrm>
            <a:off x="48446" y="1063004"/>
            <a:ext cx="12143554" cy="32490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NZ" sz="7200" b="1" dirty="0" smtClean="0">
                <a:solidFill>
                  <a:schemeClr val="accent2"/>
                </a:solidFill>
                <a:latin typeface="Arial Black" panose="020B0A04020102020204" pitchFamily="34" charset="0"/>
              </a:rPr>
              <a:t>What is the most important thing in the world ?</a:t>
            </a:r>
            <a:endParaRPr lang="en-US" sz="7200" dirty="0">
              <a:solidFill>
                <a:schemeClr val="accent2"/>
              </a:solidFill>
              <a:latin typeface="Arial Black" panose="020B0A04020102020204" pitchFamily="34" charset="0"/>
            </a:endParaRPr>
          </a:p>
        </p:txBody>
      </p:sp>
    </p:spTree>
    <p:extLst>
      <p:ext uri="{BB962C8B-B14F-4D97-AF65-F5344CB8AC3E}">
        <p14:creationId xmlns:p14="http://schemas.microsoft.com/office/powerpoint/2010/main" val="177560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
        <p:nvSpPr>
          <p:cNvPr id="7" name="Title 1">
            <a:extLst>
              <a:ext uri="{FF2B5EF4-FFF2-40B4-BE49-F238E27FC236}">
                <a16:creationId xmlns="" xmlns:a16="http://schemas.microsoft.com/office/drawing/2014/main" id="{DEF4D2F5-397E-463B-B8DA-2C3B56ACD00C}"/>
              </a:ext>
            </a:extLst>
          </p:cNvPr>
          <p:cNvSpPr>
            <a:spLocks noGrp="1"/>
          </p:cNvSpPr>
          <p:nvPr>
            <p:ph type="ctrTitle"/>
          </p:nvPr>
        </p:nvSpPr>
        <p:spPr>
          <a:xfrm>
            <a:off x="568028" y="-639667"/>
            <a:ext cx="11054443" cy="2994985"/>
          </a:xfrm>
        </p:spPr>
        <p:txBody>
          <a:bodyPr>
            <a:normAutofit/>
          </a:bodyPr>
          <a:lstStyle/>
          <a:p>
            <a:r>
              <a:rPr lang="en-NZ" sz="9600" b="1" dirty="0" smtClean="0">
                <a:solidFill>
                  <a:schemeClr val="accent1"/>
                </a:solidFill>
                <a:latin typeface="Arial Black" panose="020B0A04020102020204" pitchFamily="34" charset="0"/>
              </a:rPr>
              <a:t>He </a:t>
            </a:r>
            <a:r>
              <a:rPr lang="en-NZ" sz="9600" b="1" dirty="0" err="1" smtClean="0">
                <a:solidFill>
                  <a:schemeClr val="accent1"/>
                </a:solidFill>
                <a:latin typeface="Arial Black" panose="020B0A04020102020204" pitchFamily="34" charset="0"/>
              </a:rPr>
              <a:t>tangata</a:t>
            </a:r>
            <a:r>
              <a:rPr lang="en-NZ" b="1" dirty="0" smtClean="0">
                <a:latin typeface="Arial Black" panose="020B0A04020102020204" pitchFamily="34" charset="0"/>
              </a:rPr>
              <a:t/>
            </a:r>
            <a:br>
              <a:rPr lang="en-NZ" b="1" dirty="0" smtClean="0">
                <a:latin typeface="Arial Black" panose="020B0A04020102020204" pitchFamily="34" charset="0"/>
              </a:rPr>
            </a:br>
            <a:r>
              <a:rPr lang="en-NZ" sz="5300" b="1" dirty="0" smtClean="0">
                <a:solidFill>
                  <a:schemeClr val="accent2"/>
                </a:solidFill>
                <a:latin typeface="Arial Black" panose="020B0A04020102020204" pitchFamily="34" charset="0"/>
              </a:rPr>
              <a:t>It is the people</a:t>
            </a:r>
            <a:r>
              <a:rPr lang="en-NZ" sz="5300" b="1" dirty="0" smtClean="0">
                <a:solidFill>
                  <a:schemeClr val="bg1">
                    <a:lumMod val="50000"/>
                  </a:schemeClr>
                </a:solidFill>
                <a:latin typeface="Arial Black" panose="020B0A04020102020204" pitchFamily="34" charset="0"/>
              </a:rPr>
              <a:t/>
            </a:r>
            <a:br>
              <a:rPr lang="en-NZ" sz="5300" b="1" dirty="0" smtClean="0">
                <a:solidFill>
                  <a:schemeClr val="bg1">
                    <a:lumMod val="50000"/>
                  </a:schemeClr>
                </a:solidFill>
                <a:latin typeface="Arial Black" panose="020B0A04020102020204" pitchFamily="34" charset="0"/>
              </a:rPr>
            </a:br>
            <a:r>
              <a:rPr lang="en-NZ" sz="2000" b="1" dirty="0" smtClean="0">
                <a:solidFill>
                  <a:schemeClr val="bg1">
                    <a:lumMod val="50000"/>
                  </a:schemeClr>
                </a:solidFill>
                <a:latin typeface="Arial Black" panose="020B0A04020102020204" pitchFamily="34" charset="0"/>
              </a:rPr>
              <a:t>...</a:t>
            </a:r>
            <a:endParaRPr lang="en-US" sz="2000" dirty="0">
              <a:solidFill>
                <a:schemeClr val="bg1">
                  <a:lumMod val="50000"/>
                </a:schemeClr>
              </a:solidFill>
              <a:latin typeface="Arial Black" panose="020B0A04020102020204" pitchFamily="34" charset="0"/>
            </a:endParaRPr>
          </a:p>
        </p:txBody>
      </p:sp>
      <p:sp>
        <p:nvSpPr>
          <p:cNvPr id="11" name="Title 1">
            <a:extLst>
              <a:ext uri="{FF2B5EF4-FFF2-40B4-BE49-F238E27FC236}">
                <a16:creationId xmlns="" xmlns:a16="http://schemas.microsoft.com/office/drawing/2014/main" id="{DEF4D2F5-397E-463B-B8DA-2C3B56ACD00C}"/>
              </a:ext>
            </a:extLst>
          </p:cNvPr>
          <p:cNvSpPr txBox="1">
            <a:spLocks/>
          </p:cNvSpPr>
          <p:nvPr/>
        </p:nvSpPr>
        <p:spPr>
          <a:xfrm>
            <a:off x="568027" y="4665528"/>
            <a:ext cx="11054443" cy="22587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NZ" sz="9600" b="1" dirty="0" smtClean="0">
                <a:solidFill>
                  <a:schemeClr val="accent1"/>
                </a:solidFill>
                <a:latin typeface="Arial Black" panose="020B0A04020102020204" pitchFamily="34" charset="0"/>
              </a:rPr>
              <a:t>He </a:t>
            </a:r>
            <a:r>
              <a:rPr lang="en-NZ" sz="9600" b="1" dirty="0" err="1" smtClean="0">
                <a:solidFill>
                  <a:schemeClr val="accent1"/>
                </a:solidFill>
                <a:latin typeface="Arial Black" panose="020B0A04020102020204" pitchFamily="34" charset="0"/>
              </a:rPr>
              <a:t>tangata</a:t>
            </a:r>
            <a:r>
              <a:rPr lang="en-NZ" b="1" dirty="0" smtClean="0">
                <a:latin typeface="Arial Black" panose="020B0A04020102020204" pitchFamily="34" charset="0"/>
              </a:rPr>
              <a:t/>
            </a:r>
            <a:br>
              <a:rPr lang="en-NZ" b="1" dirty="0" smtClean="0">
                <a:latin typeface="Arial Black" panose="020B0A04020102020204" pitchFamily="34" charset="0"/>
              </a:rPr>
            </a:br>
            <a:r>
              <a:rPr lang="en-NZ" sz="5300" b="1" dirty="0" smtClean="0">
                <a:solidFill>
                  <a:schemeClr val="accent2"/>
                </a:solidFill>
                <a:latin typeface="Arial Black" panose="020B0A04020102020204" pitchFamily="34" charset="0"/>
              </a:rPr>
              <a:t>It is the people</a:t>
            </a:r>
            <a:endParaRPr lang="en-US" sz="5300" dirty="0">
              <a:solidFill>
                <a:schemeClr val="accent2"/>
              </a:solidFill>
              <a:latin typeface="Arial Black" panose="020B0A04020102020204" pitchFamily="34" charset="0"/>
            </a:endParaRPr>
          </a:p>
        </p:txBody>
      </p:sp>
      <p:sp>
        <p:nvSpPr>
          <p:cNvPr id="12" name="Title 1">
            <a:extLst>
              <a:ext uri="{FF2B5EF4-FFF2-40B4-BE49-F238E27FC236}">
                <a16:creationId xmlns="" xmlns:a16="http://schemas.microsoft.com/office/drawing/2014/main" id="{DEF4D2F5-397E-463B-B8DA-2C3B56ACD00C}"/>
              </a:ext>
            </a:extLst>
          </p:cNvPr>
          <p:cNvSpPr txBox="1">
            <a:spLocks/>
          </p:cNvSpPr>
          <p:nvPr/>
        </p:nvSpPr>
        <p:spPr>
          <a:xfrm>
            <a:off x="568027" y="1786199"/>
            <a:ext cx="11054443" cy="299498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NZ" sz="9600" b="1" dirty="0" smtClean="0">
                <a:solidFill>
                  <a:schemeClr val="accent1"/>
                </a:solidFill>
                <a:latin typeface="Arial Black" panose="020B0A04020102020204" pitchFamily="34" charset="0"/>
              </a:rPr>
              <a:t>He </a:t>
            </a:r>
            <a:r>
              <a:rPr lang="en-NZ" sz="9600" b="1" dirty="0" err="1" smtClean="0">
                <a:solidFill>
                  <a:schemeClr val="accent1"/>
                </a:solidFill>
                <a:latin typeface="Arial Black" panose="020B0A04020102020204" pitchFamily="34" charset="0"/>
              </a:rPr>
              <a:t>tangata</a:t>
            </a:r>
            <a:r>
              <a:rPr lang="en-NZ" b="1" dirty="0" smtClean="0">
                <a:latin typeface="Arial Black" panose="020B0A04020102020204" pitchFamily="34" charset="0"/>
              </a:rPr>
              <a:t/>
            </a:r>
            <a:br>
              <a:rPr lang="en-NZ" b="1" dirty="0" smtClean="0">
                <a:latin typeface="Arial Black" panose="020B0A04020102020204" pitchFamily="34" charset="0"/>
              </a:rPr>
            </a:br>
            <a:r>
              <a:rPr lang="en-NZ" sz="5300" b="1" dirty="0" smtClean="0">
                <a:solidFill>
                  <a:schemeClr val="accent2"/>
                </a:solidFill>
                <a:latin typeface="Arial Black" panose="020B0A04020102020204" pitchFamily="34" charset="0"/>
              </a:rPr>
              <a:t>It is the people</a:t>
            </a:r>
            <a:r>
              <a:rPr lang="en-NZ" sz="5300" b="1" dirty="0" smtClean="0">
                <a:solidFill>
                  <a:schemeClr val="bg1">
                    <a:lumMod val="50000"/>
                  </a:schemeClr>
                </a:solidFill>
                <a:latin typeface="Arial Black" panose="020B0A04020102020204" pitchFamily="34" charset="0"/>
              </a:rPr>
              <a:t/>
            </a:r>
            <a:br>
              <a:rPr lang="en-NZ" sz="5300" b="1" dirty="0" smtClean="0">
                <a:solidFill>
                  <a:schemeClr val="bg1">
                    <a:lumMod val="50000"/>
                  </a:schemeClr>
                </a:solidFill>
                <a:latin typeface="Arial Black" panose="020B0A04020102020204" pitchFamily="34" charset="0"/>
              </a:rPr>
            </a:br>
            <a:r>
              <a:rPr lang="en-NZ" sz="2000" b="1" dirty="0" smtClean="0">
                <a:solidFill>
                  <a:schemeClr val="bg1">
                    <a:lumMod val="50000"/>
                  </a:schemeClr>
                </a:solidFill>
                <a:latin typeface="Arial Black" panose="020B0A04020102020204" pitchFamily="34" charset="0"/>
              </a:rPr>
              <a:t>...</a:t>
            </a:r>
            <a:endParaRPr lang="en-US" sz="2000" dirty="0">
              <a:solidFill>
                <a:schemeClr val="bg1">
                  <a:lumMod val="50000"/>
                </a:schemeClr>
              </a:solidFill>
              <a:latin typeface="Arial Black" panose="020B0A04020102020204" pitchFamily="34" charset="0"/>
            </a:endParaRPr>
          </a:p>
        </p:txBody>
      </p:sp>
    </p:spTree>
    <p:extLst>
      <p:ext uri="{BB962C8B-B14F-4D97-AF65-F5344CB8AC3E}">
        <p14:creationId xmlns:p14="http://schemas.microsoft.com/office/powerpoint/2010/main" val="329513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21772" y="3400694"/>
            <a:ext cx="12235543" cy="13069"/>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t="13967" b="27477"/>
          <a:stretch/>
        </p:blipFill>
        <p:spPr>
          <a:xfrm>
            <a:off x="0" y="0"/>
            <a:ext cx="12220352" cy="4710873"/>
          </a:xfrm>
          <a:prstGeom prst="rect">
            <a:avLst/>
          </a:prstGeom>
        </p:spPr>
      </p:pic>
      <p:pic>
        <p:nvPicPr>
          <p:cNvPr id="5" name="Picture 4" descr="logo 86 9x20mm"/>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
        <p:nvSpPr>
          <p:cNvPr id="19" name="Title 1">
            <a:extLst>
              <a:ext uri="{FF2B5EF4-FFF2-40B4-BE49-F238E27FC236}">
                <a16:creationId xmlns="" xmlns:a16="http://schemas.microsoft.com/office/drawing/2014/main" id="{DEF4D2F5-397E-463B-B8DA-2C3B56ACD00C}"/>
              </a:ext>
            </a:extLst>
          </p:cNvPr>
          <p:cNvSpPr>
            <a:spLocks noGrp="1"/>
          </p:cNvSpPr>
          <p:nvPr>
            <p:ph type="ctrTitle"/>
          </p:nvPr>
        </p:nvSpPr>
        <p:spPr>
          <a:xfrm>
            <a:off x="1322613" y="5127170"/>
            <a:ext cx="9808029" cy="1203705"/>
          </a:xfrm>
        </p:spPr>
        <p:txBody>
          <a:bodyPr>
            <a:normAutofit/>
          </a:bodyPr>
          <a:lstStyle/>
          <a:p>
            <a:r>
              <a:rPr lang="en-NZ" b="1" dirty="0" smtClean="0">
                <a:solidFill>
                  <a:schemeClr val="accent2"/>
                </a:solidFill>
                <a:latin typeface="Arial Black" panose="020B0A04020102020204" pitchFamily="34" charset="0"/>
              </a:rPr>
              <a:t>Large pipeline of work</a:t>
            </a:r>
            <a:endParaRPr lang="en-US" dirty="0">
              <a:solidFill>
                <a:schemeClr val="accent2"/>
              </a:solidFill>
              <a:latin typeface="Arial Black" panose="020B0A04020102020204" pitchFamily="34" charset="0"/>
            </a:endParaRPr>
          </a:p>
        </p:txBody>
      </p:sp>
    </p:spTree>
    <p:extLst>
      <p:ext uri="{BB962C8B-B14F-4D97-AF65-F5344CB8AC3E}">
        <p14:creationId xmlns:p14="http://schemas.microsoft.com/office/powerpoint/2010/main" val="255264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802"/>
            <a:ext cx="12241431" cy="6860802"/>
          </a:xfrm>
          <a:prstGeom prst="rect">
            <a:avLst/>
          </a:prstGeom>
        </p:spPr>
      </p:pic>
      <p:pic>
        <p:nvPicPr>
          <p:cNvPr id="5" name="Picture 4" descr="logo 86 9x20mm"/>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Tree>
    <p:extLst>
      <p:ext uri="{BB962C8B-B14F-4D97-AF65-F5344CB8AC3E}">
        <p14:creationId xmlns:p14="http://schemas.microsoft.com/office/powerpoint/2010/main" val="3796209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1250" y="-270718"/>
            <a:ext cx="10335986" cy="7537318"/>
          </a:xfrm>
          <a:prstGeom prst="rect">
            <a:avLst/>
          </a:prstGeom>
        </p:spPr>
      </p:pic>
    </p:spTree>
    <p:extLst>
      <p:ext uri="{BB962C8B-B14F-4D97-AF65-F5344CB8AC3E}">
        <p14:creationId xmlns:p14="http://schemas.microsoft.com/office/powerpoint/2010/main" val="21838414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40677"/>
          <a:stretch/>
        </p:blipFill>
        <p:spPr>
          <a:xfrm>
            <a:off x="0" y="-310242"/>
            <a:ext cx="12496799" cy="7232680"/>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47280" t="84616" b="8630"/>
          <a:stretch/>
        </p:blipFill>
        <p:spPr>
          <a:xfrm>
            <a:off x="4337957" y="6400799"/>
            <a:ext cx="3058884" cy="391886"/>
          </a:xfrm>
          <a:prstGeom prst="rect">
            <a:avLst/>
          </a:prstGeom>
        </p:spPr>
      </p:pic>
      <p:pic>
        <p:nvPicPr>
          <p:cNvPr id="5" name="Picture 4" descr="logo 86 9x20mm"/>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Tree>
    <p:extLst>
      <p:ext uri="{BB962C8B-B14F-4D97-AF65-F5344CB8AC3E}">
        <p14:creationId xmlns:p14="http://schemas.microsoft.com/office/powerpoint/2010/main" val="11507238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26" name="8B52F807-70DD-4EBA-85D0-492BF681BCF7" descr="8B52F807-70DD-4EBA-85D0-492BF681BCF7"/>
          <p:cNvPicPr>
            <a:picLocks noChangeAspect="1" noChangeArrowheads="1"/>
          </p:cNvPicPr>
          <p:nvPr/>
        </p:nvPicPr>
        <p:blipFill rotWithShape="1">
          <a:blip r:embed="rId3">
            <a:extLst>
              <a:ext uri="{28A0092B-C50C-407E-A947-70E740481C1C}">
                <a14:useLocalDpi xmlns:a14="http://schemas.microsoft.com/office/drawing/2010/main" val="0"/>
              </a:ext>
            </a:extLst>
          </a:blip>
          <a:srcRect t="11998" r="75087" b="55163"/>
          <a:stretch/>
        </p:blipFill>
        <p:spPr bwMode="auto">
          <a:xfrm>
            <a:off x="110504" y="2898085"/>
            <a:ext cx="3945147" cy="3852339"/>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A067BCBC-5642-4710-885F-24E086D53440" descr="A067BCBC-5642-4710-885F-24E086D53440"/>
          <p:cNvPicPr>
            <a:picLocks noChangeAspect="1" noChangeArrowheads="1"/>
          </p:cNvPicPr>
          <p:nvPr/>
        </p:nvPicPr>
        <p:blipFill rotWithShape="1">
          <a:blip r:embed="rId4">
            <a:extLst>
              <a:ext uri="{28A0092B-C50C-407E-A947-70E740481C1C}">
                <a14:useLocalDpi xmlns:a14="http://schemas.microsoft.com/office/drawing/2010/main" val="0"/>
              </a:ext>
            </a:extLst>
          </a:blip>
          <a:srcRect t="4036" b="73585"/>
          <a:stretch/>
        </p:blipFill>
        <p:spPr bwMode="auto">
          <a:xfrm>
            <a:off x="4253985" y="4394397"/>
            <a:ext cx="7838228" cy="2356028"/>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8" name="BCA96C1A-975E-4D30-935E-A6C6027057FD" descr="BCA96C1A-975E-4D30-935E-A6C6027057F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864" t="27314" r="5306" b="54215"/>
          <a:stretch/>
        </p:blipFill>
        <p:spPr bwMode="auto">
          <a:xfrm>
            <a:off x="110504" y="90809"/>
            <a:ext cx="7100682" cy="1120017"/>
          </a:xfrm>
          <a:prstGeom prst="rect">
            <a:avLst/>
          </a:prstGeom>
          <a:noFill/>
          <a:ln w="38100">
            <a:solidFill>
              <a:schemeClr val="tx1"/>
            </a:solidFill>
            <a:miter lim="800000"/>
            <a:headEnd/>
            <a:tailEnd/>
          </a:ln>
        </p:spPr>
      </p:pic>
      <p:pic>
        <p:nvPicPr>
          <p:cNvPr id="1029" name="46088EE3-9794-4961-A7A7-505B557C93A4" descr="46088EE3-9794-4961-A7A7-505B557C93A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727" r="15143" b="86750"/>
          <a:stretch/>
        </p:blipFill>
        <p:spPr bwMode="auto">
          <a:xfrm>
            <a:off x="4233079" y="3156455"/>
            <a:ext cx="3766483" cy="544688"/>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30" name="170F3862-F9C6-4320-82E9-7DD21ABDC2B8" descr="170F3862-F9C6-4320-82E9-7DD21ABDC2B8"/>
          <p:cNvPicPr>
            <a:picLocks noChangeAspect="1" noChangeArrowheads="1"/>
          </p:cNvPicPr>
          <p:nvPr/>
        </p:nvPicPr>
        <p:blipFill rotWithShape="1">
          <a:blip r:embed="rId7">
            <a:extLst>
              <a:ext uri="{28A0092B-C50C-407E-A947-70E740481C1C}">
                <a14:useLocalDpi xmlns:a14="http://schemas.microsoft.com/office/drawing/2010/main" val="0"/>
              </a:ext>
            </a:extLst>
          </a:blip>
          <a:srcRect l="5055" t="4682" r="12315" b="86582"/>
          <a:stretch/>
        </p:blipFill>
        <p:spPr bwMode="auto">
          <a:xfrm>
            <a:off x="1147146" y="1639415"/>
            <a:ext cx="6470146" cy="912044"/>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31" name="F76C0A96-7948-45F1-A275-BD337DB4A7A9" descr="F76C0A96-7948-45F1-A275-BD337DB4A7A9"/>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929" t="3794" r="30377" b="42455"/>
          <a:stretch/>
        </p:blipFill>
        <p:spPr bwMode="auto">
          <a:xfrm>
            <a:off x="8282212" y="78605"/>
            <a:ext cx="3810000" cy="4033664"/>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3500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225" t="10359" r="2162" b="11382"/>
          <a:stretch/>
        </p:blipFill>
        <p:spPr>
          <a:xfrm>
            <a:off x="56333" y="4145654"/>
            <a:ext cx="4869321" cy="2395391"/>
          </a:xfrm>
          <a:prstGeom prst="rect">
            <a:avLst/>
          </a:prstGeom>
          <a:ln>
            <a:solidFill>
              <a:srgbClr val="000000"/>
            </a:solidFill>
          </a:ln>
        </p:spPr>
      </p:pic>
      <p:sp>
        <p:nvSpPr>
          <p:cNvPr id="6" name="Title 1">
            <a:extLst>
              <a:ext uri="{FF2B5EF4-FFF2-40B4-BE49-F238E27FC236}">
                <a16:creationId xmlns="" xmlns:a16="http://schemas.microsoft.com/office/drawing/2014/main" id="{DEF4D2F5-397E-463B-B8DA-2C3B56ACD00C}"/>
              </a:ext>
            </a:extLst>
          </p:cNvPr>
          <p:cNvSpPr>
            <a:spLocks noGrp="1"/>
          </p:cNvSpPr>
          <p:nvPr>
            <p:ph type="ctrTitle"/>
          </p:nvPr>
        </p:nvSpPr>
        <p:spPr>
          <a:xfrm>
            <a:off x="2884839" y="6541044"/>
            <a:ext cx="6052116" cy="359147"/>
          </a:xfrm>
        </p:spPr>
        <p:txBody>
          <a:bodyPr>
            <a:noAutofit/>
          </a:bodyPr>
          <a:lstStyle/>
          <a:p>
            <a:r>
              <a:rPr lang="en-NZ" sz="2400" dirty="0">
                <a:solidFill>
                  <a:srgbClr val="C00000"/>
                </a:solidFill>
              </a:rPr>
              <a:t>     </a:t>
            </a:r>
            <a:br>
              <a:rPr lang="en-NZ" sz="2400" dirty="0">
                <a:solidFill>
                  <a:srgbClr val="C00000"/>
                </a:solidFill>
              </a:rPr>
            </a:br>
            <a:r>
              <a:rPr lang="en-NZ" sz="2400" dirty="0" smtClean="0">
                <a:solidFill>
                  <a:srgbClr val="C00000"/>
                </a:solidFill>
              </a:rPr>
              <a:t/>
            </a:r>
            <a:br>
              <a:rPr lang="en-NZ" sz="2400" dirty="0" smtClean="0">
                <a:solidFill>
                  <a:srgbClr val="C00000"/>
                </a:solidFill>
              </a:rPr>
            </a:br>
            <a:r>
              <a:rPr lang="en-NZ" sz="2400" dirty="0">
                <a:solidFill>
                  <a:srgbClr val="C00000"/>
                </a:solidFill>
              </a:rPr>
              <a:t/>
            </a:r>
            <a:br>
              <a:rPr lang="en-NZ" sz="2400" dirty="0">
                <a:solidFill>
                  <a:srgbClr val="C00000"/>
                </a:solidFill>
              </a:rPr>
            </a:br>
            <a:r>
              <a:rPr lang="en-NZ" sz="2400" dirty="0">
                <a:solidFill>
                  <a:srgbClr val="C00000"/>
                </a:solidFill>
              </a:rPr>
              <a:t/>
            </a:r>
            <a:br>
              <a:rPr lang="en-NZ" sz="2400" dirty="0">
                <a:solidFill>
                  <a:srgbClr val="C00000"/>
                </a:solidFill>
              </a:rPr>
            </a:br>
            <a:r>
              <a:rPr lang="en-NZ" sz="2400" dirty="0">
                <a:solidFill>
                  <a:srgbClr val="C00000"/>
                </a:solidFill>
              </a:rPr>
              <a:t> </a:t>
            </a:r>
            <a:br>
              <a:rPr lang="en-NZ" sz="2400" dirty="0">
                <a:solidFill>
                  <a:srgbClr val="C00000"/>
                </a:solidFill>
              </a:rPr>
            </a:br>
            <a:r>
              <a:rPr lang="en-NZ" sz="1200" dirty="0"/>
              <a:t>Source MBIE Projections from the National Construction Occupation Model (NCOM) July 2016</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4263"/>
          <a:stretch/>
        </p:blipFill>
        <p:spPr>
          <a:xfrm>
            <a:off x="68711" y="61708"/>
            <a:ext cx="2816128" cy="3973164"/>
          </a:xfrm>
          <a:prstGeom prst="rect">
            <a:avLst/>
          </a:prstGeom>
          <a:ln>
            <a:solidFill>
              <a:srgbClr val="000000"/>
            </a:solidFill>
          </a:ln>
        </p:spPr>
      </p:pic>
      <p:sp>
        <p:nvSpPr>
          <p:cNvPr id="3" name="TextBox 2"/>
          <p:cNvSpPr txBox="1"/>
          <p:nvPr/>
        </p:nvSpPr>
        <p:spPr>
          <a:xfrm>
            <a:off x="442990" y="168512"/>
            <a:ext cx="1061834" cy="1569660"/>
          </a:xfrm>
          <a:prstGeom prst="rect">
            <a:avLst/>
          </a:prstGeom>
          <a:noFill/>
        </p:spPr>
        <p:txBody>
          <a:bodyPr wrap="square" rtlCol="0">
            <a:spAutoFit/>
          </a:bodyPr>
          <a:lstStyle/>
          <a:p>
            <a:r>
              <a:rPr lang="en-NZ" sz="3200" dirty="0" smtClean="0">
                <a:latin typeface="Arial Narrow" panose="020B0606020202030204" pitchFamily="34" charset="0"/>
              </a:rPr>
              <a:t>$BBB</a:t>
            </a:r>
          </a:p>
          <a:p>
            <a:r>
              <a:rPr lang="en-NZ" sz="3200" dirty="0" smtClean="0">
                <a:latin typeface="Arial Narrow" panose="020B0606020202030204" pitchFamily="34" charset="0"/>
              </a:rPr>
              <a:t>$BBB</a:t>
            </a:r>
          </a:p>
          <a:p>
            <a:r>
              <a:rPr lang="en-NZ" sz="3200" dirty="0" smtClean="0">
                <a:latin typeface="Arial Narrow" panose="020B0606020202030204" pitchFamily="34" charset="0"/>
              </a:rPr>
              <a:t>$BBB</a:t>
            </a:r>
            <a:endParaRPr lang="en-NZ" sz="3200" dirty="0">
              <a:latin typeface="Arial Narrow" panose="020B0606020202030204" pitchFamily="34" charset="0"/>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7091" y="63123"/>
            <a:ext cx="5635566" cy="3971749"/>
          </a:xfrm>
          <a:prstGeom prst="rect">
            <a:avLst/>
          </a:prstGeom>
          <a:ln>
            <a:solidFill>
              <a:srgbClr val="000000"/>
            </a:solidFill>
          </a:ln>
        </p:spPr>
      </p:pic>
      <p:pic>
        <p:nvPicPr>
          <p:cNvPr id="8" name="Picture 7"/>
          <p:cNvPicPr>
            <a:picLocks noChangeAspect="1"/>
          </p:cNvPicPr>
          <p:nvPr/>
        </p:nvPicPr>
        <p:blipFill rotWithShape="1">
          <a:blip r:embed="rId6" cstate="print">
            <a:extLst>
              <a:ext uri="{28A0092B-C50C-407E-A947-70E740481C1C}">
                <a14:useLocalDpi xmlns:a14="http://schemas.microsoft.com/office/drawing/2010/main" val="0"/>
              </a:ext>
            </a:extLst>
          </a:blip>
          <a:srcRect t="9417" r="11581"/>
          <a:stretch/>
        </p:blipFill>
        <p:spPr>
          <a:xfrm>
            <a:off x="8724910" y="63123"/>
            <a:ext cx="3358634" cy="3971749"/>
          </a:xfrm>
          <a:prstGeom prst="rect">
            <a:avLst/>
          </a:prstGeom>
          <a:ln>
            <a:solidFill>
              <a:srgbClr val="000000"/>
            </a:solidFill>
          </a:ln>
        </p:spPr>
      </p:pic>
      <p:sp>
        <p:nvSpPr>
          <p:cNvPr id="9" name="TextBox 8"/>
          <p:cNvSpPr txBox="1"/>
          <p:nvPr/>
        </p:nvSpPr>
        <p:spPr>
          <a:xfrm>
            <a:off x="11023289" y="63123"/>
            <a:ext cx="1060255" cy="2246769"/>
          </a:xfrm>
          <a:prstGeom prst="rect">
            <a:avLst/>
          </a:prstGeom>
          <a:solidFill>
            <a:schemeClr val="bg1"/>
          </a:solidFill>
        </p:spPr>
        <p:txBody>
          <a:bodyPr wrap="square" rtlCol="0">
            <a:spAutoFit/>
          </a:bodyPr>
          <a:lstStyle/>
          <a:p>
            <a:pPr algn="ctr"/>
            <a:r>
              <a:rPr lang="en-NZ" sz="2800" b="1" dirty="0" smtClean="0">
                <a:solidFill>
                  <a:srgbClr val="C00000"/>
                </a:solidFill>
              </a:rPr>
              <a:t>185K</a:t>
            </a:r>
          </a:p>
          <a:p>
            <a:pPr algn="ctr"/>
            <a:endParaRPr lang="en-NZ" sz="2800" b="1" dirty="0" smtClean="0">
              <a:solidFill>
                <a:srgbClr val="C00000"/>
              </a:solidFill>
            </a:endParaRPr>
          </a:p>
          <a:p>
            <a:pPr algn="ctr"/>
            <a:endParaRPr lang="en-NZ" sz="2800" b="1" dirty="0">
              <a:solidFill>
                <a:srgbClr val="C00000"/>
              </a:solidFill>
            </a:endParaRPr>
          </a:p>
          <a:p>
            <a:pPr algn="ctr"/>
            <a:r>
              <a:rPr lang="en-NZ" sz="2800" b="1" dirty="0" smtClean="0">
                <a:solidFill>
                  <a:srgbClr val="C00000"/>
                </a:solidFill>
              </a:rPr>
              <a:t>By</a:t>
            </a:r>
          </a:p>
          <a:p>
            <a:pPr algn="ctr"/>
            <a:r>
              <a:rPr lang="en-NZ" sz="2800" b="1" dirty="0" smtClean="0">
                <a:solidFill>
                  <a:srgbClr val="C00000"/>
                </a:solidFill>
              </a:rPr>
              <a:t>2021</a:t>
            </a:r>
            <a:endParaRPr lang="en-NZ" sz="2800" b="1" dirty="0">
              <a:latin typeface="Arial Narrow" panose="020B0606020202030204" pitchFamily="34" charset="0"/>
            </a:endParaRPr>
          </a:p>
        </p:txBody>
      </p:sp>
      <p:pic>
        <p:nvPicPr>
          <p:cNvPr id="5" name="Picture 4" descr="logo 86 9x20mm"/>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t="4494"/>
          <a:stretch/>
        </p:blipFill>
        <p:spPr>
          <a:xfrm>
            <a:off x="5039963" y="4145653"/>
            <a:ext cx="7043581" cy="2395391"/>
          </a:xfrm>
          <a:prstGeom prst="rect">
            <a:avLst/>
          </a:prstGeom>
          <a:ln>
            <a:solidFill>
              <a:srgbClr val="000000"/>
            </a:solidFill>
          </a:ln>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200585" y="537514"/>
            <a:ext cx="650395" cy="879136"/>
          </a:xfrm>
          <a:prstGeom prst="rect">
            <a:avLst/>
          </a:prstGeom>
          <a:solidFill>
            <a:schemeClr val="accent1"/>
          </a:solidFill>
        </p:spPr>
      </p:pic>
    </p:spTree>
    <p:extLst>
      <p:ext uri="{BB962C8B-B14F-4D97-AF65-F5344CB8AC3E}">
        <p14:creationId xmlns:p14="http://schemas.microsoft.com/office/powerpoint/2010/main" val="496746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86 9x20mm"/>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946" y="-296727"/>
            <a:ext cx="12344376" cy="7418567"/>
          </a:xfrm>
          <a:prstGeom prst="rect">
            <a:avLst/>
          </a:prstGeom>
        </p:spPr>
      </p:pic>
    </p:spTree>
    <p:extLst>
      <p:ext uri="{BB962C8B-B14F-4D97-AF65-F5344CB8AC3E}">
        <p14:creationId xmlns:p14="http://schemas.microsoft.com/office/powerpoint/2010/main" val="1794535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49" y="1274092"/>
            <a:ext cx="4017510" cy="425320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4040" y="1356153"/>
            <a:ext cx="4665237" cy="3884317"/>
          </a:xfrm>
          <a:prstGeom prst="rect">
            <a:avLst/>
          </a:prstGeom>
        </p:spPr>
      </p:pic>
      <p:sp>
        <p:nvSpPr>
          <p:cNvPr id="18" name="Title 1">
            <a:extLst>
              <a:ext uri="{FF2B5EF4-FFF2-40B4-BE49-F238E27FC236}">
                <a16:creationId xmlns="" xmlns:a16="http://schemas.microsoft.com/office/drawing/2014/main" id="{DEF4D2F5-397E-463B-B8DA-2C3B56ACD00C}"/>
              </a:ext>
            </a:extLst>
          </p:cNvPr>
          <p:cNvSpPr>
            <a:spLocks noGrp="1"/>
          </p:cNvSpPr>
          <p:nvPr>
            <p:ph type="ctrTitle"/>
          </p:nvPr>
        </p:nvSpPr>
        <p:spPr>
          <a:xfrm>
            <a:off x="3684814" y="907138"/>
            <a:ext cx="5236029" cy="4782349"/>
          </a:xfrm>
        </p:spPr>
        <p:txBody>
          <a:bodyPr>
            <a:normAutofit fontScale="90000"/>
          </a:bodyPr>
          <a:lstStyle/>
          <a:p>
            <a:r>
              <a:rPr lang="en-NZ" b="1" dirty="0" smtClean="0">
                <a:latin typeface="Arial Black" panose="020B0A04020102020204" pitchFamily="34" charset="0"/>
              </a:rPr>
              <a:t>Auckland</a:t>
            </a:r>
            <a:br>
              <a:rPr lang="en-NZ" b="1" dirty="0" smtClean="0">
                <a:latin typeface="Arial Black" panose="020B0A04020102020204" pitchFamily="34" charset="0"/>
              </a:rPr>
            </a:br>
            <a:r>
              <a:rPr lang="en-NZ" b="1" dirty="0" smtClean="0">
                <a:latin typeface="Arial Black" panose="020B0A04020102020204" pitchFamily="34" charset="0"/>
              </a:rPr>
              <a:t>aggregates</a:t>
            </a:r>
            <a:br>
              <a:rPr lang="en-NZ" b="1" dirty="0" smtClean="0">
                <a:latin typeface="Arial Black" panose="020B0A04020102020204" pitchFamily="34" charset="0"/>
              </a:rPr>
            </a:br>
            <a:r>
              <a:rPr lang="en-NZ" sz="1100" b="1" dirty="0" smtClean="0">
                <a:solidFill>
                  <a:schemeClr val="bg1"/>
                </a:solidFill>
                <a:latin typeface="Arial Black" panose="020B0A04020102020204" pitchFamily="34" charset="0"/>
              </a:rPr>
              <a:t>f</a:t>
            </a:r>
            <a:r>
              <a:rPr lang="en-NZ" b="1" dirty="0" smtClean="0">
                <a:latin typeface="Arial Black" panose="020B0A04020102020204" pitchFamily="34" charset="0"/>
              </a:rPr>
              <a:t/>
            </a:r>
            <a:br>
              <a:rPr lang="en-NZ" b="1" dirty="0" smtClean="0">
                <a:latin typeface="Arial Black" panose="020B0A04020102020204" pitchFamily="34" charset="0"/>
              </a:rPr>
            </a:br>
            <a:r>
              <a:rPr lang="en-NZ" b="1" dirty="0" smtClean="0">
                <a:solidFill>
                  <a:schemeClr val="accent2"/>
                </a:solidFill>
                <a:latin typeface="Arial Black" panose="020B0A04020102020204" pitchFamily="34" charset="0"/>
              </a:rPr>
              <a:t>71m tonne</a:t>
            </a:r>
            <a:br>
              <a:rPr lang="en-NZ" b="1" dirty="0" smtClean="0">
                <a:solidFill>
                  <a:schemeClr val="accent2"/>
                </a:solidFill>
                <a:latin typeface="Arial Black" panose="020B0A04020102020204" pitchFamily="34" charset="0"/>
              </a:rPr>
            </a:br>
            <a:r>
              <a:rPr lang="en-NZ" b="1" dirty="0" smtClean="0">
                <a:solidFill>
                  <a:schemeClr val="accent2"/>
                </a:solidFill>
                <a:latin typeface="Arial Black" panose="020B0A04020102020204" pitchFamily="34" charset="0"/>
              </a:rPr>
              <a:t>shortfall</a:t>
            </a:r>
            <a:r>
              <a:rPr lang="en-NZ" b="1" dirty="0" smtClean="0">
                <a:solidFill>
                  <a:srgbClr val="C00000"/>
                </a:solidFill>
                <a:latin typeface="Arial Black" panose="020B0A04020102020204" pitchFamily="34" charset="0"/>
              </a:rPr>
              <a:t/>
            </a:r>
            <a:br>
              <a:rPr lang="en-NZ" b="1" dirty="0" smtClean="0">
                <a:solidFill>
                  <a:srgbClr val="C00000"/>
                </a:solidFill>
                <a:latin typeface="Arial Black" panose="020B0A04020102020204" pitchFamily="34" charset="0"/>
              </a:rPr>
            </a:br>
            <a:r>
              <a:rPr lang="en-NZ" sz="1100" b="1" dirty="0" smtClean="0">
                <a:solidFill>
                  <a:schemeClr val="bg1"/>
                </a:solidFill>
                <a:latin typeface="Arial Black" panose="020B0A04020102020204" pitchFamily="34" charset="0"/>
              </a:rPr>
              <a:t>g</a:t>
            </a:r>
            <a:r>
              <a:rPr lang="en-NZ" b="1" dirty="0" smtClean="0">
                <a:latin typeface="Arial Black" panose="020B0A04020102020204" pitchFamily="34" charset="0"/>
              </a:rPr>
              <a:t/>
            </a:r>
            <a:br>
              <a:rPr lang="en-NZ" b="1" dirty="0" smtClean="0">
                <a:latin typeface="Arial Black" panose="020B0A04020102020204" pitchFamily="34" charset="0"/>
              </a:rPr>
            </a:br>
            <a:r>
              <a:rPr lang="en-NZ" b="1" dirty="0" smtClean="0">
                <a:latin typeface="Arial Black" panose="020B0A04020102020204" pitchFamily="34" charset="0"/>
              </a:rPr>
              <a:t>Next</a:t>
            </a:r>
            <a:br>
              <a:rPr lang="en-NZ" b="1" dirty="0" smtClean="0">
                <a:latin typeface="Arial Black" panose="020B0A04020102020204" pitchFamily="34" charset="0"/>
              </a:rPr>
            </a:br>
            <a:r>
              <a:rPr lang="en-NZ" b="1" dirty="0" smtClean="0">
                <a:latin typeface="Arial Black" panose="020B0A04020102020204" pitchFamily="34" charset="0"/>
              </a:rPr>
              <a:t>15 years</a:t>
            </a:r>
            <a:endParaRPr lang="en-US" dirty="0">
              <a:latin typeface="Arial Black" panose="020B0A04020102020204" pitchFamily="34" charset="0"/>
            </a:endParaRPr>
          </a:p>
        </p:txBody>
      </p:sp>
      <p:pic>
        <p:nvPicPr>
          <p:cNvPr id="19" name="Picture 18" descr="logo 86 9x20mm"/>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33042" y="6531429"/>
            <a:ext cx="1908388" cy="326571"/>
          </a:xfrm>
          <a:prstGeom prst="rect">
            <a:avLst/>
          </a:prstGeom>
          <a:noFill/>
          <a:ln>
            <a:noFill/>
          </a:ln>
        </p:spPr>
      </p:pic>
    </p:spTree>
    <p:extLst>
      <p:ext uri="{BB962C8B-B14F-4D97-AF65-F5344CB8AC3E}">
        <p14:creationId xmlns:p14="http://schemas.microsoft.com/office/powerpoint/2010/main" val="329257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3639</TotalTime>
  <Words>1580</Words>
  <Application>Microsoft Office PowerPoint</Application>
  <PresentationFormat>Widescreen</PresentationFormat>
  <Paragraphs>198</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Black</vt:lpstr>
      <vt:lpstr>Arial Narrow</vt:lpstr>
      <vt:lpstr>Calibri</vt:lpstr>
      <vt:lpstr>Calibri Light</vt:lpstr>
      <vt:lpstr>Office Theme</vt:lpstr>
      <vt:lpstr>Unlocking the resources challenge</vt:lpstr>
      <vt:lpstr>Large pipeline of work</vt:lpstr>
      <vt:lpstr>PowerPoint Presentation</vt:lpstr>
      <vt:lpstr>PowerPoint Presentation</vt:lpstr>
      <vt:lpstr>PowerPoint Presentation</vt:lpstr>
      <vt:lpstr>PowerPoint Presentation</vt:lpstr>
      <vt:lpstr>           Source MBIE Projections from the National Construction Occupation Model (NCOM) July 2016</vt:lpstr>
      <vt:lpstr>PowerPoint Presentation</vt:lpstr>
      <vt:lpstr>Auckland aggregates f 71m tonne shortfall g Next 15 years</vt:lpstr>
      <vt:lpstr>PowerPoint Presentation</vt:lpstr>
      <vt:lpstr>Where  to Focus</vt:lpstr>
      <vt:lpstr>PowerPoint Presentation</vt:lpstr>
      <vt:lpstr>Summary</vt:lpstr>
      <vt:lpstr>Māori  Proverb.</vt:lpstr>
      <vt:lpstr>He tangata It is the people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Domenic.DeFazio@fultonhogan.com</dc:creator>
  <cp:lastModifiedBy>De-Fazio, Domenic</cp:lastModifiedBy>
  <cp:revision>107</cp:revision>
  <cp:lastPrinted>2017-10-25T05:21:35Z</cp:lastPrinted>
  <dcterms:created xsi:type="dcterms:W3CDTF">2017-08-01T04:33:20Z</dcterms:created>
  <dcterms:modified xsi:type="dcterms:W3CDTF">2017-10-25T05:47:16Z</dcterms:modified>
</cp:coreProperties>
</file>