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57" r:id="rId2"/>
    <p:sldId id="292" r:id="rId3"/>
    <p:sldId id="268" r:id="rId4"/>
    <p:sldId id="288" r:id="rId5"/>
    <p:sldId id="293" r:id="rId6"/>
    <p:sldId id="282" r:id="rId7"/>
    <p:sldId id="279" r:id="rId8"/>
    <p:sldId id="280" r:id="rId9"/>
    <p:sldId id="286" r:id="rId10"/>
    <p:sldId id="278" r:id="rId11"/>
    <p:sldId id="290" r:id="rId12"/>
    <p:sldId id="294" r:id="rId13"/>
    <p:sldId id="289" r:id="rId14"/>
    <p:sldId id="291" r:id="rId1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F6B"/>
    <a:srgbClr val="042F66"/>
    <a:srgbClr val="F1607C"/>
    <a:srgbClr val="A8D59D"/>
    <a:srgbClr val="F2C900"/>
    <a:srgbClr val="72CCD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27"/>
    <p:restoredTop sz="88543" autoAdjust="0"/>
  </p:normalViewPr>
  <p:slideViewPr>
    <p:cSldViewPr snapToGrid="0" snapToObjects="1">
      <p:cViewPr varScale="1">
        <p:scale>
          <a:sx n="104" d="100"/>
          <a:sy n="104" d="100"/>
        </p:scale>
        <p:origin x="1362" y="102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56" d="100"/>
          <a:sy n="156" d="100"/>
        </p:scale>
        <p:origin x="4840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p764984\AppData\Local\Microsoft\Windows\Temporary%20Internet%20Files\Content.Outlook\4TKQQG1E\government%20debt%20stats_m%20baird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p764984\AppData\Local\Microsoft\Windows\Temporary%20Internet%20Files\Content.Outlook\4TKQQG1E\government%20debt%20stats_m%20baird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ce\AppData\Local\Microsoft\Windows\Temporary%20Internet%20Files\Content.Outlook\5H39BX02\2017-07-04%20NSW%20charts%20(2)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ce\AppData\Local\Microsoft\Windows\Temporary%20Internet%20Files\Content.Outlook\5H39BX02\2017-07-04%20NSW%20charts%20(2)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ce\AppData\Local\Microsoft\Windows\Temporary%20Internet%20Files\Content.Outlook\5H39BX02\2017-07-05%20More%20NSW%20Data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home\harce\Data\Hector%20(backup)\Mike%20Baird\Copy%20of%202017-07-04%20NSW%20charts%20(2)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arce\AppData\Local\Microsoft\Windows\Temporary%20Internet%20Files\Content.Outlook\5H39BX02\2017-07-05%20More%20NSW%20Data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6225589225589219E-2"/>
          <c:y val="9.6593915343915343E-2"/>
          <c:w val="0.88437626262626268"/>
          <c:h val="0.71233234126984124"/>
        </c:manualLayout>
      </c:layout>
      <c:lineChart>
        <c:grouping val="standard"/>
        <c:varyColors val="0"/>
        <c:ser>
          <c:idx val="0"/>
          <c:order val="0"/>
          <c:spPr>
            <a:ln>
              <a:solidFill>
                <a:schemeClr val="tx2"/>
              </a:solidFill>
            </a:ln>
          </c:spPr>
          <c:marker>
            <c:symbol val="none"/>
          </c:marker>
          <c:cat>
            <c:numRef>
              <c:f>'IIF_global debt figures 2017Q2'!$A$6:$A$79</c:f>
              <c:numCache>
                <c:formatCode>m/d/yyyy</c:formatCode>
                <c:ptCount val="74"/>
                <c:pt idx="0">
                  <c:v>36220</c:v>
                </c:pt>
                <c:pt idx="1">
                  <c:v>36312</c:v>
                </c:pt>
                <c:pt idx="2">
                  <c:v>36404</c:v>
                </c:pt>
                <c:pt idx="3">
                  <c:v>36495</c:v>
                </c:pt>
                <c:pt idx="4">
                  <c:v>36586</c:v>
                </c:pt>
                <c:pt idx="5">
                  <c:v>36678</c:v>
                </c:pt>
                <c:pt idx="6">
                  <c:v>36770</c:v>
                </c:pt>
                <c:pt idx="7">
                  <c:v>36861</c:v>
                </c:pt>
                <c:pt idx="8">
                  <c:v>36951</c:v>
                </c:pt>
                <c:pt idx="9">
                  <c:v>37043</c:v>
                </c:pt>
                <c:pt idx="10">
                  <c:v>37135</c:v>
                </c:pt>
                <c:pt idx="11">
                  <c:v>37226</c:v>
                </c:pt>
                <c:pt idx="12">
                  <c:v>37316</c:v>
                </c:pt>
                <c:pt idx="13">
                  <c:v>37408</c:v>
                </c:pt>
                <c:pt idx="14">
                  <c:v>37500</c:v>
                </c:pt>
                <c:pt idx="15">
                  <c:v>37591</c:v>
                </c:pt>
                <c:pt idx="16">
                  <c:v>37681</c:v>
                </c:pt>
                <c:pt idx="17">
                  <c:v>37773</c:v>
                </c:pt>
                <c:pt idx="18">
                  <c:v>37865</c:v>
                </c:pt>
                <c:pt idx="19">
                  <c:v>37956</c:v>
                </c:pt>
                <c:pt idx="20">
                  <c:v>38047</c:v>
                </c:pt>
                <c:pt idx="21">
                  <c:v>38139</c:v>
                </c:pt>
                <c:pt idx="22">
                  <c:v>38231</c:v>
                </c:pt>
                <c:pt idx="23">
                  <c:v>38322</c:v>
                </c:pt>
                <c:pt idx="24">
                  <c:v>38412</c:v>
                </c:pt>
                <c:pt idx="25">
                  <c:v>38504</c:v>
                </c:pt>
                <c:pt idx="26">
                  <c:v>38596</c:v>
                </c:pt>
                <c:pt idx="27">
                  <c:v>38687</c:v>
                </c:pt>
                <c:pt idx="28">
                  <c:v>38777</c:v>
                </c:pt>
                <c:pt idx="29">
                  <c:v>38869</c:v>
                </c:pt>
                <c:pt idx="30">
                  <c:v>38961</c:v>
                </c:pt>
                <c:pt idx="31">
                  <c:v>39052</c:v>
                </c:pt>
                <c:pt idx="32">
                  <c:v>39142</c:v>
                </c:pt>
                <c:pt idx="33">
                  <c:v>39234</c:v>
                </c:pt>
                <c:pt idx="34">
                  <c:v>39326</c:v>
                </c:pt>
                <c:pt idx="35">
                  <c:v>39417</c:v>
                </c:pt>
                <c:pt idx="36">
                  <c:v>39508</c:v>
                </c:pt>
                <c:pt idx="37">
                  <c:v>39600</c:v>
                </c:pt>
                <c:pt idx="38">
                  <c:v>39692</c:v>
                </c:pt>
                <c:pt idx="39">
                  <c:v>39783</c:v>
                </c:pt>
                <c:pt idx="40">
                  <c:v>39873</c:v>
                </c:pt>
                <c:pt idx="41">
                  <c:v>39965</c:v>
                </c:pt>
                <c:pt idx="42">
                  <c:v>40057</c:v>
                </c:pt>
                <c:pt idx="43">
                  <c:v>40148</c:v>
                </c:pt>
                <c:pt idx="44">
                  <c:v>40238</c:v>
                </c:pt>
                <c:pt idx="45">
                  <c:v>40330</c:v>
                </c:pt>
                <c:pt idx="46">
                  <c:v>40422</c:v>
                </c:pt>
                <c:pt idx="47">
                  <c:v>40513</c:v>
                </c:pt>
                <c:pt idx="48">
                  <c:v>40603</c:v>
                </c:pt>
                <c:pt idx="49">
                  <c:v>40695</c:v>
                </c:pt>
                <c:pt idx="50">
                  <c:v>40787</c:v>
                </c:pt>
                <c:pt idx="51">
                  <c:v>40878</c:v>
                </c:pt>
                <c:pt idx="52">
                  <c:v>40969</c:v>
                </c:pt>
                <c:pt idx="53">
                  <c:v>41061</c:v>
                </c:pt>
                <c:pt idx="54">
                  <c:v>41153</c:v>
                </c:pt>
                <c:pt idx="55">
                  <c:v>41244</c:v>
                </c:pt>
                <c:pt idx="56">
                  <c:v>41334</c:v>
                </c:pt>
                <c:pt idx="57">
                  <c:v>41426</c:v>
                </c:pt>
                <c:pt idx="58">
                  <c:v>41518</c:v>
                </c:pt>
                <c:pt idx="59">
                  <c:v>41609</c:v>
                </c:pt>
                <c:pt idx="60">
                  <c:v>41699</c:v>
                </c:pt>
                <c:pt idx="61">
                  <c:v>41791</c:v>
                </c:pt>
                <c:pt idx="62">
                  <c:v>41883</c:v>
                </c:pt>
                <c:pt idx="63">
                  <c:v>41974</c:v>
                </c:pt>
                <c:pt idx="64">
                  <c:v>42064</c:v>
                </c:pt>
                <c:pt idx="65">
                  <c:v>42156</c:v>
                </c:pt>
                <c:pt idx="66">
                  <c:v>42248</c:v>
                </c:pt>
                <c:pt idx="67">
                  <c:v>42339</c:v>
                </c:pt>
                <c:pt idx="68">
                  <c:v>42430</c:v>
                </c:pt>
                <c:pt idx="69">
                  <c:v>42522</c:v>
                </c:pt>
                <c:pt idx="70">
                  <c:v>42614</c:v>
                </c:pt>
                <c:pt idx="71">
                  <c:v>42705</c:v>
                </c:pt>
                <c:pt idx="72">
                  <c:v>42795</c:v>
                </c:pt>
                <c:pt idx="73">
                  <c:v>42887</c:v>
                </c:pt>
              </c:numCache>
            </c:numRef>
          </c:cat>
          <c:val>
            <c:numRef>
              <c:f>'IIF_global debt figures 2017Q2'!$D$6:$D$79</c:f>
              <c:numCache>
                <c:formatCode>0.0</c:formatCode>
                <c:ptCount val="74"/>
                <c:pt idx="0">
                  <c:v>59.020830261265814</c:v>
                </c:pt>
                <c:pt idx="1">
                  <c:v>58.82659640131908</c:v>
                </c:pt>
                <c:pt idx="2">
                  <c:v>58.44868843500889</c:v>
                </c:pt>
                <c:pt idx="3">
                  <c:v>58.046310858523796</c:v>
                </c:pt>
                <c:pt idx="4">
                  <c:v>57.307500147684763</c:v>
                </c:pt>
                <c:pt idx="5">
                  <c:v>56.559975964502236</c:v>
                </c:pt>
                <c:pt idx="6">
                  <c:v>55.814552462069592</c:v>
                </c:pt>
                <c:pt idx="7">
                  <c:v>55.383700756845457</c:v>
                </c:pt>
                <c:pt idx="8">
                  <c:v>55.821300493335492</c:v>
                </c:pt>
                <c:pt idx="9">
                  <c:v>55.985247246335689</c:v>
                </c:pt>
                <c:pt idx="10">
                  <c:v>56.58778782520416</c:v>
                </c:pt>
                <c:pt idx="11">
                  <c:v>56.746716293806891</c:v>
                </c:pt>
                <c:pt idx="12">
                  <c:v>57.284744199066054</c:v>
                </c:pt>
                <c:pt idx="13">
                  <c:v>58.448899909659453</c:v>
                </c:pt>
                <c:pt idx="14">
                  <c:v>59.373163596827553</c:v>
                </c:pt>
                <c:pt idx="15">
                  <c:v>59.284809781417088</c:v>
                </c:pt>
                <c:pt idx="16">
                  <c:v>59.676216402963931</c:v>
                </c:pt>
                <c:pt idx="17">
                  <c:v>60.278400107304371</c:v>
                </c:pt>
                <c:pt idx="18">
                  <c:v>59.977340902696866</c:v>
                </c:pt>
                <c:pt idx="19">
                  <c:v>59.584970122428516</c:v>
                </c:pt>
                <c:pt idx="20">
                  <c:v>61.817388177777538</c:v>
                </c:pt>
                <c:pt idx="21">
                  <c:v>61.89782480335154</c:v>
                </c:pt>
                <c:pt idx="22">
                  <c:v>61.661329339097755</c:v>
                </c:pt>
                <c:pt idx="23">
                  <c:v>61.570371803657935</c:v>
                </c:pt>
                <c:pt idx="24">
                  <c:v>61.856413095788007</c:v>
                </c:pt>
                <c:pt idx="25">
                  <c:v>61.959710214312338</c:v>
                </c:pt>
                <c:pt idx="26">
                  <c:v>61.141744190094805</c:v>
                </c:pt>
                <c:pt idx="27">
                  <c:v>60.918151946703226</c:v>
                </c:pt>
                <c:pt idx="28">
                  <c:v>60.283779159380622</c:v>
                </c:pt>
                <c:pt idx="29">
                  <c:v>59.756411896448078</c:v>
                </c:pt>
                <c:pt idx="30">
                  <c:v>59.612894584307384</c:v>
                </c:pt>
                <c:pt idx="31">
                  <c:v>58.88885057812756</c:v>
                </c:pt>
                <c:pt idx="32">
                  <c:v>58.833795764859822</c:v>
                </c:pt>
                <c:pt idx="33">
                  <c:v>58.23879010040514</c:v>
                </c:pt>
                <c:pt idx="34">
                  <c:v>58.22386236132003</c:v>
                </c:pt>
                <c:pt idx="35">
                  <c:v>58.352426320719346</c:v>
                </c:pt>
                <c:pt idx="36">
                  <c:v>58.715221061287984</c:v>
                </c:pt>
                <c:pt idx="37">
                  <c:v>58.252545619437178</c:v>
                </c:pt>
                <c:pt idx="38">
                  <c:v>59.274665650643087</c:v>
                </c:pt>
                <c:pt idx="39">
                  <c:v>62.632437776487428</c:v>
                </c:pt>
                <c:pt idx="40">
                  <c:v>65.560498245980185</c:v>
                </c:pt>
                <c:pt idx="41">
                  <c:v>68.035706224381158</c:v>
                </c:pt>
                <c:pt idx="42">
                  <c:v>70.263482084321851</c:v>
                </c:pt>
                <c:pt idx="43">
                  <c:v>71.099382318221672</c:v>
                </c:pt>
                <c:pt idx="44">
                  <c:v>72.295355207746724</c:v>
                </c:pt>
                <c:pt idx="45">
                  <c:v>73.676826108929575</c:v>
                </c:pt>
                <c:pt idx="46">
                  <c:v>74.180412163900641</c:v>
                </c:pt>
                <c:pt idx="47">
                  <c:v>74.631241006179906</c:v>
                </c:pt>
                <c:pt idx="48">
                  <c:v>75.046622604850384</c:v>
                </c:pt>
                <c:pt idx="49">
                  <c:v>75.918087858111562</c:v>
                </c:pt>
                <c:pt idx="50">
                  <c:v>76.85696348586626</c:v>
                </c:pt>
                <c:pt idx="51">
                  <c:v>77.162427752784481</c:v>
                </c:pt>
                <c:pt idx="52">
                  <c:v>78.041718261189928</c:v>
                </c:pt>
                <c:pt idx="53">
                  <c:v>79.778760602107127</c:v>
                </c:pt>
                <c:pt idx="54">
                  <c:v>80.577423182628067</c:v>
                </c:pt>
                <c:pt idx="55">
                  <c:v>81.761019571833074</c:v>
                </c:pt>
                <c:pt idx="56">
                  <c:v>82.446440404558544</c:v>
                </c:pt>
                <c:pt idx="57">
                  <c:v>82.500980829847336</c:v>
                </c:pt>
                <c:pt idx="58">
                  <c:v>82.140002736604259</c:v>
                </c:pt>
                <c:pt idx="59">
                  <c:v>82.755787197114884</c:v>
                </c:pt>
                <c:pt idx="60">
                  <c:v>83.600301376004452</c:v>
                </c:pt>
                <c:pt idx="61">
                  <c:v>84.403335102833864</c:v>
                </c:pt>
                <c:pt idx="62">
                  <c:v>84.618785970070846</c:v>
                </c:pt>
                <c:pt idx="63">
                  <c:v>85.438955447158222</c:v>
                </c:pt>
                <c:pt idx="64">
                  <c:v>86.047585153507924</c:v>
                </c:pt>
                <c:pt idx="65">
                  <c:v>85.101792247854632</c:v>
                </c:pt>
                <c:pt idx="66">
                  <c:v>85.422257087207967</c:v>
                </c:pt>
                <c:pt idx="67">
                  <c:v>86.207099700465008</c:v>
                </c:pt>
                <c:pt idx="68">
                  <c:v>87.694208386925624</c:v>
                </c:pt>
                <c:pt idx="69">
                  <c:v>88.887886810389119</c:v>
                </c:pt>
                <c:pt idx="70">
                  <c:v>88.913684387707505</c:v>
                </c:pt>
                <c:pt idx="71">
                  <c:v>87.963164531197037</c:v>
                </c:pt>
                <c:pt idx="72">
                  <c:v>87.454832962652901</c:v>
                </c:pt>
                <c:pt idx="73">
                  <c:v>87.24956685469769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0160232"/>
        <c:axId val="132914184"/>
      </c:lineChart>
      <c:catAx>
        <c:axId val="130160232"/>
        <c:scaling>
          <c:orientation val="minMax"/>
        </c:scaling>
        <c:delete val="0"/>
        <c:axPos val="b"/>
        <c:numFmt formatCode="mmm\-yy" sourceLinked="0"/>
        <c:majorTickMark val="out"/>
        <c:minorTickMark val="none"/>
        <c:tickLblPos val="low"/>
        <c:spPr>
          <a:ln>
            <a:noFill/>
          </a:ln>
        </c:spPr>
        <c:crossAx val="132914184"/>
        <c:crosses val="autoZero"/>
        <c:auto val="0"/>
        <c:lblAlgn val="ctr"/>
        <c:lblOffset val="100"/>
        <c:tickLblSkip val="12"/>
        <c:noMultiLvlLbl val="0"/>
      </c:catAx>
      <c:valAx>
        <c:axId val="132914184"/>
        <c:scaling>
          <c:orientation val="minMax"/>
        </c:scaling>
        <c:delete val="0"/>
        <c:axPos val="l"/>
        <c:majorGridlines/>
        <c:numFmt formatCode="0" sourceLinked="0"/>
        <c:majorTickMark val="out"/>
        <c:minorTickMark val="none"/>
        <c:tickLblPos val="nextTo"/>
        <c:spPr>
          <a:ln>
            <a:noFill/>
          </a:ln>
        </c:spPr>
        <c:crossAx val="130160232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Corpid C1 Regular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2628871391076109E-2"/>
          <c:y val="0.11368058487957144"/>
          <c:w val="0.84097595800524927"/>
          <c:h val="0.71333681081662903"/>
        </c:manualLayout>
      </c:layout>
      <c:lineChart>
        <c:grouping val="standard"/>
        <c:varyColors val="0"/>
        <c:ser>
          <c:idx val="0"/>
          <c:order val="0"/>
          <c:tx>
            <c:strRef>
              <c:f>'IMF - country data'!$A$2</c:f>
              <c:strCache>
                <c:ptCount val="1"/>
                <c:pt idx="0">
                  <c:v>China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numRef>
              <c:f>'IMF - country data'!$V$1:$AP$1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'IMF - country data'!$V$2:$AP$2</c:f>
              <c:numCache>
                <c:formatCode>General</c:formatCode>
                <c:ptCount val="21"/>
              </c:numCache>
            </c:numRef>
          </c:val>
          <c:smooth val="0"/>
        </c:ser>
        <c:ser>
          <c:idx val="1"/>
          <c:order val="1"/>
          <c:tx>
            <c:strRef>
              <c:f>'IMF - country data'!$A$4</c:f>
              <c:strCache>
                <c:ptCount val="1"/>
                <c:pt idx="0">
                  <c:v>United Kingdom</c:v>
                </c:pt>
              </c:strCache>
            </c:strRef>
          </c:tx>
          <c:marker>
            <c:symbol val="none"/>
          </c:marker>
          <c:cat>
            <c:numRef>
              <c:f>'IMF - country data'!$V$1:$AP$1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'IMF - country data'!$V$4:$AP$4</c:f>
              <c:numCache>
                <c:formatCode>General</c:formatCode>
                <c:ptCount val="21"/>
                <c:pt idx="0">
                  <c:v>43.093000000000004</c:v>
                </c:pt>
                <c:pt idx="1">
                  <c:v>39.997999999999998</c:v>
                </c:pt>
                <c:pt idx="2">
                  <c:v>37.933</c:v>
                </c:pt>
                <c:pt idx="3">
                  <c:v>36.808999999999997</c:v>
                </c:pt>
                <c:pt idx="4">
                  <c:v>31.262</c:v>
                </c:pt>
                <c:pt idx="5">
                  <c:v>30.082000000000001</c:v>
                </c:pt>
                <c:pt idx="6">
                  <c:v>30.527999999999999</c:v>
                </c:pt>
                <c:pt idx="7">
                  <c:v>32.009</c:v>
                </c:pt>
                <c:pt idx="8">
                  <c:v>34.880000000000003</c:v>
                </c:pt>
                <c:pt idx="9">
                  <c:v>36.088999999999999</c:v>
                </c:pt>
                <c:pt idx="10">
                  <c:v>36.573</c:v>
                </c:pt>
                <c:pt idx="11">
                  <c:v>36.895000000000003</c:v>
                </c:pt>
                <c:pt idx="12">
                  <c:v>44.29</c:v>
                </c:pt>
                <c:pt idx="13">
                  <c:v>57.686999999999998</c:v>
                </c:pt>
                <c:pt idx="14">
                  <c:v>68.700999999999993</c:v>
                </c:pt>
                <c:pt idx="15">
                  <c:v>73.218000000000004</c:v>
                </c:pt>
                <c:pt idx="16">
                  <c:v>76.423000000000002</c:v>
                </c:pt>
                <c:pt idx="17">
                  <c:v>77.787000000000006</c:v>
                </c:pt>
                <c:pt idx="18">
                  <c:v>79.697999999999993</c:v>
                </c:pt>
                <c:pt idx="19">
                  <c:v>80.265000000000001</c:v>
                </c:pt>
                <c:pt idx="20">
                  <c:v>80.057000000000002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'IMF - country data'!$A$6</c:f>
              <c:strCache>
                <c:ptCount val="1"/>
                <c:pt idx="0">
                  <c:v>United States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marker>
            <c:symbol val="none"/>
          </c:marker>
          <c:cat>
            <c:numRef>
              <c:f>'IMF - country data'!$V$1:$AP$1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'IMF - country data'!$V$6:$AP$6</c:f>
              <c:numCache>
                <c:formatCode>General</c:formatCode>
                <c:ptCount val="21"/>
                <c:pt idx="0">
                  <c:v>#N/A</c:v>
                </c:pt>
                <c:pt idx="1">
                  <c:v>#N/A</c:v>
                </c:pt>
                <c:pt idx="2">
                  <c:v>#N/A</c:v>
                </c:pt>
                <c:pt idx="3">
                  <c:v>#N/A</c:v>
                </c:pt>
                <c:pt idx="4">
                  <c:v>#N/A</c:v>
                </c:pt>
                <c:pt idx="5">
                  <c:v>33.771000000000001</c:v>
                </c:pt>
                <c:pt idx="6">
                  <c:v>36.35</c:v>
                </c:pt>
                <c:pt idx="7">
                  <c:v>39.723999999999997</c:v>
                </c:pt>
                <c:pt idx="8">
                  <c:v>47.203000000000003</c:v>
                </c:pt>
                <c:pt idx="9">
                  <c:v>46.685000000000002</c:v>
                </c:pt>
                <c:pt idx="10">
                  <c:v>45.261000000000003</c:v>
                </c:pt>
                <c:pt idx="11">
                  <c:v>45.118000000000002</c:v>
                </c:pt>
                <c:pt idx="12">
                  <c:v>51.241999999999997</c:v>
                </c:pt>
                <c:pt idx="13">
                  <c:v>62.860999999999997</c:v>
                </c:pt>
                <c:pt idx="14">
                  <c:v>70.381</c:v>
                </c:pt>
                <c:pt idx="15">
                  <c:v>76.787999999999997</c:v>
                </c:pt>
                <c:pt idx="16">
                  <c:v>80.188999999999993</c:v>
                </c:pt>
                <c:pt idx="17">
                  <c:v>81.572000000000003</c:v>
                </c:pt>
                <c:pt idx="18">
                  <c:v>80.831999999999994</c:v>
                </c:pt>
                <c:pt idx="19">
                  <c:v>80.22</c:v>
                </c:pt>
                <c:pt idx="20">
                  <c:v>81.275999999999996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'IMF - country data'!$A$18</c:f>
              <c:strCache>
                <c:ptCount val="1"/>
                <c:pt idx="0">
                  <c:v>Euro area </c:v>
                </c:pt>
              </c:strCache>
            </c:strRef>
          </c:tx>
          <c:spPr>
            <a:ln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cat>
            <c:numRef>
              <c:f>'IMF - country data'!$V$1:$AP$1</c:f>
              <c:numCache>
                <c:formatCode>General</c:formatCode>
                <c:ptCount val="21"/>
                <c:pt idx="0">
                  <c:v>1996</c:v>
                </c:pt>
                <c:pt idx="1">
                  <c:v>1997</c:v>
                </c:pt>
                <c:pt idx="2">
                  <c:v>1998</c:v>
                </c:pt>
                <c:pt idx="3">
                  <c:v>1999</c:v>
                </c:pt>
                <c:pt idx="4">
                  <c:v>2000</c:v>
                </c:pt>
                <c:pt idx="5">
                  <c:v>2001</c:v>
                </c:pt>
                <c:pt idx="6">
                  <c:v>2002</c:v>
                </c:pt>
                <c:pt idx="7">
                  <c:v>2003</c:v>
                </c:pt>
                <c:pt idx="8">
                  <c:v>2004</c:v>
                </c:pt>
                <c:pt idx="9">
                  <c:v>2005</c:v>
                </c:pt>
                <c:pt idx="10">
                  <c:v>2006</c:v>
                </c:pt>
                <c:pt idx="11">
                  <c:v>2007</c:v>
                </c:pt>
                <c:pt idx="12">
                  <c:v>2008</c:v>
                </c:pt>
                <c:pt idx="13">
                  <c:v>2009</c:v>
                </c:pt>
                <c:pt idx="14">
                  <c:v>2010</c:v>
                </c:pt>
                <c:pt idx="15">
                  <c:v>2011</c:v>
                </c:pt>
                <c:pt idx="16">
                  <c:v>2012</c:v>
                </c:pt>
                <c:pt idx="17">
                  <c:v>2013</c:v>
                </c:pt>
                <c:pt idx="18">
                  <c:v>2014</c:v>
                </c:pt>
                <c:pt idx="19">
                  <c:v>2015</c:v>
                </c:pt>
                <c:pt idx="20">
                  <c:v>2016</c:v>
                </c:pt>
              </c:numCache>
            </c:numRef>
          </c:cat>
          <c:val>
            <c:numRef>
              <c:f>'IMF - country data'!$V$17:$AP$17</c:f>
              <c:numCache>
                <c:formatCode>General</c:formatCode>
                <c:ptCount val="21"/>
                <c:pt idx="0">
                  <c:v>52.527000000000001</c:v>
                </c:pt>
                <c:pt idx="1">
                  <c:v>52.61</c:v>
                </c:pt>
                <c:pt idx="2">
                  <c:v>56.481999999999999</c:v>
                </c:pt>
                <c:pt idx="3">
                  <c:v>56.609000000000002</c:v>
                </c:pt>
                <c:pt idx="4">
                  <c:v>53.801000000000002</c:v>
                </c:pt>
                <c:pt idx="5">
                  <c:v>53.503</c:v>
                </c:pt>
                <c:pt idx="6">
                  <c:v>53.597999999999999</c:v>
                </c:pt>
                <c:pt idx="7">
                  <c:v>54.98</c:v>
                </c:pt>
                <c:pt idx="8">
                  <c:v>55.639000000000003</c:v>
                </c:pt>
                <c:pt idx="9">
                  <c:v>56.210999999999999</c:v>
                </c:pt>
                <c:pt idx="10">
                  <c:v>54.597999999999999</c:v>
                </c:pt>
                <c:pt idx="11">
                  <c:v>52.176000000000002</c:v>
                </c:pt>
                <c:pt idx="12">
                  <c:v>53.81</c:v>
                </c:pt>
                <c:pt idx="13">
                  <c:v>61.95</c:v>
                </c:pt>
                <c:pt idx="14">
                  <c:v>66.034000000000006</c:v>
                </c:pt>
                <c:pt idx="15">
                  <c:v>68.478999999999999</c:v>
                </c:pt>
                <c:pt idx="16">
                  <c:v>72.222999999999999</c:v>
                </c:pt>
                <c:pt idx="17">
                  <c:v>74.572999999999993</c:v>
                </c:pt>
                <c:pt idx="18">
                  <c:v>74.930999999999997</c:v>
                </c:pt>
                <c:pt idx="19">
                  <c:v>73.885999999999996</c:v>
                </c:pt>
                <c:pt idx="20">
                  <c:v>73.299000000000007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9303168"/>
        <c:axId val="179953056"/>
      </c:lineChart>
      <c:catAx>
        <c:axId val="1793031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>
            <a:noFill/>
          </a:ln>
        </c:spPr>
        <c:crossAx val="179953056"/>
        <c:crosses val="autoZero"/>
        <c:auto val="1"/>
        <c:lblAlgn val="ctr"/>
        <c:lblOffset val="100"/>
        <c:tickLblSkip val="4"/>
        <c:noMultiLvlLbl val="0"/>
      </c:catAx>
      <c:valAx>
        <c:axId val="1799530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179303168"/>
        <c:crosses val="autoZero"/>
        <c:crossBetween val="between"/>
      </c:valAx>
    </c:plotArea>
    <c:legend>
      <c:legendPos val="r"/>
      <c:legendEntry>
        <c:idx val="0"/>
        <c:delete val="1"/>
      </c:legendEntry>
      <c:layout>
        <c:manualLayout>
          <c:xMode val="edge"/>
          <c:yMode val="edge"/>
          <c:x val="0.18459884514435695"/>
          <c:y val="0.10813515818409135"/>
          <c:w val="0.37273448818897637"/>
          <c:h val="0.24955479934093411"/>
        </c:manualLayout>
      </c:layout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>
          <a:latin typeface="Corpid C1 Regular" pitchFamily="34" charset="0"/>
        </a:defRPr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5509491546114876"/>
          <c:y val="8.7933884297520665E-2"/>
          <c:w val="0.82164927058536286"/>
          <c:h val="0.8185123966942148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Sheet1!$J$3</c:f>
              <c:strCache>
                <c:ptCount val="1"/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rgbClr val="BEE1FA"/>
              </a:solidFill>
            </a:ln>
          </c:spPr>
          <c:invertIfNegative val="0"/>
          <c:cat>
            <c:strRef>
              <c:f>Sheet1!$A$12:$A$17</c:f>
              <c:strCache>
                <c:ptCount val="6"/>
                <c:pt idx="0">
                  <c:v>2005-06</c:v>
                </c:pt>
                <c:pt idx="1">
                  <c:v>2006-07</c:v>
                </c:pt>
                <c:pt idx="2">
                  <c:v>2007-08</c:v>
                </c:pt>
                <c:pt idx="3">
                  <c:v>2008-09</c:v>
                </c:pt>
                <c:pt idx="4">
                  <c:v>2009-10</c:v>
                </c:pt>
                <c:pt idx="5">
                  <c:v>2010-11</c:v>
                </c:pt>
              </c:strCache>
            </c:strRef>
          </c:cat>
          <c:val>
            <c:numRef>
              <c:f>Sheet1!$J$12:$J$17</c:f>
              <c:numCache>
                <c:formatCode>_-* #,##0_-;\-* #,##0_-;_-* "-"??_-;_-@_-</c:formatCode>
                <c:ptCount val="6"/>
                <c:pt idx="0">
                  <c:v>-2.1320000000000001</c:v>
                </c:pt>
                <c:pt idx="1">
                  <c:v>-2.7690000000000001</c:v>
                </c:pt>
                <c:pt idx="2">
                  <c:v>-4.7759999999999998</c:v>
                </c:pt>
                <c:pt idx="3">
                  <c:v>-8.1020000000000003</c:v>
                </c:pt>
                <c:pt idx="4">
                  <c:v>-7.2560000000000002</c:v>
                </c:pt>
                <c:pt idx="5">
                  <c:v>-7.8280000000000003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79676400"/>
        <c:axId val="180227488"/>
      </c:barChart>
      <c:catAx>
        <c:axId val="1796764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>
            <a:solidFill>
              <a:schemeClr val="bg1">
                <a:lumMod val="85000"/>
              </a:schemeClr>
            </a:solidFill>
          </a:ln>
        </c:spPr>
        <c:crossAx val="180227488"/>
        <c:crosses val="autoZero"/>
        <c:auto val="1"/>
        <c:lblAlgn val="ctr"/>
        <c:lblOffset val="100"/>
        <c:noMultiLvlLbl val="0"/>
      </c:catAx>
      <c:valAx>
        <c:axId val="180227488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AU" dirty="0"/>
                  <a:t>$bn</a:t>
                </a:r>
              </a:p>
            </c:rich>
          </c:tx>
          <c:layout/>
          <c:overlay val="0"/>
        </c:title>
        <c:numFmt formatCode="0.0;\(0.0\);\-" sourceLinked="0"/>
        <c:majorTickMark val="none"/>
        <c:minorTickMark val="none"/>
        <c:tickLblPos val="nextTo"/>
        <c:spPr>
          <a:ln>
            <a:noFill/>
          </a:ln>
        </c:spPr>
        <c:crossAx val="179676400"/>
        <c:crosses val="autoZero"/>
        <c:crossBetween val="between"/>
        <c:majorUnit val="2"/>
      </c:valAx>
      <c:spPr>
        <a:ln>
          <a:solidFill>
            <a:schemeClr val="bg1">
              <a:lumMod val="95000"/>
            </a:schemeClr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$m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solidFill>
                <a:srgbClr val="BEE1FA"/>
              </a:solidFill>
            </a:ln>
          </c:spPr>
          <c:invertIfNegative val="0"/>
          <c:cat>
            <c:strRef>
              <c:f>Sheet1!$A$12:$A$17</c:f>
              <c:strCache>
                <c:ptCount val="6"/>
                <c:pt idx="0">
                  <c:v>2005-06</c:v>
                </c:pt>
                <c:pt idx="1">
                  <c:v>2006-07</c:v>
                </c:pt>
                <c:pt idx="2">
                  <c:v>2007-08</c:v>
                </c:pt>
                <c:pt idx="3">
                  <c:v>2008-09</c:v>
                </c:pt>
                <c:pt idx="4">
                  <c:v>2009-10</c:v>
                </c:pt>
                <c:pt idx="5">
                  <c:v>2010-11</c:v>
                </c:pt>
              </c:strCache>
            </c:strRef>
          </c:cat>
          <c:val>
            <c:numRef>
              <c:f>Sheet1!$B$12:$B$17</c:f>
              <c:numCache>
                <c:formatCode>_-* #,##0_-;\-* #,##0_-;_-* "-"??_-;_-@_-</c:formatCode>
                <c:ptCount val="6"/>
                <c:pt idx="0">
                  <c:v>15.518000000000001</c:v>
                </c:pt>
                <c:pt idx="1">
                  <c:v>19.981999999999999</c:v>
                </c:pt>
                <c:pt idx="2">
                  <c:v>21.774000000000001</c:v>
                </c:pt>
                <c:pt idx="3">
                  <c:v>29.437000000000001</c:v>
                </c:pt>
                <c:pt idx="4">
                  <c:v>33.344999999999999</c:v>
                </c:pt>
                <c:pt idx="5">
                  <c:v>32.426000000000002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32041912"/>
        <c:axId val="132042304"/>
      </c:barChart>
      <c:catAx>
        <c:axId val="1320419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132042304"/>
        <c:crosses val="autoZero"/>
        <c:auto val="1"/>
        <c:lblAlgn val="ctr"/>
        <c:lblOffset val="100"/>
        <c:noMultiLvlLbl val="0"/>
      </c:catAx>
      <c:valAx>
        <c:axId val="132042304"/>
        <c:scaling>
          <c:orientation val="minMax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AU" dirty="0"/>
                  <a:t>$bn</a:t>
                </a:r>
              </a:p>
            </c:rich>
          </c:tx>
          <c:layout/>
          <c:overlay val="0"/>
        </c:title>
        <c:numFmt formatCode="0.0;\(0.0\);\-" sourceLinked="0"/>
        <c:majorTickMark val="none"/>
        <c:minorTickMark val="none"/>
        <c:tickLblPos val="nextTo"/>
        <c:spPr>
          <a:ln>
            <a:noFill/>
          </a:ln>
        </c:spPr>
        <c:crossAx val="132041912"/>
        <c:crosses val="autoZero"/>
        <c:crossBetween val="between"/>
        <c:majorUnit val="10"/>
      </c:valAx>
      <c:spPr>
        <a:ln>
          <a:solidFill>
            <a:schemeClr val="bg1">
              <a:lumMod val="95000"/>
            </a:schemeClr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v>NSW GSP</c:v>
          </c:tx>
          <c:spPr>
            <a:ln w="19050">
              <a:solidFill>
                <a:srgbClr val="0070C0"/>
              </a:solidFill>
            </a:ln>
          </c:spPr>
          <c:marker>
            <c:symbol val="none"/>
          </c:marker>
          <c:cat>
            <c:strRef>
              <c:f>GSP!$A$36:$A$39</c:f>
              <c:strCache>
                <c:ptCount val="4"/>
                <c:pt idx="0">
                  <c:v>2012-13</c:v>
                </c:pt>
                <c:pt idx="1">
                  <c:v>2013-14</c:v>
                </c:pt>
                <c:pt idx="2">
                  <c:v>2014-15</c:v>
                </c:pt>
                <c:pt idx="3">
                  <c:v>2015-16</c:v>
                </c:pt>
              </c:strCache>
            </c:strRef>
          </c:cat>
          <c:val>
            <c:numRef>
              <c:f>GSP!$B$36:$B$39</c:f>
              <c:numCache>
                <c:formatCode>0.0%</c:formatCode>
                <c:ptCount val="4"/>
                <c:pt idx="0">
                  <c:v>1.919976641605059E-2</c:v>
                </c:pt>
                <c:pt idx="1">
                  <c:v>2.3767575011612641E-2</c:v>
                </c:pt>
                <c:pt idx="2">
                  <c:v>2.6429824947132419E-2</c:v>
                </c:pt>
                <c:pt idx="3">
                  <c:v>3.4650428700229163E-2</c:v>
                </c:pt>
              </c:numCache>
            </c:numRef>
          </c:val>
          <c:smooth val="0"/>
        </c:ser>
        <c:ser>
          <c:idx val="1"/>
          <c:order val="1"/>
          <c:tx>
            <c:v>Australia GDP</c:v>
          </c:tx>
          <c:spPr>
            <a:ln w="19050">
              <a:solidFill>
                <a:schemeClr val="tx1">
                  <a:lumMod val="75000"/>
                  <a:lumOff val="25000"/>
                </a:schemeClr>
              </a:solidFill>
            </a:ln>
          </c:spPr>
          <c:marker>
            <c:symbol val="none"/>
          </c:marker>
          <c:cat>
            <c:strRef>
              <c:f>GSP!$A$36:$A$39</c:f>
              <c:strCache>
                <c:ptCount val="4"/>
                <c:pt idx="0">
                  <c:v>2012-13</c:v>
                </c:pt>
                <c:pt idx="1">
                  <c:v>2013-14</c:v>
                </c:pt>
                <c:pt idx="2">
                  <c:v>2014-15</c:v>
                </c:pt>
                <c:pt idx="3">
                  <c:v>2015-16</c:v>
                </c:pt>
              </c:strCache>
            </c:strRef>
          </c:cat>
          <c:val>
            <c:numRef>
              <c:f>GSP!$J$36:$J$39</c:f>
              <c:numCache>
                <c:formatCode>0.0%</c:formatCode>
                <c:ptCount val="4"/>
                <c:pt idx="0">
                  <c:v>2.5698560880590637E-2</c:v>
                </c:pt>
                <c:pt idx="1">
                  <c:v>2.6094574798165127E-2</c:v>
                </c:pt>
                <c:pt idx="2">
                  <c:v>2.4216105559721868E-2</c:v>
                </c:pt>
                <c:pt idx="3">
                  <c:v>2.7657734988398408E-2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2043872"/>
        <c:axId val="132044264"/>
      </c:lineChart>
      <c:catAx>
        <c:axId val="132043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132044264"/>
        <c:crosses val="autoZero"/>
        <c:auto val="1"/>
        <c:lblAlgn val="ctr"/>
        <c:lblOffset val="100"/>
        <c:noMultiLvlLbl val="0"/>
      </c:catAx>
      <c:valAx>
        <c:axId val="132044264"/>
        <c:scaling>
          <c:orientation val="minMax"/>
          <c:min val="1.5000000000000003E-2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AU" dirty="0"/>
                  <a:t>%</a:t>
                </a:r>
              </a:p>
            </c:rich>
          </c:tx>
          <c:layout/>
          <c:overlay val="0"/>
        </c:title>
        <c:numFmt formatCode="0.0%;\(0.0%\);\-" sourceLinked="0"/>
        <c:majorTickMark val="none"/>
        <c:minorTickMark val="none"/>
        <c:tickLblPos val="nextTo"/>
        <c:spPr>
          <a:ln>
            <a:noFill/>
          </a:ln>
        </c:spPr>
        <c:crossAx val="132043872"/>
        <c:crosses val="autoZero"/>
        <c:crossBetween val="between"/>
      </c:valAx>
      <c:spPr>
        <a:ln>
          <a:solidFill>
            <a:schemeClr val="bg1">
              <a:lumMod val="95000"/>
            </a:schemeClr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'CRANE INDEX'!$C$2</c:f>
              <c:strCache>
                <c:ptCount val="1"/>
                <c:pt idx="0">
                  <c:v>Australia</c:v>
                </c:pt>
              </c:strCache>
            </c:strRef>
          </c:tx>
          <c:spPr>
            <a:ln w="19050">
              <a:solidFill>
                <a:schemeClr val="tx1"/>
              </a:solidFill>
            </a:ln>
          </c:spPr>
          <c:marker>
            <c:symbol val="none"/>
          </c:marker>
          <c:cat>
            <c:strRef>
              <c:f>'CRANE INDEX'!$B$3:$B$10</c:f>
              <c:strCache>
                <c:ptCount val="8"/>
                <c:pt idx="0">
                  <c:v>Q3'13</c:v>
                </c:pt>
                <c:pt idx="1">
                  <c:v>Q1'14</c:v>
                </c:pt>
                <c:pt idx="2">
                  <c:v>Q3'14</c:v>
                </c:pt>
                <c:pt idx="3">
                  <c:v>Q2'15</c:v>
                </c:pt>
                <c:pt idx="4">
                  <c:v>Q4'15</c:v>
                </c:pt>
                <c:pt idx="5">
                  <c:v>Q2'16</c:v>
                </c:pt>
                <c:pt idx="6">
                  <c:v>Q3'16</c:v>
                </c:pt>
                <c:pt idx="7">
                  <c:v>Q1'17</c:v>
                </c:pt>
              </c:strCache>
            </c:strRef>
          </c:cat>
          <c:val>
            <c:numRef>
              <c:f>'CRANE INDEX'!$C$3:$C$10</c:f>
              <c:numCache>
                <c:formatCode>General</c:formatCode>
                <c:ptCount val="8"/>
                <c:pt idx="0">
                  <c:v>100</c:v>
                </c:pt>
                <c:pt idx="1">
                  <c:v>120</c:v>
                </c:pt>
                <c:pt idx="2">
                  <c:v>123</c:v>
                </c:pt>
                <c:pt idx="3">
                  <c:v>162</c:v>
                </c:pt>
                <c:pt idx="4">
                  <c:v>202</c:v>
                </c:pt>
                <c:pt idx="5">
                  <c:v>245</c:v>
                </c:pt>
                <c:pt idx="6">
                  <c:v>251</c:v>
                </c:pt>
                <c:pt idx="7">
                  <c:v>245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'CRANE INDEX'!$D$2</c:f>
              <c:strCache>
                <c:ptCount val="1"/>
                <c:pt idx="0">
                  <c:v>Sydney</c:v>
                </c:pt>
              </c:strCache>
            </c:strRef>
          </c:tx>
          <c:spPr>
            <a:ln w="19050">
              <a:solidFill>
                <a:srgbClr val="0070C0"/>
              </a:solidFill>
            </a:ln>
          </c:spPr>
          <c:marker>
            <c:symbol val="none"/>
          </c:marker>
          <c:cat>
            <c:strRef>
              <c:f>'CRANE INDEX'!$B$3:$B$10</c:f>
              <c:strCache>
                <c:ptCount val="8"/>
                <c:pt idx="0">
                  <c:v>Q3'13</c:v>
                </c:pt>
                <c:pt idx="1">
                  <c:v>Q1'14</c:v>
                </c:pt>
                <c:pt idx="2">
                  <c:v>Q3'14</c:v>
                </c:pt>
                <c:pt idx="3">
                  <c:v>Q2'15</c:v>
                </c:pt>
                <c:pt idx="4">
                  <c:v>Q4'15</c:v>
                </c:pt>
                <c:pt idx="5">
                  <c:v>Q2'16</c:v>
                </c:pt>
                <c:pt idx="6">
                  <c:v>Q3'16</c:v>
                </c:pt>
                <c:pt idx="7">
                  <c:v>Q1'17</c:v>
                </c:pt>
              </c:strCache>
            </c:strRef>
          </c:cat>
          <c:val>
            <c:numRef>
              <c:f>'CRANE INDEX'!$D$3:$D$10</c:f>
              <c:numCache>
                <c:formatCode>General</c:formatCode>
                <c:ptCount val="8"/>
                <c:pt idx="0">
                  <c:v>100</c:v>
                </c:pt>
                <c:pt idx="1">
                  <c:v>145</c:v>
                </c:pt>
                <c:pt idx="2">
                  <c:v>127</c:v>
                </c:pt>
                <c:pt idx="3">
                  <c:v>175</c:v>
                </c:pt>
                <c:pt idx="4">
                  <c:v>225</c:v>
                </c:pt>
                <c:pt idx="5">
                  <c:v>312</c:v>
                </c:pt>
                <c:pt idx="6">
                  <c:v>328</c:v>
                </c:pt>
                <c:pt idx="7">
                  <c:v>361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2045048"/>
        <c:axId val="132045440"/>
      </c:lineChart>
      <c:catAx>
        <c:axId val="132045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132045440"/>
        <c:crosses val="autoZero"/>
        <c:auto val="1"/>
        <c:lblAlgn val="ctr"/>
        <c:lblOffset val="100"/>
        <c:noMultiLvlLbl val="0"/>
      </c:catAx>
      <c:valAx>
        <c:axId val="132045440"/>
        <c:scaling>
          <c:orientation val="minMax"/>
          <c:max val="400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AU" dirty="0"/>
                  <a:t>Base = 2Q 2014</a:t>
                </a:r>
                <a:r>
                  <a:rPr lang="en-AU" baseline="0" dirty="0"/>
                  <a:t> = 100</a:t>
                </a:r>
                <a:endParaRPr lang="en-AU" dirty="0"/>
              </a:p>
            </c:rich>
          </c:tx>
          <c:layout/>
          <c:overlay val="0"/>
        </c:title>
        <c:numFmt formatCode="0;\(0\);\-" sourceLinked="0"/>
        <c:majorTickMark val="none"/>
        <c:minorTickMark val="none"/>
        <c:tickLblPos val="nextTo"/>
        <c:spPr>
          <a:ln>
            <a:noFill/>
          </a:ln>
        </c:spPr>
        <c:crossAx val="132045048"/>
        <c:crosses val="autoZero"/>
        <c:crossBetween val="between"/>
      </c:valAx>
      <c:spPr>
        <a:ln>
          <a:solidFill>
            <a:schemeClr val="bg1">
              <a:lumMod val="95000"/>
            </a:schemeClr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'Total employment'!$O$490</c:f>
              <c:strCache>
                <c:ptCount val="1"/>
                <c:pt idx="0">
                  <c:v>Australia</c:v>
                </c:pt>
              </c:strCache>
            </c:strRef>
          </c:tx>
          <c:spPr>
            <a:ln w="19050">
              <a:solidFill>
                <a:schemeClr val="tx1">
                  <a:lumMod val="75000"/>
                  <a:lumOff val="25000"/>
                </a:schemeClr>
              </a:solidFill>
            </a:ln>
          </c:spPr>
          <c:marker>
            <c:symbol val="none"/>
          </c:marker>
          <c:cat>
            <c:strRef>
              <c:f>'Total employment'!$I$495:$I$531</c:f>
              <c:strCache>
                <c:ptCount val="37"/>
                <c:pt idx="0">
                  <c:v>2012-13</c:v>
                </c:pt>
                <c:pt idx="12">
                  <c:v>2013-14</c:v>
                </c:pt>
                <c:pt idx="24">
                  <c:v>2014-15</c:v>
                </c:pt>
                <c:pt idx="36">
                  <c:v>2015-16</c:v>
                </c:pt>
              </c:strCache>
            </c:strRef>
          </c:cat>
          <c:val>
            <c:numRef>
              <c:f>'Total employment'!$B$495:$B$531</c:f>
              <c:numCache>
                <c:formatCode>0.0%</c:formatCode>
                <c:ptCount val="37"/>
                <c:pt idx="0">
                  <c:v>1.1390104460756723E-2</c:v>
                </c:pt>
                <c:pt idx="1">
                  <c:v>9.3639233251627818E-3</c:v>
                </c:pt>
                <c:pt idx="2">
                  <c:v>8.4474041188802307E-3</c:v>
                </c:pt>
                <c:pt idx="3">
                  <c:v>7.194244604316502E-3</c:v>
                </c:pt>
                <c:pt idx="4">
                  <c:v>6.7456587996590489E-3</c:v>
                </c:pt>
                <c:pt idx="5">
                  <c:v>5.5356876114824871E-3</c:v>
                </c:pt>
                <c:pt idx="6">
                  <c:v>1.834073398037761E-3</c:v>
                </c:pt>
                <c:pt idx="7">
                  <c:v>8.7322516984178478E-5</c:v>
                </c:pt>
                <c:pt idx="8">
                  <c:v>1.5880633480214179E-3</c:v>
                </c:pt>
                <c:pt idx="9">
                  <c:v>8.2515181743405552E-3</c:v>
                </c:pt>
                <c:pt idx="10">
                  <c:v>5.9697324093632709E-3</c:v>
                </c:pt>
                <c:pt idx="11">
                  <c:v>4.7683090842400855E-3</c:v>
                </c:pt>
                <c:pt idx="12">
                  <c:v>5.1467701836263036E-3</c:v>
                </c:pt>
                <c:pt idx="13">
                  <c:v>8.0016772074495979E-3</c:v>
                </c:pt>
                <c:pt idx="14">
                  <c:v>8.4552561470934151E-3</c:v>
                </c:pt>
                <c:pt idx="15">
                  <c:v>6.8201639630212085E-3</c:v>
                </c:pt>
                <c:pt idx="16">
                  <c:v>5.9065250961882754E-3</c:v>
                </c:pt>
                <c:pt idx="17">
                  <c:v>8.7209556349781003E-3</c:v>
                </c:pt>
                <c:pt idx="18">
                  <c:v>1.5320200064819822E-2</c:v>
                </c:pt>
                <c:pt idx="19">
                  <c:v>1.270431684828166E-2</c:v>
                </c:pt>
                <c:pt idx="20">
                  <c:v>1.622134910747719E-2</c:v>
                </c:pt>
                <c:pt idx="21">
                  <c:v>1.362551529615974E-2</c:v>
                </c:pt>
                <c:pt idx="22">
                  <c:v>1.2866339296559115E-2</c:v>
                </c:pt>
                <c:pt idx="23">
                  <c:v>1.7183534401835621E-2</c:v>
                </c:pt>
                <c:pt idx="24">
                  <c:v>1.6628335864612653E-2</c:v>
                </c:pt>
                <c:pt idx="25">
                  <c:v>1.8242165834719826E-2</c:v>
                </c:pt>
                <c:pt idx="26">
                  <c:v>1.9245926913982414E-2</c:v>
                </c:pt>
                <c:pt idx="27">
                  <c:v>1.9949411825851859E-2</c:v>
                </c:pt>
                <c:pt idx="28">
                  <c:v>2.6627116291978892E-2</c:v>
                </c:pt>
                <c:pt idx="29">
                  <c:v>2.9808983410577472E-2</c:v>
                </c:pt>
                <c:pt idx="30">
                  <c:v>2.6002484643522727E-2</c:v>
                </c:pt>
                <c:pt idx="31">
                  <c:v>2.5072639955855625E-2</c:v>
                </c:pt>
                <c:pt idx="32">
                  <c:v>2.0565971418529116E-2</c:v>
                </c:pt>
                <c:pt idx="33">
                  <c:v>2.0077914294276189E-2</c:v>
                </c:pt>
                <c:pt idx="34">
                  <c:v>2.0506231530258212E-2</c:v>
                </c:pt>
                <c:pt idx="35">
                  <c:v>1.8533867673824478E-2</c:v>
                </c:pt>
                <c:pt idx="36">
                  <c:v>1.8738101945518615E-2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'Total employment'!$P$490</c:f>
              <c:strCache>
                <c:ptCount val="1"/>
                <c:pt idx="0">
                  <c:v>NSW</c:v>
                </c:pt>
              </c:strCache>
            </c:strRef>
          </c:tx>
          <c:spPr>
            <a:ln w="19050">
              <a:solidFill>
                <a:srgbClr val="0070C0"/>
              </a:solidFill>
            </a:ln>
          </c:spPr>
          <c:marker>
            <c:symbol val="none"/>
          </c:marker>
          <c:cat>
            <c:strRef>
              <c:f>'Total employment'!$I$495:$I$531</c:f>
              <c:strCache>
                <c:ptCount val="37"/>
                <c:pt idx="0">
                  <c:v>2012-13</c:v>
                </c:pt>
                <c:pt idx="12">
                  <c:v>2013-14</c:v>
                </c:pt>
                <c:pt idx="24">
                  <c:v>2014-15</c:v>
                </c:pt>
                <c:pt idx="36">
                  <c:v>2015-16</c:v>
                </c:pt>
              </c:strCache>
            </c:strRef>
          </c:cat>
          <c:val>
            <c:numRef>
              <c:f>'Total employment'!$C$495:$C$531</c:f>
              <c:numCache>
                <c:formatCode>0.0%</c:formatCode>
                <c:ptCount val="37"/>
                <c:pt idx="0">
                  <c:v>2.1104815864022575E-2</c:v>
                </c:pt>
                <c:pt idx="1">
                  <c:v>1.5551220063901416E-2</c:v>
                </c:pt>
                <c:pt idx="2">
                  <c:v>1.7085569048291394E-2</c:v>
                </c:pt>
                <c:pt idx="3">
                  <c:v>5.7775908007291488E-3</c:v>
                </c:pt>
                <c:pt idx="4">
                  <c:v>3.274192645659646E-3</c:v>
                </c:pt>
                <c:pt idx="5">
                  <c:v>6.7025261201385522E-3</c:v>
                </c:pt>
                <c:pt idx="6">
                  <c:v>-5.0389115950943975E-4</c:v>
                </c:pt>
                <c:pt idx="7">
                  <c:v>1.6704251231947076E-4</c:v>
                </c:pt>
                <c:pt idx="8">
                  <c:v>-6.6544668108470262E-4</c:v>
                </c:pt>
                <c:pt idx="9">
                  <c:v>6.8923350564171759E-3</c:v>
                </c:pt>
                <c:pt idx="10">
                  <c:v>3.7367139061115218E-3</c:v>
                </c:pt>
                <c:pt idx="11">
                  <c:v>-2.7969316828666546E-3</c:v>
                </c:pt>
                <c:pt idx="12">
                  <c:v>1.6368428353448206E-3</c:v>
                </c:pt>
                <c:pt idx="13">
                  <c:v>5.3735000139210065E-3</c:v>
                </c:pt>
                <c:pt idx="14">
                  <c:v>5.414410662224034E-3</c:v>
                </c:pt>
                <c:pt idx="15">
                  <c:v>7.2502161122109943E-3</c:v>
                </c:pt>
                <c:pt idx="16">
                  <c:v>1.0794677972720601E-2</c:v>
                </c:pt>
                <c:pt idx="17">
                  <c:v>1.5050214003972329E-2</c:v>
                </c:pt>
                <c:pt idx="18">
                  <c:v>1.6384718799014042E-2</c:v>
                </c:pt>
                <c:pt idx="19">
                  <c:v>7.5991649269311345E-3</c:v>
                </c:pt>
                <c:pt idx="20">
                  <c:v>1.0931690805171757E-2</c:v>
                </c:pt>
                <c:pt idx="21">
                  <c:v>1.1233784156776006E-2</c:v>
                </c:pt>
                <c:pt idx="22">
                  <c:v>1.3539971872156276E-2</c:v>
                </c:pt>
                <c:pt idx="23">
                  <c:v>2.3104693140794108E-2</c:v>
                </c:pt>
                <c:pt idx="24">
                  <c:v>2.4152448482162692E-2</c:v>
                </c:pt>
                <c:pt idx="25">
                  <c:v>3.1265577402381561E-2</c:v>
                </c:pt>
                <c:pt idx="26">
                  <c:v>3.1731565865782851E-2</c:v>
                </c:pt>
                <c:pt idx="27">
                  <c:v>3.5574873342377078E-2</c:v>
                </c:pt>
                <c:pt idx="28">
                  <c:v>3.6922567470610845E-2</c:v>
                </c:pt>
                <c:pt idx="29">
                  <c:v>4.85324514262091E-2</c:v>
                </c:pt>
                <c:pt idx="30">
                  <c:v>4.6625699247705876E-2</c:v>
                </c:pt>
                <c:pt idx="31">
                  <c:v>4.5997016409746294E-2</c:v>
                </c:pt>
                <c:pt idx="32">
                  <c:v>3.9137117136897492E-2</c:v>
                </c:pt>
                <c:pt idx="33">
                  <c:v>3.4254988126757091E-2</c:v>
                </c:pt>
                <c:pt idx="34">
                  <c:v>3.3384121456168092E-2</c:v>
                </c:pt>
                <c:pt idx="35">
                  <c:v>3.8081537375821206E-2</c:v>
                </c:pt>
                <c:pt idx="36">
                  <c:v>3.1128299437472862E-2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0466264"/>
        <c:axId val="180466656"/>
      </c:lineChart>
      <c:catAx>
        <c:axId val="180466264"/>
        <c:scaling>
          <c:orientation val="minMax"/>
        </c:scaling>
        <c:delete val="0"/>
        <c:axPos val="b"/>
        <c:numFmt formatCode="yyyy\-yy" sourceLinked="0"/>
        <c:majorTickMark val="none"/>
        <c:minorTickMark val="none"/>
        <c:tickLblPos val="nextTo"/>
        <c:spPr>
          <a:ln>
            <a:solidFill>
              <a:schemeClr val="bg1">
                <a:lumMod val="85000"/>
              </a:schemeClr>
            </a:solidFill>
          </a:ln>
        </c:spPr>
        <c:crossAx val="180466656"/>
        <c:crosses val="autoZero"/>
        <c:auto val="1"/>
        <c:lblAlgn val="ctr"/>
        <c:lblOffset val="100"/>
        <c:tickLblSkip val="1"/>
        <c:noMultiLvlLbl val="0"/>
      </c:catAx>
      <c:valAx>
        <c:axId val="180466656"/>
        <c:scaling>
          <c:orientation val="minMax"/>
          <c:max val="5.000000000000001E-2"/>
        </c:scaling>
        <c:delete val="0"/>
        <c:axPos val="l"/>
        <c:majorGridlines>
          <c:spPr>
            <a:ln w="6350">
              <a:solidFill>
                <a:schemeClr val="bg1">
                  <a:lumMod val="95000"/>
                </a:schemeClr>
              </a:solidFill>
              <a:prstDash val="sysDash"/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AU" dirty="0"/>
                  <a:t>%</a:t>
                </a:r>
              </a:p>
            </c:rich>
          </c:tx>
          <c:layout/>
          <c:overlay val="0"/>
        </c:title>
        <c:numFmt formatCode="0.0%;\(0.0%\);\-" sourceLinked="0"/>
        <c:majorTickMark val="none"/>
        <c:minorTickMark val="none"/>
        <c:tickLblPos val="nextTo"/>
        <c:spPr>
          <a:ln>
            <a:noFill/>
          </a:ln>
        </c:spPr>
        <c:crossAx val="180466264"/>
        <c:crosses val="autoZero"/>
        <c:crossBetween val="between"/>
      </c:valAx>
      <c:spPr>
        <a:ln>
          <a:solidFill>
            <a:schemeClr val="bg1">
              <a:lumMod val="95000"/>
            </a:schemeClr>
          </a:solidFill>
        </a:ln>
      </c:spPr>
    </c:plotArea>
    <c:legend>
      <c:legendPos val="b"/>
      <c:layout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9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0.00146</cdr:x>
      <cdr:y>0</cdr:y>
    </cdr:from>
    <cdr:to>
      <cdr:x>0.55468</cdr:x>
      <cdr:y>0.08819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917" y="0"/>
          <a:ext cx="262890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AU" sz="1100" dirty="0"/>
        </a:p>
      </cdr:txBody>
    </cdr:sp>
  </cdr:relSizeAnchor>
  <cdr:relSizeAnchor xmlns:cdr="http://schemas.openxmlformats.org/drawingml/2006/chartDrawing">
    <cdr:from>
      <cdr:x>0</cdr:x>
      <cdr:y>0.91181</cdr:y>
    </cdr:from>
    <cdr:to>
      <cdr:x>0.55322</cdr:x>
      <cdr:y>1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0" y="2757300"/>
          <a:ext cx="2628900" cy="2667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AU" sz="1100"/>
            <a:t>Source: IIF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0.01067</cdr:x>
      <cdr:y>0.01682</cdr:y>
    </cdr:from>
    <cdr:to>
      <cdr:x>0.68267</cdr:x>
      <cdr:y>0.09569</cdr:y>
    </cdr:to>
    <cdr:sp macro="" textlink="">
      <cdr:nvSpPr>
        <cdr:cNvPr id="2" name="TextBox 2"/>
        <cdr:cNvSpPr txBox="1"/>
      </cdr:nvSpPr>
      <cdr:spPr>
        <a:xfrm xmlns:a="http://schemas.openxmlformats.org/drawingml/2006/main">
          <a:off x="50800" y="50800"/>
          <a:ext cx="3200400" cy="238125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en-AU" sz="1100" dirty="0"/>
        </a:p>
      </cdr:txBody>
    </cdr:sp>
  </cdr:relSizeAnchor>
  <cdr:relSizeAnchor xmlns:cdr="http://schemas.openxmlformats.org/drawingml/2006/chartDrawing">
    <cdr:from>
      <cdr:x>0</cdr:x>
      <cdr:y>0.91588</cdr:y>
    </cdr:from>
    <cdr:to>
      <cdr:x>0.672</cdr:x>
      <cdr:y>0.99475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0" y="2765425"/>
          <a:ext cx="3200400" cy="238142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AU" sz="1100"/>
            <a:t>Source:</a:t>
          </a:r>
          <a:r>
            <a:rPr lang="en-AU" sz="1100" baseline="0"/>
            <a:t> IMF</a:t>
          </a:r>
          <a:endParaRPr lang="en-AU" sz="110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7E19E-F1DF-5B46-B03B-E4E3FEB78484}" type="datetimeFigureOut">
              <a:rPr lang="en-US" smtClean="0"/>
              <a:t>10/27/2017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A64DC8-3DAF-2445-BD6C-C23724E71E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2972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408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0883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088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422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476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7153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9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0883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0977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8472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0883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088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0883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A64DC8-3DAF-2445-BD6C-C23724E71E5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298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elcome Slid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0000" y="1702775"/>
            <a:ext cx="7772400" cy="1790700"/>
          </a:xfrm>
        </p:spPr>
        <p:txBody>
          <a:bodyPr lIns="0" tIns="0" rIns="0" bIns="0" anchor="b">
            <a:noAutofit/>
          </a:bodyPr>
          <a:lstStyle>
            <a:lvl1pPr algn="l">
              <a:defRPr sz="9300" b="0" spc="-5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Welcome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00" y="3423049"/>
            <a:ext cx="6858000" cy="389534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rgbClr val="002F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0000" y="270000"/>
            <a:ext cx="8474400" cy="4158000"/>
          </a:xfrm>
          <a:prstGeom prst="rect">
            <a:avLst/>
          </a:prstGeom>
          <a:noFill/>
          <a:ln w="50800">
            <a:solidFill>
              <a:srgbClr val="002F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6000" y="4436100"/>
            <a:ext cx="900000" cy="37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5950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1582219"/>
            <a:ext cx="6858000" cy="38953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700">
                <a:solidFill>
                  <a:srgbClr val="002F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60000" y="1188581"/>
            <a:ext cx="6550212" cy="3855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4000"/>
              </a:lnSpc>
              <a:defRPr sz="4500" b="0" spc="-2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0000" y="4705377"/>
            <a:ext cx="8460000" cy="0"/>
          </a:xfrm>
          <a:prstGeom prst="line">
            <a:avLst/>
          </a:prstGeom>
          <a:ln w="25400">
            <a:solidFill>
              <a:srgbClr val="002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00" y="4703060"/>
            <a:ext cx="648000" cy="269839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19136" y="4758062"/>
            <a:ext cx="715264" cy="2148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00" b="1">
                <a:solidFill>
                  <a:srgbClr val="002F6B"/>
                </a:solidFill>
              </a:defRPr>
            </a:lvl1pPr>
          </a:lstStyle>
          <a:p>
            <a:fld id="{AADAFC77-B6F6-0842-A841-7288BD44D88B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002F6B"/>
                </a:solidFill>
              </a:rPr>
              <a:t>© BNZ 2017 | PRIVATE &amp; CONFIDENTIAL | </a:t>
            </a:r>
            <a:r>
              <a:rPr lang="en-US" b="0" smtClean="0">
                <a:solidFill>
                  <a:srgbClr val="002F6B"/>
                </a:solidFill>
              </a:rPr>
              <a:t>BUSINESS UNITS</a:t>
            </a:r>
            <a:endParaRPr lang="en-US" b="0" dirty="0">
              <a:solidFill>
                <a:srgbClr val="002F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533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Sectio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72C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1582219"/>
            <a:ext cx="6858000" cy="38953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700">
                <a:solidFill>
                  <a:srgbClr val="002F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60000" y="1188581"/>
            <a:ext cx="6550212" cy="3855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4000"/>
              </a:lnSpc>
              <a:defRPr sz="4500" b="0" spc="-2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0000" y="4705377"/>
            <a:ext cx="8460000" cy="0"/>
          </a:xfrm>
          <a:prstGeom prst="line">
            <a:avLst/>
          </a:prstGeom>
          <a:ln w="25400">
            <a:solidFill>
              <a:srgbClr val="002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00" y="4703060"/>
            <a:ext cx="648000" cy="269839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19136" y="4758062"/>
            <a:ext cx="715264" cy="2148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00" b="1">
                <a:solidFill>
                  <a:srgbClr val="002F6B"/>
                </a:solidFill>
              </a:defRPr>
            </a:lvl1pPr>
          </a:lstStyle>
          <a:p>
            <a:fld id="{AADAFC77-B6F6-0842-A841-7288BD44D88B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002F6B"/>
                </a:solidFill>
              </a:rPr>
              <a:t>© BNZ 2017 | PRIVATE &amp; CONFIDENTIAL | </a:t>
            </a:r>
            <a:r>
              <a:rPr lang="en-US" b="0" smtClean="0">
                <a:solidFill>
                  <a:srgbClr val="002F6B"/>
                </a:solidFill>
              </a:rPr>
              <a:t>BUSINESS UNITS</a:t>
            </a:r>
            <a:endParaRPr lang="en-US" b="0" dirty="0">
              <a:solidFill>
                <a:srgbClr val="002F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9729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Sectio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1582219"/>
            <a:ext cx="6858000" cy="38953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700">
                <a:solidFill>
                  <a:srgbClr val="002F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60000" y="1188581"/>
            <a:ext cx="6550212" cy="3855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4000"/>
              </a:lnSpc>
              <a:defRPr sz="4500" b="0" spc="-2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0000" y="4705377"/>
            <a:ext cx="8460000" cy="0"/>
          </a:xfrm>
          <a:prstGeom prst="line">
            <a:avLst/>
          </a:prstGeom>
          <a:ln w="25400">
            <a:solidFill>
              <a:srgbClr val="002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00" y="4703060"/>
            <a:ext cx="648000" cy="269839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19136" y="4758062"/>
            <a:ext cx="715264" cy="2148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00" b="1">
                <a:solidFill>
                  <a:srgbClr val="002F6B"/>
                </a:solidFill>
              </a:defRPr>
            </a:lvl1pPr>
          </a:lstStyle>
          <a:p>
            <a:fld id="{AADAFC77-B6F6-0842-A841-7288BD44D88B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002F6B"/>
                </a:solidFill>
              </a:rPr>
              <a:t>© BNZ 2017 | PRIVATE &amp; CONFIDENTIAL | </a:t>
            </a:r>
            <a:r>
              <a:rPr lang="en-US" b="0" smtClean="0">
                <a:solidFill>
                  <a:srgbClr val="002F6B"/>
                </a:solidFill>
              </a:rPr>
              <a:t>BUSINESS UNITS</a:t>
            </a:r>
            <a:endParaRPr lang="en-US" b="0" dirty="0">
              <a:solidFill>
                <a:srgbClr val="002F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791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Sectio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A8D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1582219"/>
            <a:ext cx="6858000" cy="38953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700">
                <a:solidFill>
                  <a:srgbClr val="002F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60000" y="1188581"/>
            <a:ext cx="6550212" cy="3855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4000"/>
              </a:lnSpc>
              <a:defRPr sz="4500" b="0" spc="-2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0000" y="4705377"/>
            <a:ext cx="8460000" cy="0"/>
          </a:xfrm>
          <a:prstGeom prst="line">
            <a:avLst/>
          </a:prstGeom>
          <a:ln w="25400">
            <a:solidFill>
              <a:srgbClr val="002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00" y="4703060"/>
            <a:ext cx="648000" cy="269839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19136" y="4758062"/>
            <a:ext cx="715264" cy="2148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00" b="1">
                <a:solidFill>
                  <a:srgbClr val="002F6B"/>
                </a:solidFill>
              </a:defRPr>
            </a:lvl1pPr>
          </a:lstStyle>
          <a:p>
            <a:fld id="{AADAFC77-B6F6-0842-A841-7288BD44D88B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002F6B"/>
                </a:solidFill>
              </a:rPr>
              <a:t>© BNZ 2017 | PRIVATE &amp; CONFIDENTIAL | </a:t>
            </a:r>
            <a:r>
              <a:rPr lang="en-US" b="0" smtClean="0">
                <a:solidFill>
                  <a:srgbClr val="002F6B"/>
                </a:solidFill>
              </a:rPr>
              <a:t>BUSINESS UNITS</a:t>
            </a:r>
            <a:endParaRPr lang="en-US" b="0" dirty="0">
              <a:solidFill>
                <a:srgbClr val="002F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252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Sectio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160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0000" y="1582219"/>
            <a:ext cx="6858000" cy="38953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700">
                <a:solidFill>
                  <a:srgbClr val="002F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60000" y="1188581"/>
            <a:ext cx="6550212" cy="3855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4000"/>
              </a:lnSpc>
              <a:defRPr sz="4500" b="0" spc="-2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0000" y="4705377"/>
            <a:ext cx="8460000" cy="0"/>
          </a:xfrm>
          <a:prstGeom prst="line">
            <a:avLst/>
          </a:prstGeom>
          <a:ln w="25400">
            <a:solidFill>
              <a:srgbClr val="002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00" y="4703060"/>
            <a:ext cx="648000" cy="269839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19136" y="4758062"/>
            <a:ext cx="715264" cy="2148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00" b="1">
                <a:solidFill>
                  <a:srgbClr val="002F6B"/>
                </a:solidFill>
              </a:defRPr>
            </a:lvl1pPr>
          </a:lstStyle>
          <a:p>
            <a:fld id="{AADAFC77-B6F6-0842-A841-7288BD44D88B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002F6B"/>
                </a:solidFill>
              </a:rPr>
              <a:t>© BNZ 2017 | PRIVATE &amp; CONFIDENTIAL | </a:t>
            </a:r>
            <a:r>
              <a:rPr lang="en-US" b="0" smtClean="0">
                <a:solidFill>
                  <a:srgbClr val="002F6B"/>
                </a:solidFill>
              </a:rPr>
              <a:t>BUSINESS UNITS</a:t>
            </a:r>
            <a:endParaRPr lang="en-US" b="0" dirty="0">
              <a:solidFill>
                <a:srgbClr val="002F6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9280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360000" y="539602"/>
            <a:ext cx="6550212" cy="3855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4000"/>
              </a:lnSpc>
              <a:defRPr sz="3500" b="0" spc="-1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360000" y="4705377"/>
            <a:ext cx="8460000" cy="0"/>
          </a:xfrm>
          <a:prstGeom prst="line">
            <a:avLst/>
          </a:prstGeom>
          <a:ln w="25400">
            <a:solidFill>
              <a:srgbClr val="002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00" y="4703060"/>
            <a:ext cx="648000" cy="269839"/>
          </a:xfrm>
          <a:prstGeom prst="rect">
            <a:avLst/>
          </a:prstGeom>
        </p:spPr>
      </p:pic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19136" y="4758062"/>
            <a:ext cx="715264" cy="2148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00" b="1">
                <a:solidFill>
                  <a:srgbClr val="002F6B"/>
                </a:solidFill>
              </a:defRPr>
            </a:lvl1pPr>
          </a:lstStyle>
          <a:p>
            <a:fld id="{AADAFC77-B6F6-0842-A841-7288BD44D88B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13" name="Footer Placeholder 4"/>
          <p:cNvSpPr txBox="1">
            <a:spLocks/>
          </p:cNvSpPr>
          <p:nvPr userDrawn="1"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002F6B"/>
                </a:solidFill>
              </a:rPr>
              <a:t>© BNZ 2017 | PRIVATE &amp; CONFIDENTIAL | </a:t>
            </a:r>
            <a:r>
              <a:rPr lang="en-US" b="0" smtClean="0">
                <a:solidFill>
                  <a:srgbClr val="002F6B"/>
                </a:solidFill>
              </a:rPr>
              <a:t>BUSINESS UNITS</a:t>
            </a:r>
            <a:endParaRPr lang="en-US" b="0" dirty="0">
              <a:solidFill>
                <a:srgbClr val="002F6B"/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360000" y="990243"/>
            <a:ext cx="360000" cy="0"/>
          </a:xfrm>
          <a:prstGeom prst="line">
            <a:avLst/>
          </a:prstGeom>
          <a:ln w="12700">
            <a:solidFill>
              <a:srgbClr val="002F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8590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elcome Slid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0000" y="1313378"/>
            <a:ext cx="4389896" cy="1790700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6000"/>
              </a:lnSpc>
              <a:defRPr sz="7500" b="1" spc="-2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WE ARE</a:t>
            </a:r>
            <a:br>
              <a:rPr lang="en-US" dirty="0" smtClean="0"/>
            </a:br>
            <a:r>
              <a:rPr lang="en-US" dirty="0" smtClean="0"/>
              <a:t>BRIGHTER</a:t>
            </a:r>
            <a:br>
              <a:rPr lang="en-US" dirty="0" smtClean="0"/>
            </a:br>
            <a:r>
              <a:rPr lang="en-US" dirty="0" smtClean="0"/>
              <a:t>BLUE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00" y="3033653"/>
            <a:ext cx="6858000" cy="389534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0000" y="270000"/>
            <a:ext cx="7902000" cy="43200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8194500" y="774538"/>
            <a:ext cx="675000" cy="49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982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Welcome Slide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003" cy="514162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00000" y="79860"/>
            <a:ext cx="4389896" cy="1790700"/>
          </a:xfrm>
        </p:spPr>
        <p:txBody>
          <a:bodyPr lIns="0" tIns="0" rIns="0" bIns="0" anchor="b">
            <a:noAutofit/>
          </a:bodyPr>
          <a:lstStyle>
            <a:lvl1pPr algn="l">
              <a:lnSpc>
                <a:spcPts val="6000"/>
              </a:lnSpc>
              <a:defRPr sz="9300" b="0" spc="-2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Welcome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00" y="1800135"/>
            <a:ext cx="6858000" cy="389534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086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Slid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9003" cy="514162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69090" y="2687969"/>
            <a:ext cx="2621404" cy="426840"/>
          </a:xfrm>
        </p:spPr>
        <p:txBody>
          <a:bodyPr lIns="0" tIns="0" rIns="0" bIns="0"/>
          <a:lstStyle>
            <a:lvl1pPr marL="0" indent="0" algn="l">
              <a:buNone/>
              <a:defRPr sz="2400">
                <a:solidFill>
                  <a:srgbClr val="042F6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37602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5133844"/>
          </a:xfrm>
          <a:prstGeom prst="rect">
            <a:avLst/>
          </a:prstGeom>
          <a:solidFill>
            <a:srgbClr val="002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00000" y="2700001"/>
            <a:ext cx="6858000" cy="38953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0000" y="270000"/>
            <a:ext cx="8424000" cy="41580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000" y="4384800"/>
            <a:ext cx="1116000" cy="477131"/>
          </a:xfrm>
          <a:prstGeom prst="rect">
            <a:avLst/>
          </a:prstGeom>
        </p:spPr>
      </p:pic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900000" y="1566001"/>
            <a:ext cx="6550212" cy="99417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6000"/>
              </a:lnSpc>
              <a:defRPr sz="6000" spc="-2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2665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Cove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72C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160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000" y="2835000"/>
            <a:ext cx="2826000" cy="43144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7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0000" y="270000"/>
            <a:ext cx="7902000" cy="43200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8194503" y="2124538"/>
            <a:ext cx="675000" cy="49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53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Cove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72C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A8D5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000" y="2835000"/>
            <a:ext cx="2826000" cy="43144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7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0000" y="270000"/>
            <a:ext cx="7902000" cy="43200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8194503" y="2124538"/>
            <a:ext cx="675000" cy="49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02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ernal Cover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72CCD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rgbClr val="F2C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32000" y="2835000"/>
            <a:ext cx="2826000" cy="431442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17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0000" y="270000"/>
            <a:ext cx="7902000" cy="4320000"/>
          </a:xfrm>
          <a:prstGeom prst="rect">
            <a:avLst/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-5400000">
            <a:off x="8194503" y="2124538"/>
            <a:ext cx="675000" cy="499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4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92000" y="1582219"/>
            <a:ext cx="6858000" cy="389534"/>
          </a:xfrm>
        </p:spPr>
        <p:txBody>
          <a:bodyPr lIns="0" tIns="0" rIns="0" bIns="0">
            <a:normAutofit/>
          </a:bodyPr>
          <a:lstStyle>
            <a:lvl1pPr marL="0" indent="0" algn="l">
              <a:buNone/>
              <a:defRPr sz="2700">
                <a:solidFill>
                  <a:srgbClr val="002F6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60000" y="270000"/>
            <a:ext cx="8474400" cy="4433060"/>
          </a:xfrm>
          <a:prstGeom prst="rect">
            <a:avLst/>
          </a:prstGeom>
          <a:noFill/>
          <a:ln w="50800">
            <a:solidFill>
              <a:srgbClr val="002F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ctr"/>
          <a:lstStyle/>
          <a:p>
            <a:pPr algn="ctr"/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792000" y="1188581"/>
            <a:ext cx="6550212" cy="3855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lnSpc>
                <a:spcPts val="4000"/>
              </a:lnSpc>
              <a:defRPr sz="4500" b="0" spc="-200" baseline="0">
                <a:solidFill>
                  <a:srgbClr val="002F6B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2" name="Footer Placeholder 4"/>
          <p:cNvSpPr txBox="1">
            <a:spLocks/>
          </p:cNvSpPr>
          <p:nvPr userDrawn="1"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solidFill>
                  <a:srgbClr val="002F6B"/>
                </a:solidFill>
              </a:rPr>
              <a:t>© BNZ 2017 | PRIVATE &amp; CONFIDENTIAL | </a:t>
            </a:r>
            <a:r>
              <a:rPr lang="en-US" b="0" smtClean="0">
                <a:solidFill>
                  <a:srgbClr val="002F6B"/>
                </a:solidFill>
              </a:rPr>
              <a:t>BUSINESS UNITS</a:t>
            </a:r>
            <a:endParaRPr lang="en-US" b="0" dirty="0">
              <a:solidFill>
                <a:srgbClr val="002F6B"/>
              </a:solidFill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000" y="4703060"/>
            <a:ext cx="648000" cy="269839"/>
          </a:xfrm>
          <a:prstGeom prst="rect">
            <a:avLst/>
          </a:prstGeom>
        </p:spPr>
      </p:pic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119136" y="4758062"/>
            <a:ext cx="715264" cy="214837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700" b="1">
                <a:solidFill>
                  <a:srgbClr val="002F6B"/>
                </a:solidFill>
              </a:defRPr>
            </a:lvl1pPr>
          </a:lstStyle>
          <a:p>
            <a:fld id="{AADAFC77-B6F6-0842-A841-7288BD44D88B}" type="slidenum">
              <a:rPr lang="en-US" smtClean="0"/>
              <a:pPr/>
              <a:t>‹#›</a:t>
            </a:fld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622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6AC46-9385-E041-B506-AE0D91792935}" type="datetime1">
              <a:rPr lang="en-NZ" smtClean="0"/>
              <a:t>27/10/2017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AFC77-B6F6-0842-A841-7288BD44D8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8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4" r:id="rId3"/>
    <p:sldLayoutId id="2147483675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73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7.png"/><Relationship Id="rId5" Type="http://schemas.openxmlformats.org/officeDocument/2006/relationships/image" Target="../media/image36.jp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7.xml"/><Relationship Id="rId13" Type="http://schemas.openxmlformats.org/officeDocument/2006/relationships/tags" Target="../tags/tag12.xml"/><Relationship Id="rId18" Type="http://schemas.openxmlformats.org/officeDocument/2006/relationships/tags" Target="../tags/tag17.xml"/><Relationship Id="rId26" Type="http://schemas.openxmlformats.org/officeDocument/2006/relationships/image" Target="../media/image9.png"/><Relationship Id="rId3" Type="http://schemas.openxmlformats.org/officeDocument/2006/relationships/tags" Target="../tags/tag2.xml"/><Relationship Id="rId21" Type="http://schemas.openxmlformats.org/officeDocument/2006/relationships/tags" Target="../tags/tag20.xml"/><Relationship Id="rId34" Type="http://schemas.openxmlformats.org/officeDocument/2006/relationships/image" Target="../media/image15.png"/><Relationship Id="rId7" Type="http://schemas.openxmlformats.org/officeDocument/2006/relationships/tags" Target="../tags/tag6.xml"/><Relationship Id="rId12" Type="http://schemas.openxmlformats.org/officeDocument/2006/relationships/tags" Target="../tags/tag11.xml"/><Relationship Id="rId17" Type="http://schemas.openxmlformats.org/officeDocument/2006/relationships/tags" Target="../tags/tag16.xml"/><Relationship Id="rId25" Type="http://schemas.openxmlformats.org/officeDocument/2006/relationships/image" Target="../media/image7.emf"/><Relationship Id="rId33" Type="http://schemas.openxmlformats.org/officeDocument/2006/relationships/image" Target="../media/image14.png"/><Relationship Id="rId2" Type="http://schemas.openxmlformats.org/officeDocument/2006/relationships/tags" Target="../tags/tag1.xml"/><Relationship Id="rId16" Type="http://schemas.openxmlformats.org/officeDocument/2006/relationships/tags" Target="../tags/tag15.xml"/><Relationship Id="rId20" Type="http://schemas.openxmlformats.org/officeDocument/2006/relationships/tags" Target="../tags/tag19.xml"/><Relationship Id="rId29" Type="http://schemas.openxmlformats.org/officeDocument/2006/relationships/image" Target="../media/image12.png"/><Relationship Id="rId1" Type="http://schemas.openxmlformats.org/officeDocument/2006/relationships/vmlDrawing" Target="../drawings/vmlDrawing1.vml"/><Relationship Id="rId6" Type="http://schemas.openxmlformats.org/officeDocument/2006/relationships/tags" Target="../tags/tag5.xml"/><Relationship Id="rId11" Type="http://schemas.openxmlformats.org/officeDocument/2006/relationships/tags" Target="../tags/tag10.xml"/><Relationship Id="rId24" Type="http://schemas.openxmlformats.org/officeDocument/2006/relationships/oleObject" Target="../embeddings/oleObject1.bin"/><Relationship Id="rId32" Type="http://schemas.openxmlformats.org/officeDocument/2006/relationships/image" Target="../media/image8.emf"/><Relationship Id="rId5" Type="http://schemas.openxmlformats.org/officeDocument/2006/relationships/tags" Target="../tags/tag4.xml"/><Relationship Id="rId15" Type="http://schemas.openxmlformats.org/officeDocument/2006/relationships/tags" Target="../tags/tag14.xml"/><Relationship Id="rId23" Type="http://schemas.openxmlformats.org/officeDocument/2006/relationships/notesSlide" Target="../notesSlides/notesSlide3.xml"/><Relationship Id="rId28" Type="http://schemas.openxmlformats.org/officeDocument/2006/relationships/image" Target="../media/image11.png"/><Relationship Id="rId36" Type="http://schemas.openxmlformats.org/officeDocument/2006/relationships/image" Target="../media/image17.png"/><Relationship Id="rId10" Type="http://schemas.openxmlformats.org/officeDocument/2006/relationships/tags" Target="../tags/tag9.xml"/><Relationship Id="rId19" Type="http://schemas.openxmlformats.org/officeDocument/2006/relationships/tags" Target="../tags/tag18.xml"/><Relationship Id="rId31" Type="http://schemas.openxmlformats.org/officeDocument/2006/relationships/oleObject" Target="../embeddings/oleObject2.bin"/><Relationship Id="rId4" Type="http://schemas.openxmlformats.org/officeDocument/2006/relationships/tags" Target="../tags/tag3.xml"/><Relationship Id="rId9" Type="http://schemas.openxmlformats.org/officeDocument/2006/relationships/tags" Target="../tags/tag8.xml"/><Relationship Id="rId14" Type="http://schemas.openxmlformats.org/officeDocument/2006/relationships/tags" Target="../tags/tag13.xml"/><Relationship Id="rId22" Type="http://schemas.openxmlformats.org/officeDocument/2006/relationships/slideLayout" Target="../slideLayouts/slideLayout15.xml"/><Relationship Id="rId27" Type="http://schemas.openxmlformats.org/officeDocument/2006/relationships/image" Target="../media/image10.png"/><Relationship Id="rId30" Type="http://schemas.openxmlformats.org/officeDocument/2006/relationships/image" Target="../media/image13.png"/><Relationship Id="rId35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jp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0.jpeg"/><Relationship Id="rId5" Type="http://schemas.openxmlformats.org/officeDocument/2006/relationships/image" Target="../media/image29.jpg"/><Relationship Id="rId10" Type="http://schemas.openxmlformats.org/officeDocument/2006/relationships/image" Target="../media/image33.jpeg"/><Relationship Id="rId4" Type="http://schemas.openxmlformats.org/officeDocument/2006/relationships/image" Target="../media/image28.jpg"/><Relationship Id="rId9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999" y="1313378"/>
            <a:ext cx="5091226" cy="1790700"/>
          </a:xfrm>
        </p:spPr>
        <p:txBody>
          <a:bodyPr/>
          <a:lstStyle/>
          <a:p>
            <a:r>
              <a:rPr lang="en-US" dirty="0" smtClean="0"/>
              <a:t>BUILDING NATIONS SYMPOSIUM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BENEFITS OF CAPITAL RECYCLING</a:t>
            </a:r>
            <a:endParaRPr lang="en-US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© BNZ 2017 | PRIVATE &amp; CONFIDENTIAL | </a:t>
            </a:r>
            <a:r>
              <a:rPr lang="en-US" b="0" smtClean="0"/>
              <a:t>BUSINESS UNITS</a:t>
            </a:r>
            <a:endParaRPr lang="en-US" b="0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99999" y="3706737"/>
            <a:ext cx="6081826" cy="672382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MIKE </a:t>
            </a:r>
            <a:r>
              <a:rPr lang="en-US" sz="1400" dirty="0" smtClean="0"/>
              <a:t>BAIRD</a:t>
            </a:r>
            <a:endParaRPr lang="en-US" sz="1400" dirty="0" smtClean="0"/>
          </a:p>
          <a:p>
            <a:r>
              <a:rPr lang="en-US" sz="1400" dirty="0" smtClean="0"/>
              <a:t>CHIEF CUSTOMER OFFICER, CORPORATE &amp; INSTITUTIONAL BANKING</a:t>
            </a:r>
          </a:p>
          <a:p>
            <a:r>
              <a:rPr lang="en-US" sz="1400" dirty="0" smtClean="0"/>
              <a:t>NATIONAL AUSTRALIA BANK</a:t>
            </a:r>
          </a:p>
          <a:p>
            <a:r>
              <a:rPr lang="en-US" sz="1400" dirty="0" smtClean="0"/>
              <a:t>OCTOBER, 2017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9432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1220" y="539602"/>
            <a:ext cx="8398334" cy="385538"/>
          </a:xfrm>
        </p:spPr>
        <p:txBody>
          <a:bodyPr/>
          <a:lstStyle/>
          <a:p>
            <a:r>
              <a:rPr lang="en-US" dirty="0" smtClean="0"/>
              <a:t>Economic benefits in NSW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616510" y="5139948"/>
            <a:ext cx="7848872" cy="286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buAutoNum type="arabicPeriod"/>
            </a:pPr>
            <a:endParaRPr lang="en-AU" b="0" dirty="0">
              <a:latin typeface="Arial" panose="020B0604020202020204" pitchFamily="34" charset="0"/>
            </a:endParaRPr>
          </a:p>
        </p:txBody>
      </p:sp>
      <p:sp>
        <p:nvSpPr>
          <p:cNvPr id="95" name="Text Placeholder 9"/>
          <p:cNvSpPr txBox="1">
            <a:spLocks/>
          </p:cNvSpPr>
          <p:nvPr/>
        </p:nvSpPr>
        <p:spPr>
          <a:xfrm>
            <a:off x="411219" y="1095547"/>
            <a:ext cx="3760527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2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NSW now</a:t>
            </a:r>
            <a:endParaRPr lang="en-AU" sz="22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</p:txBody>
      </p:sp>
      <p:sp>
        <p:nvSpPr>
          <p:cNvPr id="96" name="Text Placeholder 9"/>
          <p:cNvSpPr txBox="1">
            <a:spLocks/>
          </p:cNvSpPr>
          <p:nvPr/>
        </p:nvSpPr>
        <p:spPr>
          <a:xfrm>
            <a:off x="411218" y="2966901"/>
            <a:ext cx="4129729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2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Crane Index: Sydney vs. </a:t>
            </a:r>
            <a:r>
              <a:rPr lang="en-AU" sz="22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AUS </a:t>
            </a:r>
            <a:r>
              <a:rPr lang="en-AU" sz="22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Capital Cities</a:t>
            </a:r>
          </a:p>
        </p:txBody>
      </p:sp>
      <p:sp>
        <p:nvSpPr>
          <p:cNvPr id="98" name="Text Placeholder 9"/>
          <p:cNvSpPr txBox="1">
            <a:spLocks/>
          </p:cNvSpPr>
          <p:nvPr/>
        </p:nvSpPr>
        <p:spPr>
          <a:xfrm>
            <a:off x="4701904" y="2771904"/>
            <a:ext cx="4267801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2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Total Employment Growth </a:t>
            </a:r>
            <a:r>
              <a:rPr lang="en-AU" sz="80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1</a:t>
            </a:r>
            <a:endParaRPr lang="en-AU" sz="800" dirty="0">
              <a:solidFill>
                <a:srgbClr val="0070C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0" name="TextBox 1"/>
          <p:cNvSpPr txBox="1"/>
          <p:nvPr/>
        </p:nvSpPr>
        <p:spPr>
          <a:xfrm>
            <a:off x="1529553" y="4037216"/>
            <a:ext cx="1177233" cy="1484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AU" sz="800" dirty="0">
              <a:solidFill>
                <a:schemeClr val="tx1">
                  <a:lumMod val="75000"/>
                  <a:lumOff val="25000"/>
                </a:schemeClr>
              </a:solidFill>
              <a:latin typeface="Corpid C1 Regular" pitchFamily="34" charset="0"/>
            </a:endParaRPr>
          </a:p>
        </p:txBody>
      </p:sp>
      <p:sp>
        <p:nvSpPr>
          <p:cNvPr id="190" name="Content Placeholder 11"/>
          <p:cNvSpPr txBox="1">
            <a:spLocks/>
          </p:cNvSpPr>
          <p:nvPr/>
        </p:nvSpPr>
        <p:spPr>
          <a:xfrm>
            <a:off x="335019" y="1326629"/>
            <a:ext cx="3927831" cy="1110959"/>
          </a:xfrm>
          <a:prstGeom prst="rect">
            <a:avLst/>
          </a:prstGeom>
        </p:spPr>
        <p:txBody>
          <a:bodyPr anchor="t"/>
          <a:lstStyle>
            <a:lvl1pPr marL="180975" indent="-180975" algn="l" defTabSz="1042988" eaLnBrk="1" hangingPunct="1">
              <a:spcBef>
                <a:spcPct val="50000"/>
              </a:spcBef>
              <a:spcAft>
                <a:spcPts val="342"/>
              </a:spcAft>
              <a:buClrTx/>
              <a:buSzPct val="70000"/>
              <a:buFont typeface="Wingdings" pitchFamily="2" charset="2"/>
              <a:buChar char="l"/>
              <a:defRPr sz="1000">
                <a:latin typeface="+mn-lt"/>
              </a:defRPr>
            </a:lvl1pPr>
            <a:lvl2pPr marL="542925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2pPr>
            <a:lvl3pPr marL="895350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3pPr>
            <a:lvl4pPr marL="1257300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4pPr>
            <a:lvl5pPr marL="1619250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5pPr>
            <a:lvl6pPr marL="29162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6pPr>
            <a:lvl7pPr marL="33734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7pPr>
            <a:lvl8pPr marL="38306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8pPr>
            <a:lvl9pPr marL="42878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dirty="0"/>
              <a:t>NSW </a:t>
            </a:r>
            <a:r>
              <a:rPr lang="en-AU" sz="1200" b="1" dirty="0"/>
              <a:t>GSP</a:t>
            </a:r>
            <a:r>
              <a:rPr lang="en-AU" sz="1200" dirty="0"/>
              <a:t> trending </a:t>
            </a:r>
            <a:r>
              <a:rPr lang="en-AU" sz="1200" b="1" dirty="0"/>
              <a:t>above</a:t>
            </a:r>
            <a:r>
              <a:rPr lang="en-AU" sz="1200" dirty="0"/>
              <a:t> national </a:t>
            </a:r>
            <a:r>
              <a:rPr lang="en-AU" sz="1200" b="1" dirty="0"/>
              <a:t>GDP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b="1" dirty="0"/>
              <a:t>Sydney</a:t>
            </a:r>
            <a:r>
              <a:rPr lang="en-AU" sz="1200" dirty="0"/>
              <a:t> commanding the skies with </a:t>
            </a:r>
            <a:r>
              <a:rPr lang="en-AU" sz="1200" b="1" dirty="0"/>
              <a:t>more than 50% of all cranes </a:t>
            </a:r>
            <a:r>
              <a:rPr lang="en-AU" sz="1200" dirty="0"/>
              <a:t>in Australia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dirty="0"/>
              <a:t>NSW </a:t>
            </a:r>
            <a:r>
              <a:rPr lang="en-AU" sz="1200" b="1" dirty="0"/>
              <a:t>employment</a:t>
            </a:r>
            <a:r>
              <a:rPr lang="en-AU" sz="1200" dirty="0"/>
              <a:t> </a:t>
            </a:r>
            <a:r>
              <a:rPr lang="en-AU" sz="1200" b="1" dirty="0"/>
              <a:t>growing faster </a:t>
            </a:r>
            <a:r>
              <a:rPr lang="en-AU" sz="1200" dirty="0"/>
              <a:t>than the rest of Australia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dirty="0"/>
              <a:t>Asset recycling initiative to </a:t>
            </a:r>
            <a:r>
              <a:rPr lang="en-AU" sz="1200" b="1" dirty="0"/>
              <a:t>boost the NSW economy </a:t>
            </a:r>
            <a:r>
              <a:rPr lang="en-AU" sz="1200" dirty="0"/>
              <a:t>by </a:t>
            </a:r>
            <a:r>
              <a:rPr lang="en-AU" sz="1200" dirty="0" smtClean="0"/>
              <a:t>~$</a:t>
            </a:r>
            <a:r>
              <a:rPr lang="en-AU" sz="1200" dirty="0"/>
              <a:t>300 billion in just over 20 years, </a:t>
            </a:r>
            <a:r>
              <a:rPr lang="en-AU" sz="1200" dirty="0" smtClean="0"/>
              <a:t>100,000 </a:t>
            </a:r>
            <a:r>
              <a:rPr lang="en-AU" sz="1200" dirty="0"/>
              <a:t>jobs by 2035/36 (Deloitte</a:t>
            </a:r>
            <a:r>
              <a:rPr lang="en-AU" sz="1300" dirty="0"/>
              <a:t>)</a:t>
            </a:r>
          </a:p>
          <a:p>
            <a:pPr marL="0" indent="0">
              <a:spcBef>
                <a:spcPts val="400"/>
              </a:spcBef>
              <a:spcAft>
                <a:spcPts val="400"/>
              </a:spcAft>
              <a:buNone/>
            </a:pPr>
            <a:endParaRPr lang="en-AU" sz="1100" dirty="0"/>
          </a:p>
        </p:txBody>
      </p:sp>
      <p:sp>
        <p:nvSpPr>
          <p:cNvPr id="193" name="Text Placeholder 18"/>
          <p:cNvSpPr txBox="1">
            <a:spLocks/>
          </p:cNvSpPr>
          <p:nvPr/>
        </p:nvSpPr>
        <p:spPr>
          <a:xfrm>
            <a:off x="252387" y="5250776"/>
            <a:ext cx="9295200" cy="458875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AU" sz="700" i="1" dirty="0" smtClean="0"/>
          </a:p>
        </p:txBody>
      </p:sp>
      <p:sp>
        <p:nvSpPr>
          <p:cNvPr id="195" name="Text Placeholder 9"/>
          <p:cNvSpPr txBox="1">
            <a:spLocks/>
          </p:cNvSpPr>
          <p:nvPr/>
        </p:nvSpPr>
        <p:spPr>
          <a:xfrm>
            <a:off x="4706227" y="1104986"/>
            <a:ext cx="3932948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2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NSW GSP vs. Australia GDP Growth</a:t>
            </a:r>
            <a:endParaRPr lang="en-AU" sz="22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</p:txBody>
      </p:sp>
      <p:graphicFrame>
        <p:nvGraphicFramePr>
          <p:cNvPr id="226" name="Chart 2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6648278"/>
              </p:ext>
            </p:extLst>
          </p:nvPr>
        </p:nvGraphicFramePr>
        <p:xfrm>
          <a:off x="4701903" y="1410244"/>
          <a:ext cx="3578498" cy="12451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27" name="Chart 22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1589543"/>
              </p:ext>
            </p:extLst>
          </p:nvPr>
        </p:nvGraphicFramePr>
        <p:xfrm>
          <a:off x="461149" y="3178969"/>
          <a:ext cx="3771365" cy="1355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8" name="Chart 2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8230690"/>
              </p:ext>
            </p:extLst>
          </p:nvPr>
        </p:nvGraphicFramePr>
        <p:xfrm>
          <a:off x="4701904" y="3062642"/>
          <a:ext cx="3759155" cy="14357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29" name="Text Placeholder 18"/>
          <p:cNvSpPr txBox="1">
            <a:spLocks/>
          </p:cNvSpPr>
          <p:nvPr/>
        </p:nvSpPr>
        <p:spPr>
          <a:xfrm>
            <a:off x="280962" y="4556508"/>
            <a:ext cx="6853263" cy="120830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AU" sz="700" i="1" dirty="0" smtClean="0"/>
              <a:t>Source: ABS, NAB, Rider Levett Bucknall Oceania (Q2 2017) 1. Year on year and seasonally adjusted</a:t>
            </a:r>
          </a:p>
        </p:txBody>
      </p:sp>
    </p:spTree>
    <p:extLst>
      <p:ext uri="{BB962C8B-B14F-4D97-AF65-F5344CB8AC3E}">
        <p14:creationId xmlns:p14="http://schemas.microsoft.com/office/powerpoint/2010/main" val="368824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TextBox 110"/>
          <p:cNvSpPr txBox="1"/>
          <p:nvPr/>
        </p:nvSpPr>
        <p:spPr>
          <a:xfrm>
            <a:off x="616510" y="5139948"/>
            <a:ext cx="7848872" cy="286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buAutoNum type="arabicPeriod"/>
            </a:pPr>
            <a:endParaRPr lang="en-AU" b="0" dirty="0">
              <a:latin typeface="Arial" panose="020B0604020202020204" pitchFamily="34" charset="0"/>
            </a:endParaRPr>
          </a:p>
        </p:txBody>
      </p:sp>
      <p:sp>
        <p:nvSpPr>
          <p:cNvPr id="193" name="Text Placeholder 18"/>
          <p:cNvSpPr txBox="1">
            <a:spLocks/>
          </p:cNvSpPr>
          <p:nvPr/>
        </p:nvSpPr>
        <p:spPr>
          <a:xfrm>
            <a:off x="252387" y="5250776"/>
            <a:ext cx="9295200" cy="458875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AU" sz="700" i="1" dirty="0" smtClean="0"/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293688" y="322171"/>
            <a:ext cx="10105200" cy="6238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500" b="0" kern="1200" spc="-100" baseline="0">
                <a:solidFill>
                  <a:srgbClr val="002F6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en-AU" dirty="0" smtClean="0"/>
              <a:t>2017/18 NSW </a:t>
            </a:r>
            <a:r>
              <a:rPr lang="en-AU" dirty="0"/>
              <a:t>B</a:t>
            </a:r>
            <a:r>
              <a:rPr lang="en-AU" dirty="0" smtClean="0"/>
              <a:t>udget </a:t>
            </a:r>
            <a:r>
              <a:rPr lang="en-AU" dirty="0"/>
              <a:t>C</a:t>
            </a:r>
            <a:r>
              <a:rPr lang="en-AU" dirty="0" smtClean="0"/>
              <a:t>overage</a:t>
            </a:r>
            <a:endParaRPr lang="en-AU" dirty="0"/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387" y="843417"/>
            <a:ext cx="2474904" cy="3435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015" y="752910"/>
            <a:ext cx="3035808" cy="2326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Content Placeholder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518" y="71349"/>
            <a:ext cx="2812770" cy="3847926"/>
          </a:xfrm>
          <a:prstGeom prst="rect">
            <a:avLst/>
          </a:prstGeom>
        </p:spPr>
      </p:pic>
      <p:pic>
        <p:nvPicPr>
          <p:cNvPr id="28" name="Picture 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3912" y="3079144"/>
            <a:ext cx="2008055" cy="153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Content Placeholder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648" y="3079144"/>
            <a:ext cx="2566264" cy="3510702"/>
          </a:xfrm>
          <a:prstGeom prst="rect">
            <a:avLst/>
          </a:prstGeom>
        </p:spPr>
      </p:pic>
      <p:pic>
        <p:nvPicPr>
          <p:cNvPr id="30" name="Picture 1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1967" y="3056380"/>
            <a:ext cx="1962033" cy="2370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688" y="4348618"/>
            <a:ext cx="2675001" cy="20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537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000" y="1313378"/>
            <a:ext cx="4926868" cy="1790700"/>
          </a:xfrm>
        </p:spPr>
        <p:txBody>
          <a:bodyPr/>
          <a:lstStyle/>
          <a:p>
            <a:r>
              <a:rPr lang="en-AU" dirty="0" smtClean="0"/>
              <a:t>The NZ Opportunity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264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The NZ Opportunity 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DAFC77-B6F6-0842-A841-7288BD44D88B}" type="slidenum">
              <a:rPr lang="en-US" smtClean="0"/>
              <a:pPr/>
              <a:t>13</a:t>
            </a:fld>
            <a:r>
              <a:rPr lang="en-US" smtClean="0"/>
              <a:t>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 bwMode="auto">
          <a:xfrm>
            <a:off x="350351" y="1740366"/>
            <a:ext cx="2529038" cy="777169"/>
          </a:xfrm>
          <a:prstGeom prst="rect">
            <a:avLst/>
          </a:prstGeom>
          <a:solidFill>
            <a:srgbClr val="0070C0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5759" y="1159902"/>
            <a:ext cx="1799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‘The </a:t>
            </a:r>
            <a:r>
              <a:rPr lang="en-AU" sz="24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Challenge’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0000" y="1802053"/>
            <a:ext cx="2568102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500" dirty="0" smtClean="0">
                <a:solidFill>
                  <a:schemeClr val="bg1"/>
                </a:solidFill>
              </a:rPr>
              <a:t>Ageing infrastructure network: $80 billion infrastructure</a:t>
            </a:r>
            <a:r>
              <a:rPr lang="en-AU" sz="1500" baseline="30000" dirty="0">
                <a:solidFill>
                  <a:schemeClr val="bg1"/>
                </a:solidFill>
              </a:rPr>
              <a:t> </a:t>
            </a:r>
            <a:r>
              <a:rPr lang="en-AU" sz="1500" dirty="0" smtClean="0">
                <a:solidFill>
                  <a:schemeClr val="bg1"/>
                </a:solidFill>
              </a:rPr>
              <a:t>need over next 20 years</a:t>
            </a:r>
            <a:r>
              <a:rPr lang="en-AU" sz="1500" baseline="30000" dirty="0">
                <a:solidFill>
                  <a:schemeClr val="bg1"/>
                </a:solidFill>
              </a:rPr>
              <a:t>1</a:t>
            </a:r>
            <a:r>
              <a:rPr lang="en-AU" sz="1500" dirty="0" smtClean="0">
                <a:solidFill>
                  <a:schemeClr val="bg1"/>
                </a:solidFill>
              </a:rPr>
              <a:t> </a:t>
            </a:r>
            <a:endParaRPr lang="en-AU" sz="1500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5838" y="2389303"/>
            <a:ext cx="2840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</a:rPr>
              <a:t>- </a:t>
            </a:r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05836" y="3057190"/>
            <a:ext cx="2840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</a:rPr>
              <a:t>Ageing infrastructure network</a:t>
            </a:r>
            <a:endParaRPr lang="en-AU" sz="16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5836" y="3728397"/>
            <a:ext cx="28404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</a:rPr>
              <a:t>Ageing infrastructure network</a:t>
            </a:r>
            <a:endParaRPr lang="en-AU" sz="1600" dirty="0">
              <a:solidFill>
                <a:schemeClr val="bg1"/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 bwMode="auto">
          <a:xfrm>
            <a:off x="3061840" y="1126184"/>
            <a:ext cx="0" cy="3455829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" name="Straight Connector 21"/>
          <p:cNvCxnSpPr/>
          <p:nvPr/>
        </p:nvCxnSpPr>
        <p:spPr bwMode="auto">
          <a:xfrm>
            <a:off x="6117907" y="1126184"/>
            <a:ext cx="0" cy="3455829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Rectangle 23"/>
          <p:cNvSpPr/>
          <p:nvPr/>
        </p:nvSpPr>
        <p:spPr bwMode="auto">
          <a:xfrm>
            <a:off x="340622" y="2700320"/>
            <a:ext cx="2529038" cy="777169"/>
          </a:xfrm>
          <a:prstGeom prst="rect">
            <a:avLst/>
          </a:prstGeom>
          <a:solidFill>
            <a:srgbClr val="0070C0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331048" y="3649171"/>
            <a:ext cx="2529038" cy="777169"/>
          </a:xfrm>
          <a:prstGeom prst="rect">
            <a:avLst/>
          </a:prstGeom>
          <a:solidFill>
            <a:srgbClr val="0070C0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500" dirty="0" err="1" smtClean="0">
                <a:solidFill>
                  <a:schemeClr val="bg1"/>
                </a:solidFill>
              </a:rPr>
              <a:t>Govt</a:t>
            </a:r>
            <a:r>
              <a:rPr lang="en-AU" sz="1500" dirty="0" smtClean="0">
                <a:solidFill>
                  <a:schemeClr val="bg1"/>
                </a:solidFill>
              </a:rPr>
              <a:t> budget constraints: </a:t>
            </a:r>
          </a:p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500" dirty="0" smtClean="0">
                <a:solidFill>
                  <a:schemeClr val="bg1"/>
                </a:solidFill>
              </a:rPr>
              <a:t>net debt ~24% GDP</a:t>
            </a:r>
            <a:endParaRPr lang="en-AU" sz="1500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0819" y="2689728"/>
            <a:ext cx="254857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500" dirty="0" smtClean="0">
                <a:solidFill>
                  <a:schemeClr val="bg1"/>
                </a:solidFill>
              </a:rPr>
              <a:t>Growing population: </a:t>
            </a:r>
          </a:p>
          <a:p>
            <a:pPr algn="ctr"/>
            <a:r>
              <a:rPr lang="en-AU" sz="1500" dirty="0" smtClean="0">
                <a:solidFill>
                  <a:schemeClr val="bg1"/>
                </a:solidFill>
              </a:rPr>
              <a:t>+50% of NZ population growth over next 20 years will 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637838" y="1159903"/>
            <a:ext cx="19912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NSW: A case study</a:t>
            </a:r>
            <a:endParaRPr lang="en-AU" sz="2400" dirty="0"/>
          </a:p>
        </p:txBody>
      </p:sp>
      <p:sp>
        <p:nvSpPr>
          <p:cNvPr id="30" name="Rectangle 29"/>
          <p:cNvSpPr/>
          <p:nvPr/>
        </p:nvSpPr>
        <p:spPr>
          <a:xfrm>
            <a:off x="3358431" y="1182987"/>
            <a:ext cx="230377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2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Infrastructure Pipeline </a:t>
            </a:r>
            <a:endParaRPr lang="en-AU" sz="22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46315" y="1601741"/>
            <a:ext cx="250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34" name="TextBox 33"/>
          <p:cNvSpPr txBox="1"/>
          <p:nvPr/>
        </p:nvSpPr>
        <p:spPr>
          <a:xfrm>
            <a:off x="3309881" y="3241980"/>
            <a:ext cx="2771593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AU" sz="1400" dirty="0" smtClean="0"/>
          </a:p>
          <a:p>
            <a:pPr marL="285750" indent="-285750">
              <a:buFont typeface="Arial" pitchFamily="34" charset="0"/>
              <a:buChar char="•"/>
            </a:pPr>
            <a:endParaRPr lang="en-AU" sz="1400" dirty="0" smtClean="0"/>
          </a:p>
          <a:p>
            <a:pPr marL="285750" indent="-285750">
              <a:buFont typeface="Arial" pitchFamily="34" charset="0"/>
              <a:buChar char="•"/>
            </a:pPr>
            <a:endParaRPr lang="en-AU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/>
              <a:t>Ports of Auckland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err="1" smtClean="0"/>
              <a:t>Watercare</a:t>
            </a:r>
            <a:endParaRPr lang="en-A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/>
              <a:t>Auckland Airport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1400" dirty="0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918479" y="3655839"/>
            <a:ext cx="1429966" cy="856859"/>
          </a:xfrm>
          <a:custGeom>
            <a:avLst/>
            <a:gdLst/>
            <a:ahLst/>
            <a:cxnLst>
              <a:cxn ang="0">
                <a:pos x="617" y="876"/>
              </a:cxn>
              <a:cxn ang="0">
                <a:pos x="587" y="828"/>
              </a:cxn>
              <a:cxn ang="0">
                <a:pos x="581" y="775"/>
              </a:cxn>
              <a:cxn ang="0">
                <a:pos x="527" y="782"/>
              </a:cxn>
              <a:cxn ang="0">
                <a:pos x="475" y="773"/>
              </a:cxn>
              <a:cxn ang="0">
                <a:pos x="412" y="761"/>
              </a:cxn>
              <a:cxn ang="0">
                <a:pos x="380" y="749"/>
              </a:cxn>
              <a:cxn ang="0">
                <a:pos x="319" y="770"/>
              </a:cxn>
              <a:cxn ang="0">
                <a:pos x="207" y="634"/>
              </a:cxn>
              <a:cxn ang="0">
                <a:pos x="157" y="596"/>
              </a:cxn>
              <a:cxn ang="0">
                <a:pos x="132" y="595"/>
              </a:cxn>
              <a:cxn ang="0">
                <a:pos x="122" y="573"/>
              </a:cxn>
              <a:cxn ang="0">
                <a:pos x="57" y="540"/>
              </a:cxn>
              <a:cxn ang="0">
                <a:pos x="0" y="526"/>
              </a:cxn>
              <a:cxn ang="0">
                <a:pos x="791" y="10"/>
              </a:cxn>
              <a:cxn ang="0">
                <a:pos x="905" y="20"/>
              </a:cxn>
              <a:cxn ang="0">
                <a:pos x="934" y="28"/>
              </a:cxn>
              <a:cxn ang="0">
                <a:pos x="952" y="32"/>
              </a:cxn>
              <a:cxn ang="0">
                <a:pos x="962" y="34"/>
              </a:cxn>
              <a:cxn ang="0">
                <a:pos x="970" y="39"/>
              </a:cxn>
              <a:cxn ang="0">
                <a:pos x="979" y="53"/>
              </a:cxn>
              <a:cxn ang="0">
                <a:pos x="988" y="71"/>
              </a:cxn>
              <a:cxn ang="0">
                <a:pos x="992" y="80"/>
              </a:cxn>
              <a:cxn ang="0">
                <a:pos x="999" y="81"/>
              </a:cxn>
              <a:cxn ang="0">
                <a:pos x="1025" y="73"/>
              </a:cxn>
              <a:cxn ang="0">
                <a:pos x="1046" y="64"/>
              </a:cxn>
              <a:cxn ang="0">
                <a:pos x="1059" y="51"/>
              </a:cxn>
              <a:cxn ang="0">
                <a:pos x="1074" y="35"/>
              </a:cxn>
              <a:cxn ang="0">
                <a:pos x="1087" y="30"/>
              </a:cxn>
              <a:cxn ang="0">
                <a:pos x="1116" y="29"/>
              </a:cxn>
              <a:cxn ang="0">
                <a:pos x="1143" y="28"/>
              </a:cxn>
              <a:cxn ang="0">
                <a:pos x="1155" y="28"/>
              </a:cxn>
              <a:cxn ang="0">
                <a:pos x="1185" y="29"/>
              </a:cxn>
              <a:cxn ang="0">
                <a:pos x="1222" y="29"/>
              </a:cxn>
              <a:cxn ang="0">
                <a:pos x="1211" y="88"/>
              </a:cxn>
              <a:cxn ang="0">
                <a:pos x="1182" y="161"/>
              </a:cxn>
              <a:cxn ang="0">
                <a:pos x="1151" y="235"/>
              </a:cxn>
              <a:cxn ang="0">
                <a:pos x="1135" y="277"/>
              </a:cxn>
              <a:cxn ang="0">
                <a:pos x="1133" y="309"/>
              </a:cxn>
              <a:cxn ang="0">
                <a:pos x="1098" y="375"/>
              </a:cxn>
              <a:cxn ang="0">
                <a:pos x="1079" y="400"/>
              </a:cxn>
              <a:cxn ang="0">
                <a:pos x="1057" y="432"/>
              </a:cxn>
              <a:cxn ang="0">
                <a:pos x="1032" y="467"/>
              </a:cxn>
              <a:cxn ang="0">
                <a:pos x="1025" y="478"/>
              </a:cxn>
              <a:cxn ang="0">
                <a:pos x="986" y="498"/>
              </a:cxn>
              <a:cxn ang="0">
                <a:pos x="947" y="548"/>
              </a:cxn>
              <a:cxn ang="0">
                <a:pos x="927" y="558"/>
              </a:cxn>
              <a:cxn ang="0">
                <a:pos x="922" y="601"/>
              </a:cxn>
              <a:cxn ang="0">
                <a:pos x="898" y="633"/>
              </a:cxn>
              <a:cxn ang="0">
                <a:pos x="860" y="721"/>
              </a:cxn>
              <a:cxn ang="0">
                <a:pos x="835" y="739"/>
              </a:cxn>
              <a:cxn ang="0">
                <a:pos x="812" y="766"/>
              </a:cxn>
              <a:cxn ang="0">
                <a:pos x="794" y="814"/>
              </a:cxn>
              <a:cxn ang="0">
                <a:pos x="788" y="846"/>
              </a:cxn>
              <a:cxn ang="0">
                <a:pos x="768" y="885"/>
              </a:cxn>
              <a:cxn ang="0">
                <a:pos x="764" y="925"/>
              </a:cxn>
              <a:cxn ang="0">
                <a:pos x="754" y="964"/>
              </a:cxn>
              <a:cxn ang="0">
                <a:pos x="736" y="957"/>
              </a:cxn>
            </a:cxnLst>
            <a:rect l="0" t="0" r="r" b="b"/>
            <a:pathLst>
              <a:path w="1223" h="965">
                <a:moveTo>
                  <a:pt x="736" y="957"/>
                </a:moveTo>
                <a:lnTo>
                  <a:pt x="711" y="945"/>
                </a:lnTo>
                <a:lnTo>
                  <a:pt x="617" y="876"/>
                </a:lnTo>
                <a:lnTo>
                  <a:pt x="598" y="865"/>
                </a:lnTo>
                <a:lnTo>
                  <a:pt x="593" y="843"/>
                </a:lnTo>
                <a:lnTo>
                  <a:pt x="587" y="828"/>
                </a:lnTo>
                <a:lnTo>
                  <a:pt x="587" y="805"/>
                </a:lnTo>
                <a:lnTo>
                  <a:pt x="588" y="783"/>
                </a:lnTo>
                <a:lnTo>
                  <a:pt x="581" y="775"/>
                </a:lnTo>
                <a:lnTo>
                  <a:pt x="557" y="774"/>
                </a:lnTo>
                <a:lnTo>
                  <a:pt x="544" y="774"/>
                </a:lnTo>
                <a:lnTo>
                  <a:pt x="527" y="782"/>
                </a:lnTo>
                <a:lnTo>
                  <a:pt x="514" y="784"/>
                </a:lnTo>
                <a:lnTo>
                  <a:pt x="488" y="783"/>
                </a:lnTo>
                <a:lnTo>
                  <a:pt x="475" y="773"/>
                </a:lnTo>
                <a:lnTo>
                  <a:pt x="458" y="774"/>
                </a:lnTo>
                <a:lnTo>
                  <a:pt x="449" y="774"/>
                </a:lnTo>
                <a:lnTo>
                  <a:pt x="412" y="761"/>
                </a:lnTo>
                <a:lnTo>
                  <a:pt x="404" y="762"/>
                </a:lnTo>
                <a:lnTo>
                  <a:pt x="391" y="759"/>
                </a:lnTo>
                <a:lnTo>
                  <a:pt x="380" y="749"/>
                </a:lnTo>
                <a:lnTo>
                  <a:pt x="357" y="744"/>
                </a:lnTo>
                <a:lnTo>
                  <a:pt x="338" y="751"/>
                </a:lnTo>
                <a:lnTo>
                  <a:pt x="319" y="770"/>
                </a:lnTo>
                <a:lnTo>
                  <a:pt x="313" y="761"/>
                </a:lnTo>
                <a:lnTo>
                  <a:pt x="207" y="642"/>
                </a:lnTo>
                <a:lnTo>
                  <a:pt x="207" y="634"/>
                </a:lnTo>
                <a:lnTo>
                  <a:pt x="208" y="619"/>
                </a:lnTo>
                <a:lnTo>
                  <a:pt x="183" y="604"/>
                </a:lnTo>
                <a:lnTo>
                  <a:pt x="157" y="596"/>
                </a:lnTo>
                <a:lnTo>
                  <a:pt x="146" y="611"/>
                </a:lnTo>
                <a:lnTo>
                  <a:pt x="137" y="611"/>
                </a:lnTo>
                <a:lnTo>
                  <a:pt x="132" y="595"/>
                </a:lnTo>
                <a:lnTo>
                  <a:pt x="123" y="596"/>
                </a:lnTo>
                <a:lnTo>
                  <a:pt x="123" y="592"/>
                </a:lnTo>
                <a:lnTo>
                  <a:pt x="122" y="573"/>
                </a:lnTo>
                <a:lnTo>
                  <a:pt x="111" y="556"/>
                </a:lnTo>
                <a:lnTo>
                  <a:pt x="86" y="542"/>
                </a:lnTo>
                <a:lnTo>
                  <a:pt x="57" y="540"/>
                </a:lnTo>
                <a:lnTo>
                  <a:pt x="40" y="547"/>
                </a:lnTo>
                <a:lnTo>
                  <a:pt x="20" y="539"/>
                </a:lnTo>
                <a:lnTo>
                  <a:pt x="0" y="526"/>
                </a:lnTo>
                <a:lnTo>
                  <a:pt x="32" y="0"/>
                </a:lnTo>
                <a:lnTo>
                  <a:pt x="752" y="57"/>
                </a:lnTo>
                <a:lnTo>
                  <a:pt x="791" y="10"/>
                </a:lnTo>
                <a:lnTo>
                  <a:pt x="878" y="10"/>
                </a:lnTo>
                <a:lnTo>
                  <a:pt x="893" y="16"/>
                </a:lnTo>
                <a:lnTo>
                  <a:pt x="905" y="20"/>
                </a:lnTo>
                <a:lnTo>
                  <a:pt x="917" y="23"/>
                </a:lnTo>
                <a:lnTo>
                  <a:pt x="926" y="26"/>
                </a:lnTo>
                <a:lnTo>
                  <a:pt x="934" y="28"/>
                </a:lnTo>
                <a:lnTo>
                  <a:pt x="941" y="30"/>
                </a:lnTo>
                <a:lnTo>
                  <a:pt x="947" y="31"/>
                </a:lnTo>
                <a:lnTo>
                  <a:pt x="952" y="32"/>
                </a:lnTo>
                <a:lnTo>
                  <a:pt x="956" y="33"/>
                </a:lnTo>
                <a:lnTo>
                  <a:pt x="960" y="34"/>
                </a:lnTo>
                <a:lnTo>
                  <a:pt x="962" y="34"/>
                </a:lnTo>
                <a:lnTo>
                  <a:pt x="965" y="35"/>
                </a:lnTo>
                <a:lnTo>
                  <a:pt x="967" y="37"/>
                </a:lnTo>
                <a:lnTo>
                  <a:pt x="970" y="39"/>
                </a:lnTo>
                <a:lnTo>
                  <a:pt x="972" y="41"/>
                </a:lnTo>
                <a:lnTo>
                  <a:pt x="975" y="45"/>
                </a:lnTo>
                <a:lnTo>
                  <a:pt x="979" y="53"/>
                </a:lnTo>
                <a:lnTo>
                  <a:pt x="983" y="61"/>
                </a:lnTo>
                <a:lnTo>
                  <a:pt x="985" y="66"/>
                </a:lnTo>
                <a:lnTo>
                  <a:pt x="988" y="71"/>
                </a:lnTo>
                <a:lnTo>
                  <a:pt x="989" y="75"/>
                </a:lnTo>
                <a:lnTo>
                  <a:pt x="991" y="78"/>
                </a:lnTo>
                <a:lnTo>
                  <a:pt x="992" y="80"/>
                </a:lnTo>
                <a:lnTo>
                  <a:pt x="992" y="81"/>
                </a:lnTo>
                <a:lnTo>
                  <a:pt x="994" y="82"/>
                </a:lnTo>
                <a:lnTo>
                  <a:pt x="999" y="81"/>
                </a:lnTo>
                <a:lnTo>
                  <a:pt x="1007" y="79"/>
                </a:lnTo>
                <a:lnTo>
                  <a:pt x="1016" y="77"/>
                </a:lnTo>
                <a:lnTo>
                  <a:pt x="1025" y="73"/>
                </a:lnTo>
                <a:lnTo>
                  <a:pt x="1034" y="70"/>
                </a:lnTo>
                <a:lnTo>
                  <a:pt x="1041" y="67"/>
                </a:lnTo>
                <a:lnTo>
                  <a:pt x="1046" y="64"/>
                </a:lnTo>
                <a:lnTo>
                  <a:pt x="1051" y="61"/>
                </a:lnTo>
                <a:lnTo>
                  <a:pt x="1055" y="57"/>
                </a:lnTo>
                <a:lnTo>
                  <a:pt x="1059" y="51"/>
                </a:lnTo>
                <a:lnTo>
                  <a:pt x="1064" y="46"/>
                </a:lnTo>
                <a:lnTo>
                  <a:pt x="1069" y="41"/>
                </a:lnTo>
                <a:lnTo>
                  <a:pt x="1074" y="35"/>
                </a:lnTo>
                <a:lnTo>
                  <a:pt x="1078" y="32"/>
                </a:lnTo>
                <a:lnTo>
                  <a:pt x="1082" y="31"/>
                </a:lnTo>
                <a:lnTo>
                  <a:pt x="1087" y="30"/>
                </a:lnTo>
                <a:lnTo>
                  <a:pt x="1095" y="30"/>
                </a:lnTo>
                <a:lnTo>
                  <a:pt x="1105" y="30"/>
                </a:lnTo>
                <a:lnTo>
                  <a:pt x="1116" y="29"/>
                </a:lnTo>
                <a:lnTo>
                  <a:pt x="1126" y="29"/>
                </a:lnTo>
                <a:lnTo>
                  <a:pt x="1136" y="28"/>
                </a:lnTo>
                <a:lnTo>
                  <a:pt x="1143" y="28"/>
                </a:lnTo>
                <a:lnTo>
                  <a:pt x="1147" y="28"/>
                </a:lnTo>
                <a:lnTo>
                  <a:pt x="1150" y="28"/>
                </a:lnTo>
                <a:lnTo>
                  <a:pt x="1155" y="28"/>
                </a:lnTo>
                <a:lnTo>
                  <a:pt x="1163" y="29"/>
                </a:lnTo>
                <a:lnTo>
                  <a:pt x="1173" y="29"/>
                </a:lnTo>
                <a:lnTo>
                  <a:pt x="1185" y="29"/>
                </a:lnTo>
                <a:lnTo>
                  <a:pt x="1197" y="29"/>
                </a:lnTo>
                <a:lnTo>
                  <a:pt x="1209" y="29"/>
                </a:lnTo>
                <a:lnTo>
                  <a:pt x="1222" y="29"/>
                </a:lnTo>
                <a:lnTo>
                  <a:pt x="1222" y="41"/>
                </a:lnTo>
                <a:lnTo>
                  <a:pt x="1218" y="62"/>
                </a:lnTo>
                <a:lnTo>
                  <a:pt x="1211" y="88"/>
                </a:lnTo>
                <a:lnTo>
                  <a:pt x="1202" y="101"/>
                </a:lnTo>
                <a:lnTo>
                  <a:pt x="1190" y="128"/>
                </a:lnTo>
                <a:lnTo>
                  <a:pt x="1182" y="161"/>
                </a:lnTo>
                <a:lnTo>
                  <a:pt x="1163" y="214"/>
                </a:lnTo>
                <a:lnTo>
                  <a:pt x="1160" y="218"/>
                </a:lnTo>
                <a:lnTo>
                  <a:pt x="1151" y="235"/>
                </a:lnTo>
                <a:lnTo>
                  <a:pt x="1142" y="249"/>
                </a:lnTo>
                <a:lnTo>
                  <a:pt x="1137" y="269"/>
                </a:lnTo>
                <a:lnTo>
                  <a:pt x="1135" y="277"/>
                </a:lnTo>
                <a:lnTo>
                  <a:pt x="1134" y="278"/>
                </a:lnTo>
                <a:lnTo>
                  <a:pt x="1134" y="295"/>
                </a:lnTo>
                <a:lnTo>
                  <a:pt x="1133" y="309"/>
                </a:lnTo>
                <a:lnTo>
                  <a:pt x="1126" y="320"/>
                </a:lnTo>
                <a:lnTo>
                  <a:pt x="1123" y="330"/>
                </a:lnTo>
                <a:lnTo>
                  <a:pt x="1098" y="375"/>
                </a:lnTo>
                <a:lnTo>
                  <a:pt x="1097" y="379"/>
                </a:lnTo>
                <a:lnTo>
                  <a:pt x="1089" y="392"/>
                </a:lnTo>
                <a:lnTo>
                  <a:pt x="1079" y="400"/>
                </a:lnTo>
                <a:lnTo>
                  <a:pt x="1071" y="411"/>
                </a:lnTo>
                <a:lnTo>
                  <a:pt x="1059" y="421"/>
                </a:lnTo>
                <a:lnTo>
                  <a:pt x="1057" y="432"/>
                </a:lnTo>
                <a:lnTo>
                  <a:pt x="1059" y="443"/>
                </a:lnTo>
                <a:lnTo>
                  <a:pt x="1050" y="453"/>
                </a:lnTo>
                <a:lnTo>
                  <a:pt x="1032" y="467"/>
                </a:lnTo>
                <a:lnTo>
                  <a:pt x="1019" y="467"/>
                </a:lnTo>
                <a:lnTo>
                  <a:pt x="1016" y="471"/>
                </a:lnTo>
                <a:lnTo>
                  <a:pt x="1025" y="478"/>
                </a:lnTo>
                <a:lnTo>
                  <a:pt x="1005" y="481"/>
                </a:lnTo>
                <a:lnTo>
                  <a:pt x="994" y="485"/>
                </a:lnTo>
                <a:lnTo>
                  <a:pt x="986" y="498"/>
                </a:lnTo>
                <a:lnTo>
                  <a:pt x="973" y="510"/>
                </a:lnTo>
                <a:lnTo>
                  <a:pt x="961" y="534"/>
                </a:lnTo>
                <a:lnTo>
                  <a:pt x="947" y="548"/>
                </a:lnTo>
                <a:lnTo>
                  <a:pt x="936" y="551"/>
                </a:lnTo>
                <a:lnTo>
                  <a:pt x="930" y="553"/>
                </a:lnTo>
                <a:lnTo>
                  <a:pt x="927" y="558"/>
                </a:lnTo>
                <a:lnTo>
                  <a:pt x="937" y="564"/>
                </a:lnTo>
                <a:lnTo>
                  <a:pt x="933" y="584"/>
                </a:lnTo>
                <a:lnTo>
                  <a:pt x="922" y="601"/>
                </a:lnTo>
                <a:lnTo>
                  <a:pt x="917" y="601"/>
                </a:lnTo>
                <a:lnTo>
                  <a:pt x="913" y="618"/>
                </a:lnTo>
                <a:lnTo>
                  <a:pt x="898" y="633"/>
                </a:lnTo>
                <a:lnTo>
                  <a:pt x="871" y="689"/>
                </a:lnTo>
                <a:lnTo>
                  <a:pt x="864" y="703"/>
                </a:lnTo>
                <a:lnTo>
                  <a:pt x="860" y="721"/>
                </a:lnTo>
                <a:lnTo>
                  <a:pt x="858" y="717"/>
                </a:lnTo>
                <a:lnTo>
                  <a:pt x="850" y="709"/>
                </a:lnTo>
                <a:lnTo>
                  <a:pt x="835" y="739"/>
                </a:lnTo>
                <a:lnTo>
                  <a:pt x="824" y="748"/>
                </a:lnTo>
                <a:lnTo>
                  <a:pt x="817" y="763"/>
                </a:lnTo>
                <a:lnTo>
                  <a:pt x="812" y="766"/>
                </a:lnTo>
                <a:lnTo>
                  <a:pt x="804" y="776"/>
                </a:lnTo>
                <a:lnTo>
                  <a:pt x="799" y="799"/>
                </a:lnTo>
                <a:lnTo>
                  <a:pt x="794" y="814"/>
                </a:lnTo>
                <a:lnTo>
                  <a:pt x="789" y="826"/>
                </a:lnTo>
                <a:lnTo>
                  <a:pt x="792" y="839"/>
                </a:lnTo>
                <a:lnTo>
                  <a:pt x="788" y="846"/>
                </a:lnTo>
                <a:lnTo>
                  <a:pt x="782" y="864"/>
                </a:lnTo>
                <a:lnTo>
                  <a:pt x="776" y="873"/>
                </a:lnTo>
                <a:lnTo>
                  <a:pt x="768" y="885"/>
                </a:lnTo>
                <a:lnTo>
                  <a:pt x="763" y="900"/>
                </a:lnTo>
                <a:lnTo>
                  <a:pt x="762" y="910"/>
                </a:lnTo>
                <a:lnTo>
                  <a:pt x="764" y="925"/>
                </a:lnTo>
                <a:lnTo>
                  <a:pt x="763" y="942"/>
                </a:lnTo>
                <a:lnTo>
                  <a:pt x="759" y="955"/>
                </a:lnTo>
                <a:lnTo>
                  <a:pt x="754" y="964"/>
                </a:lnTo>
                <a:lnTo>
                  <a:pt x="741" y="956"/>
                </a:lnTo>
                <a:lnTo>
                  <a:pt x="736" y="956"/>
                </a:lnTo>
                <a:lnTo>
                  <a:pt x="736" y="957"/>
                </a:lnTo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 w="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36000" tIns="36000" rIns="36000" bIns="36000"/>
          <a:lstStyle/>
          <a:p>
            <a:endParaRPr lang="en-AU" sz="800" dirty="0">
              <a:latin typeface="Corpid C1 Regular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248684" y="1370553"/>
            <a:ext cx="2814286" cy="206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endParaRPr lang="en-A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/>
              <a:t>Social Housing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/>
              <a:t>Dunedin Hospital</a:t>
            </a:r>
            <a:endParaRPr lang="en-AU" sz="1400" dirty="0"/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err="1" smtClean="0"/>
              <a:t>Waikeria</a:t>
            </a:r>
            <a:r>
              <a:rPr lang="en-AU" sz="1400" dirty="0" smtClean="0"/>
              <a:t> Prison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err="1" smtClean="0"/>
              <a:t>Penlink</a:t>
            </a:r>
            <a:endParaRPr lang="en-AU" sz="14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 smtClean="0"/>
              <a:t>East West Link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/>
              <a:t>Auckland Light Rail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1400" dirty="0"/>
              <a:t>Ministry of Defence Infrastructure </a:t>
            </a:r>
          </a:p>
        </p:txBody>
      </p:sp>
      <p:pic>
        <p:nvPicPr>
          <p:cNvPr id="3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827" y="3852384"/>
            <a:ext cx="1861394" cy="90567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2" name="Group 41"/>
          <p:cNvGrpSpPr/>
          <p:nvPr/>
        </p:nvGrpSpPr>
        <p:grpSpPr>
          <a:xfrm>
            <a:off x="334963" y="1124900"/>
            <a:ext cx="2552428" cy="490023"/>
            <a:chOff x="334963" y="1064356"/>
            <a:chExt cx="3179009" cy="653364"/>
          </a:xfrm>
        </p:grpSpPr>
        <p:sp>
          <p:nvSpPr>
            <p:cNvPr id="43" name="Rectangle 42"/>
            <p:cNvSpPr/>
            <p:nvPr/>
          </p:nvSpPr>
          <p:spPr bwMode="auto">
            <a:xfrm>
              <a:off x="334963" y="1064356"/>
              <a:ext cx="3173166" cy="6533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827" tIns="44914" rIns="89827" bIns="44914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24563">
                <a:spcBef>
                  <a:spcPct val="50000"/>
                </a:spcBef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44" name="Text Box 28"/>
            <p:cNvSpPr txBox="1">
              <a:spLocks noChangeArrowheads="1"/>
            </p:cNvSpPr>
            <p:nvPr/>
          </p:nvSpPr>
          <p:spPr bwMode="auto">
            <a:xfrm>
              <a:off x="342756" y="1066067"/>
              <a:ext cx="3171216" cy="65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5420" tIns="105420" rIns="101211" bIns="50603" anchor="ctr"/>
            <a:lstStyle>
              <a:lvl1pPr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1pPr>
              <a:lvl2pPr marL="742950" indent="-28575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2pPr>
              <a:lvl3pPr marL="11430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3pPr>
              <a:lvl4pPr marL="16002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4pPr>
              <a:lvl5pPr marL="20574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9pPr>
            </a:lstStyle>
            <a:p>
              <a:pPr algn="ctr" defTabSz="914400" eaLnBrk="1" fontAlgn="base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AU" sz="2200" b="0" dirty="0" smtClean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‘The Challenge’</a:t>
              </a:r>
              <a:endParaRPr lang="en-AU" sz="2200" b="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3303623" y="1130100"/>
            <a:ext cx="2552428" cy="490023"/>
            <a:chOff x="334963" y="1064356"/>
            <a:chExt cx="3179009" cy="653364"/>
          </a:xfrm>
        </p:grpSpPr>
        <p:sp>
          <p:nvSpPr>
            <p:cNvPr id="46" name="Rectangle 45"/>
            <p:cNvSpPr/>
            <p:nvPr/>
          </p:nvSpPr>
          <p:spPr bwMode="auto">
            <a:xfrm>
              <a:off x="334963" y="1064356"/>
              <a:ext cx="3173166" cy="6533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827" tIns="44914" rIns="89827" bIns="44914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24563">
                <a:spcBef>
                  <a:spcPct val="50000"/>
                </a:spcBef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47" name="Text Box 28"/>
            <p:cNvSpPr txBox="1">
              <a:spLocks noChangeArrowheads="1"/>
            </p:cNvSpPr>
            <p:nvPr/>
          </p:nvSpPr>
          <p:spPr bwMode="auto">
            <a:xfrm>
              <a:off x="342756" y="1066066"/>
              <a:ext cx="3171216" cy="65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5420" tIns="105420" rIns="101211" bIns="50603" anchor="ctr"/>
            <a:lstStyle>
              <a:lvl1pPr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1pPr>
              <a:lvl2pPr marL="742950" indent="-28575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2pPr>
              <a:lvl3pPr marL="11430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3pPr>
              <a:lvl4pPr marL="16002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4pPr>
              <a:lvl5pPr marL="20574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9pPr>
            </a:lstStyle>
            <a:p>
              <a:pPr algn="ctr" defTabSz="914400" eaLnBrk="1" fontAlgn="base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AU" sz="2200" b="0" dirty="0" smtClean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Infrastructure Pipeline </a:t>
              </a:r>
              <a:endParaRPr lang="en-AU" sz="2200" b="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348344" y="1139418"/>
            <a:ext cx="2552428" cy="490023"/>
            <a:chOff x="334963" y="1064356"/>
            <a:chExt cx="3179009" cy="653364"/>
          </a:xfrm>
        </p:grpSpPr>
        <p:sp>
          <p:nvSpPr>
            <p:cNvPr id="49" name="Rectangle 48"/>
            <p:cNvSpPr/>
            <p:nvPr/>
          </p:nvSpPr>
          <p:spPr bwMode="auto">
            <a:xfrm>
              <a:off x="334963" y="1064356"/>
              <a:ext cx="3173166" cy="6533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827" tIns="44914" rIns="89827" bIns="44914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24563">
                <a:spcBef>
                  <a:spcPct val="50000"/>
                </a:spcBef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50" name="Text Box 28"/>
            <p:cNvSpPr txBox="1">
              <a:spLocks noChangeArrowheads="1"/>
            </p:cNvSpPr>
            <p:nvPr/>
          </p:nvSpPr>
          <p:spPr bwMode="auto">
            <a:xfrm>
              <a:off x="342756" y="1066066"/>
              <a:ext cx="3171216" cy="65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5420" tIns="105420" rIns="101211" bIns="50603" anchor="ctr"/>
            <a:lstStyle>
              <a:lvl1pPr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1pPr>
              <a:lvl2pPr marL="742950" indent="-28575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2pPr>
              <a:lvl3pPr marL="11430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3pPr>
              <a:lvl4pPr marL="16002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4pPr>
              <a:lvl5pPr marL="20574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9pPr>
            </a:lstStyle>
            <a:p>
              <a:pPr algn="ctr" defTabSz="914400" eaLnBrk="1" fontAlgn="base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AU" sz="2200" b="0" dirty="0" smtClean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NSW now: a case study</a:t>
              </a:r>
              <a:endParaRPr lang="en-AU" sz="2200" b="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6354601" y="1685317"/>
            <a:ext cx="2541480" cy="2162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ü"/>
            </a:pPr>
            <a:r>
              <a:rPr lang="en-AU" sz="1600" dirty="0" smtClean="0"/>
              <a:t>4.6% unemployment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ü"/>
            </a:pPr>
            <a:r>
              <a:rPr lang="en-AU" sz="1600" dirty="0" smtClean="0"/>
              <a:t>Triple A credit rating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ü"/>
            </a:pPr>
            <a:r>
              <a:rPr lang="en-AU" sz="1600" dirty="0" smtClean="0"/>
              <a:t>Net debt -$7.8bn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ü"/>
            </a:pPr>
            <a:r>
              <a:rPr lang="en-AU" sz="1600" dirty="0" smtClean="0"/>
              <a:t>Budget under control</a:t>
            </a:r>
          </a:p>
          <a:p>
            <a:pPr marL="285750" indent="-285750">
              <a:spcBef>
                <a:spcPts val="300"/>
              </a:spcBef>
              <a:spcAft>
                <a:spcPts val="300"/>
              </a:spcAft>
              <a:buFont typeface="Wingdings" pitchFamily="2" charset="2"/>
              <a:buChar char="ü"/>
            </a:pPr>
            <a:r>
              <a:rPr lang="en-AU" sz="1600" dirty="0" smtClean="0"/>
              <a:t>Funded infrastructure program for a generation </a:t>
            </a:r>
          </a:p>
          <a:p>
            <a:pPr marL="285750" indent="-285750">
              <a:buFont typeface="Wingdings" pitchFamily="2" charset="2"/>
              <a:buChar char="ü"/>
            </a:pPr>
            <a:endParaRPr lang="en-AU" sz="1600" dirty="0"/>
          </a:p>
        </p:txBody>
      </p:sp>
      <p:sp>
        <p:nvSpPr>
          <p:cNvPr id="58" name="TextBox 57"/>
          <p:cNvSpPr txBox="1"/>
          <p:nvPr/>
        </p:nvSpPr>
        <p:spPr>
          <a:xfrm>
            <a:off x="360000" y="4560125"/>
            <a:ext cx="299843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baseline="30000" dirty="0" smtClean="0"/>
              <a:t>1</a:t>
            </a:r>
            <a:r>
              <a:rPr lang="en-AU" sz="800" i="1" dirty="0"/>
              <a:t>Global Infrastructure Outlook, Oxford Economics, 2017</a:t>
            </a:r>
            <a:endParaRPr lang="en-AU" sz="800" dirty="0"/>
          </a:p>
        </p:txBody>
      </p:sp>
      <p:grpSp>
        <p:nvGrpSpPr>
          <p:cNvPr id="38" name="Group 37"/>
          <p:cNvGrpSpPr/>
          <p:nvPr/>
        </p:nvGrpSpPr>
        <p:grpSpPr>
          <a:xfrm>
            <a:off x="3309881" y="3357424"/>
            <a:ext cx="2552428" cy="490023"/>
            <a:chOff x="334963" y="1064356"/>
            <a:chExt cx="3179009" cy="653364"/>
          </a:xfrm>
        </p:grpSpPr>
        <p:sp>
          <p:nvSpPr>
            <p:cNvPr id="39" name="Rectangle 38"/>
            <p:cNvSpPr/>
            <p:nvPr/>
          </p:nvSpPr>
          <p:spPr bwMode="auto">
            <a:xfrm>
              <a:off x="334963" y="1064356"/>
              <a:ext cx="3173166" cy="6533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827" tIns="44914" rIns="89827" bIns="44914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24563">
                <a:spcBef>
                  <a:spcPct val="50000"/>
                </a:spcBef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40" name="Text Box 28"/>
            <p:cNvSpPr txBox="1">
              <a:spLocks noChangeArrowheads="1"/>
            </p:cNvSpPr>
            <p:nvPr/>
          </p:nvSpPr>
          <p:spPr bwMode="auto">
            <a:xfrm>
              <a:off x="342756" y="1066066"/>
              <a:ext cx="3171216" cy="65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5420" tIns="105420" rIns="101211" bIns="50603" anchor="ctr"/>
            <a:lstStyle>
              <a:lvl1pPr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1pPr>
              <a:lvl2pPr marL="742950" indent="-28575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2pPr>
              <a:lvl3pPr marL="11430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3pPr>
              <a:lvl4pPr marL="16002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4pPr>
              <a:lvl5pPr marL="20574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9pPr>
            </a:lstStyle>
            <a:p>
              <a:pPr algn="ctr" defTabSz="914400" eaLnBrk="1" fontAlgn="base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AU" sz="2200" b="0" dirty="0" smtClean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Potential opportunities </a:t>
              </a:r>
              <a:endParaRPr lang="en-AU" sz="2200" b="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700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0487" y="1160168"/>
            <a:ext cx="5091226" cy="1790700"/>
          </a:xfrm>
        </p:spPr>
        <p:txBody>
          <a:bodyPr/>
          <a:lstStyle/>
          <a:p>
            <a:r>
              <a:rPr lang="en-US" dirty="0" smtClean="0"/>
              <a:t>Thank you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360000" y="4860000"/>
            <a:ext cx="3086100" cy="124708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© BNZ 2017 | PRIVATE &amp; CONFIDENTIAL | </a:t>
            </a:r>
            <a:r>
              <a:rPr lang="en-US" b="0" smtClean="0"/>
              <a:t>BUSINESS UNITS</a:t>
            </a:r>
            <a:endParaRPr lang="en-US" b="0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899999" y="3706737"/>
            <a:ext cx="6081826" cy="672382"/>
          </a:xfrm>
          <a:prstGeom prst="rect">
            <a:avLst/>
          </a:prstGeom>
        </p:spPr>
        <p:txBody>
          <a:bodyPr lIns="0" tIns="0" rIns="0" bIns="0" anchor="t" anchorCtr="0"/>
          <a:lstStyle>
            <a:defPPr>
              <a:defRPr lang="en-US"/>
            </a:defPPr>
            <a:lvl1pPr marL="0" algn="l" defTabSz="914400" rtl="0" eaLnBrk="1" latinLnBrk="0" hangingPunct="1">
              <a:defRPr lang="en-US" sz="800" b="1" i="0" u="none" strike="noStrike" kern="1200" baseline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MIKE </a:t>
            </a:r>
            <a:r>
              <a:rPr lang="en-US" sz="1400" dirty="0" smtClean="0"/>
              <a:t>BAIRD</a:t>
            </a:r>
            <a:endParaRPr lang="en-US" sz="1400" dirty="0" smtClean="0"/>
          </a:p>
          <a:p>
            <a:r>
              <a:rPr lang="en-US" sz="1400" dirty="0" smtClean="0"/>
              <a:t>CHIEF CUSTOMER OFFICER, CORPORATE &amp; INSTITUTIONAL BANKING</a:t>
            </a:r>
          </a:p>
          <a:p>
            <a:r>
              <a:rPr lang="en-US" sz="1400" dirty="0" smtClean="0"/>
              <a:t>NATIONAL AUSTRALIA BANK</a:t>
            </a:r>
          </a:p>
          <a:p>
            <a:r>
              <a:rPr lang="en-US" sz="1400" dirty="0" smtClean="0"/>
              <a:t>OCTOBER, 2017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85272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The Challenge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1867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1220" y="539602"/>
            <a:ext cx="6550212" cy="385538"/>
          </a:xfrm>
        </p:spPr>
        <p:txBody>
          <a:bodyPr/>
          <a:lstStyle/>
          <a:p>
            <a:r>
              <a:rPr lang="en-US" dirty="0" smtClean="0"/>
              <a:t>Infrastructure: Market Opportunity</a:t>
            </a:r>
            <a:endParaRPr lang="en-US" dirty="0"/>
          </a:p>
        </p:txBody>
      </p:sp>
      <p:grpSp>
        <p:nvGrpSpPr>
          <p:cNvPr id="102" name="Group 101"/>
          <p:cNvGrpSpPr/>
          <p:nvPr/>
        </p:nvGrpSpPr>
        <p:grpSpPr>
          <a:xfrm>
            <a:off x="334963" y="1124900"/>
            <a:ext cx="2552428" cy="490023"/>
            <a:chOff x="334963" y="1064356"/>
            <a:chExt cx="3179009" cy="653364"/>
          </a:xfrm>
        </p:grpSpPr>
        <p:sp>
          <p:nvSpPr>
            <p:cNvPr id="103" name="Rectangle 102"/>
            <p:cNvSpPr/>
            <p:nvPr/>
          </p:nvSpPr>
          <p:spPr bwMode="auto">
            <a:xfrm>
              <a:off x="334963" y="1064356"/>
              <a:ext cx="3173166" cy="65336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827" tIns="44914" rIns="89827" bIns="44914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24563">
                <a:spcBef>
                  <a:spcPct val="50000"/>
                </a:spcBef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04" name="Text Box 28"/>
            <p:cNvSpPr txBox="1">
              <a:spLocks noChangeArrowheads="1"/>
            </p:cNvSpPr>
            <p:nvPr/>
          </p:nvSpPr>
          <p:spPr bwMode="auto">
            <a:xfrm>
              <a:off x="342756" y="1066066"/>
              <a:ext cx="3171216" cy="65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5420" tIns="105420" rIns="101211" bIns="50603" anchor="ctr"/>
            <a:lstStyle>
              <a:lvl1pPr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1pPr>
              <a:lvl2pPr marL="742950" indent="-28575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2pPr>
              <a:lvl3pPr marL="11430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3pPr>
              <a:lvl4pPr marL="16002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4pPr>
              <a:lvl5pPr marL="20574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9pPr>
            </a:lstStyle>
            <a:p>
              <a:pPr algn="ctr" defTabSz="914400" eaLnBrk="1" fontAlgn="base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AU" sz="2400" b="0" dirty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Supportive Macro</a:t>
              </a:r>
              <a:br>
                <a:rPr lang="en-AU" sz="2400" b="0" dirty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</a:br>
              <a:r>
                <a:rPr lang="en-AU" sz="2400" b="0" dirty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Environment</a:t>
              </a:r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3131857" y="1124899"/>
            <a:ext cx="2839121" cy="490024"/>
            <a:chOff x="3764879" y="1064355"/>
            <a:chExt cx="3173168" cy="493200"/>
          </a:xfrm>
        </p:grpSpPr>
        <p:sp>
          <p:nvSpPr>
            <p:cNvPr id="106" name="Rectangle 105"/>
            <p:cNvSpPr/>
            <p:nvPr/>
          </p:nvSpPr>
          <p:spPr bwMode="auto">
            <a:xfrm>
              <a:off x="3764880" y="1064355"/>
              <a:ext cx="3173167" cy="493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827" tIns="44914" rIns="89827" bIns="44914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24563">
                <a:spcBef>
                  <a:spcPct val="50000"/>
                </a:spcBef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07" name="Text Box 28"/>
            <p:cNvSpPr txBox="1">
              <a:spLocks noChangeArrowheads="1"/>
            </p:cNvSpPr>
            <p:nvPr/>
          </p:nvSpPr>
          <p:spPr bwMode="auto">
            <a:xfrm>
              <a:off x="3764879" y="1094535"/>
              <a:ext cx="317316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5420" tIns="105420" rIns="101211" bIns="50603"/>
            <a:lstStyle>
              <a:lvl1pPr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1pPr>
              <a:lvl2pPr marL="742950" indent="-28575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2pPr>
              <a:lvl3pPr marL="11430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3pPr>
              <a:lvl4pPr marL="16002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4pPr>
              <a:lvl5pPr marL="20574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9pPr>
            </a:lstStyle>
            <a:p>
              <a:pPr algn="ctr" defTabSz="914400" eaLnBrk="1" fontAlgn="base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AU" sz="2400" b="0" dirty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Significant Global Market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6313692" y="1126183"/>
            <a:ext cx="2522583" cy="488741"/>
            <a:chOff x="7194796" y="1066067"/>
            <a:chExt cx="3173167" cy="493200"/>
          </a:xfrm>
        </p:grpSpPr>
        <p:sp>
          <p:nvSpPr>
            <p:cNvPr id="109" name="Rectangle 108"/>
            <p:cNvSpPr/>
            <p:nvPr/>
          </p:nvSpPr>
          <p:spPr bwMode="auto">
            <a:xfrm>
              <a:off x="7194796" y="1066067"/>
              <a:ext cx="3173167" cy="4932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89827" tIns="44914" rIns="89827" bIns="44914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024563">
                <a:spcBef>
                  <a:spcPct val="50000"/>
                </a:spcBef>
              </a:pPr>
              <a:endParaRPr lang="en-AU" dirty="0">
                <a:solidFill>
                  <a:srgbClr val="000000"/>
                </a:solidFill>
              </a:endParaRPr>
            </a:p>
          </p:txBody>
        </p:sp>
        <p:sp>
          <p:nvSpPr>
            <p:cNvPr id="110" name="Text Box 28"/>
            <p:cNvSpPr txBox="1">
              <a:spLocks noChangeArrowheads="1"/>
            </p:cNvSpPr>
            <p:nvPr/>
          </p:nvSpPr>
          <p:spPr bwMode="auto">
            <a:xfrm>
              <a:off x="7194796" y="1094535"/>
              <a:ext cx="3173167" cy="3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05420" tIns="105420" rIns="101211" bIns="50603"/>
            <a:lstStyle>
              <a:lvl1pPr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1pPr>
              <a:lvl2pPr marL="742950" indent="-28575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2pPr>
              <a:lvl3pPr marL="11430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3pPr>
              <a:lvl4pPr marL="16002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4pPr>
              <a:lvl5pPr marL="2057400" indent="-228600" defTabSz="1042988" eaLnBrk="0" hangingPunct="0"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5pPr>
              <a:lvl6pPr marL="25146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6pPr>
              <a:lvl7pPr marL="29718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7pPr>
              <a:lvl8pPr marL="34290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8pPr>
              <a:lvl9pPr marL="3886200" indent="-228600" defTabSz="1042988" eaLnBrk="0" fontAlgn="base" hangingPunct="0">
                <a:spcBef>
                  <a:spcPct val="0"/>
                </a:spcBef>
                <a:spcAft>
                  <a:spcPct val="0"/>
                </a:spcAft>
                <a:defRPr sz="800" b="1">
                  <a:solidFill>
                    <a:schemeClr val="tx1"/>
                  </a:solidFill>
                  <a:latin typeface="Arial Black" pitchFamily="34" charset="0"/>
                  <a:cs typeface="Arial" pitchFamily="34" charset="0"/>
                </a:defRPr>
              </a:lvl9pPr>
            </a:lstStyle>
            <a:p>
              <a:pPr algn="ctr" defTabSz="914400" eaLnBrk="1" fontAlgn="base" hangingPunct="1">
                <a:lnSpc>
                  <a:spcPct val="8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AU" sz="2400" b="0" dirty="0">
                  <a:solidFill>
                    <a:srgbClr val="0070C0"/>
                  </a:solidFill>
                  <a:latin typeface="NAB Script" pitchFamily="66" charset="0"/>
                  <a:cs typeface="Calibri" pitchFamily="34" charset="0"/>
                </a:rPr>
                <a:t>Clients Going Global</a:t>
              </a:r>
            </a:p>
          </p:txBody>
        </p:sp>
      </p:grpSp>
      <p:sp>
        <p:nvSpPr>
          <p:cNvPr id="112" name="Rectangle 111"/>
          <p:cNvSpPr/>
          <p:nvPr/>
        </p:nvSpPr>
        <p:spPr bwMode="auto">
          <a:xfrm>
            <a:off x="334964" y="1770226"/>
            <a:ext cx="2493032" cy="41958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High domestic population growth:</a:t>
            </a:r>
            <a:br>
              <a:rPr lang="en-AU" sz="1200" b="0" dirty="0" smtClean="0">
                <a:solidFill>
                  <a:schemeClr val="bg1"/>
                </a:solidFill>
                <a:latin typeface="+mn-lt"/>
              </a:rPr>
            </a:b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+400k </a:t>
            </a:r>
            <a:r>
              <a:rPr lang="en-AU" sz="1200" b="0" dirty="0" err="1" smtClean="0">
                <a:solidFill>
                  <a:schemeClr val="bg1"/>
                </a:solidFill>
                <a:latin typeface="+mn-lt"/>
              </a:rPr>
              <a:t>p.A.</a:t>
            </a: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 , reaching 40m in 2055</a:t>
            </a:r>
            <a:r>
              <a:rPr lang="en-AU" sz="1200" b="0" baseline="30000" dirty="0" smtClean="0">
                <a:solidFill>
                  <a:schemeClr val="bg1"/>
                </a:solidFill>
                <a:latin typeface="+mn-lt"/>
              </a:rPr>
              <a:t>1</a:t>
            </a:r>
            <a:endParaRPr lang="en-AU" sz="1200" b="0" baseline="300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3" name="Rectangle 112"/>
          <p:cNvSpPr/>
          <p:nvPr/>
        </p:nvSpPr>
        <p:spPr bwMode="auto">
          <a:xfrm>
            <a:off x="341221" y="2920558"/>
            <a:ext cx="2493035" cy="41958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1042988">
              <a:spcBef>
                <a:spcPct val="50000"/>
              </a:spcBef>
            </a:pP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Ageing &amp; out-dated infrastructure across the developed world</a:t>
            </a:r>
            <a:endParaRPr lang="en-AU" sz="12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4" name="Rectangle 113"/>
          <p:cNvSpPr/>
          <p:nvPr/>
        </p:nvSpPr>
        <p:spPr bwMode="auto">
          <a:xfrm>
            <a:off x="334964" y="3504164"/>
            <a:ext cx="2493035" cy="41958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200" b="0" dirty="0" err="1" smtClean="0">
                <a:solidFill>
                  <a:schemeClr val="bg1"/>
                </a:solidFill>
                <a:latin typeface="+mn-lt"/>
              </a:rPr>
              <a:t>Govt</a:t>
            </a: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 budget constraints driving greater private sector involvement</a:t>
            </a:r>
            <a:endParaRPr lang="en-AU" sz="1200" b="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5" name="Rectangle 114"/>
          <p:cNvSpPr/>
          <p:nvPr/>
        </p:nvSpPr>
        <p:spPr bwMode="auto">
          <a:xfrm>
            <a:off x="336912" y="4071301"/>
            <a:ext cx="2493035" cy="41958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Transition to a low carbon economy</a:t>
            </a:r>
            <a:endParaRPr lang="en-AU" sz="1200" b="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116" name="Straight Connector 115"/>
          <p:cNvCxnSpPr/>
          <p:nvPr/>
        </p:nvCxnSpPr>
        <p:spPr bwMode="auto">
          <a:xfrm>
            <a:off x="3003472" y="1126184"/>
            <a:ext cx="0" cy="3455829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7" name="Straight Connector 116"/>
          <p:cNvCxnSpPr/>
          <p:nvPr/>
        </p:nvCxnSpPr>
        <p:spPr bwMode="auto">
          <a:xfrm>
            <a:off x="6117907" y="1126184"/>
            <a:ext cx="0" cy="3455829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8" name="TextBox 117"/>
          <p:cNvSpPr txBox="1"/>
          <p:nvPr/>
        </p:nvSpPr>
        <p:spPr>
          <a:xfrm>
            <a:off x="3154204" y="1620442"/>
            <a:ext cx="2816776" cy="2843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AU" sz="1200" dirty="0" smtClean="0"/>
              <a:t>2016 Global Infrastructure Finance Market </a:t>
            </a:r>
            <a:endParaRPr lang="en-AU" sz="900" u="sng" dirty="0" smtClean="0"/>
          </a:p>
        </p:txBody>
      </p:sp>
      <p:sp>
        <p:nvSpPr>
          <p:cNvPr id="119" name="Rectangle 118"/>
          <p:cNvSpPr/>
          <p:nvPr/>
        </p:nvSpPr>
        <p:spPr bwMode="auto">
          <a:xfrm>
            <a:off x="334963" y="2348245"/>
            <a:ext cx="2493035" cy="419585"/>
          </a:xfrm>
          <a:prstGeom prst="rect">
            <a:avLst/>
          </a:prstGeom>
          <a:solidFill>
            <a:schemeClr val="accent5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Global population growth with</a:t>
            </a:r>
            <a:br>
              <a:rPr lang="en-AU" sz="1200" b="0" dirty="0" smtClean="0">
                <a:solidFill>
                  <a:schemeClr val="bg1"/>
                </a:solidFill>
                <a:latin typeface="+mn-lt"/>
              </a:rPr>
            </a:br>
            <a:r>
              <a:rPr lang="en-AU" sz="1200" b="0" dirty="0" smtClean="0">
                <a:solidFill>
                  <a:schemeClr val="bg1"/>
                </a:solidFill>
                <a:latin typeface="+mn-lt"/>
              </a:rPr>
              <a:t>a rising middle class</a:t>
            </a:r>
            <a:endParaRPr lang="en-AU" sz="1200" b="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20" name="Group 119"/>
          <p:cNvGrpSpPr/>
          <p:nvPr/>
        </p:nvGrpSpPr>
        <p:grpSpPr>
          <a:xfrm>
            <a:off x="6580218" y="3349602"/>
            <a:ext cx="812251" cy="489500"/>
            <a:chOff x="7516168" y="2804747"/>
            <a:chExt cx="2108358" cy="1866993"/>
          </a:xfrm>
          <a:solidFill>
            <a:schemeClr val="bg1">
              <a:lumMod val="95000"/>
            </a:schemeClr>
          </a:solidFill>
        </p:grpSpPr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7516168" y="2804747"/>
              <a:ext cx="2108358" cy="1389990"/>
            </a:xfrm>
            <a:custGeom>
              <a:avLst/>
              <a:gdLst>
                <a:gd name="T0" fmla="*/ 2147483647 w 1622"/>
                <a:gd name="T1" fmla="*/ 2147483647 h 1117"/>
                <a:gd name="T2" fmla="*/ 2147483647 w 1622"/>
                <a:gd name="T3" fmla="*/ 2147483647 h 1117"/>
                <a:gd name="T4" fmla="*/ 2147483647 w 1622"/>
                <a:gd name="T5" fmla="*/ 2147483647 h 1117"/>
                <a:gd name="T6" fmla="*/ 2147483647 w 1622"/>
                <a:gd name="T7" fmla="*/ 2147483647 h 1117"/>
                <a:gd name="T8" fmla="*/ 2147483647 w 1622"/>
                <a:gd name="T9" fmla="*/ 2147483647 h 1117"/>
                <a:gd name="T10" fmla="*/ 2147483647 w 1622"/>
                <a:gd name="T11" fmla="*/ 2147483647 h 1117"/>
                <a:gd name="T12" fmla="*/ 2147483647 w 1622"/>
                <a:gd name="T13" fmla="*/ 2147483647 h 1117"/>
                <a:gd name="T14" fmla="*/ 2147483647 w 1622"/>
                <a:gd name="T15" fmla="*/ 2147483647 h 1117"/>
                <a:gd name="T16" fmla="*/ 2147483647 w 1622"/>
                <a:gd name="T17" fmla="*/ 2147483647 h 1117"/>
                <a:gd name="T18" fmla="*/ 2147483647 w 1622"/>
                <a:gd name="T19" fmla="*/ 2147483647 h 1117"/>
                <a:gd name="T20" fmla="*/ 2147483647 w 1622"/>
                <a:gd name="T21" fmla="*/ 2147483647 h 1117"/>
                <a:gd name="T22" fmla="*/ 2147483647 w 1622"/>
                <a:gd name="T23" fmla="*/ 2147483647 h 1117"/>
                <a:gd name="T24" fmla="*/ 2147483647 w 1622"/>
                <a:gd name="T25" fmla="*/ 2147483647 h 1117"/>
                <a:gd name="T26" fmla="*/ 2147483647 w 1622"/>
                <a:gd name="T27" fmla="*/ 2147483647 h 1117"/>
                <a:gd name="T28" fmla="*/ 2147483647 w 1622"/>
                <a:gd name="T29" fmla="*/ 2147483647 h 1117"/>
                <a:gd name="T30" fmla="*/ 2147483647 w 1622"/>
                <a:gd name="T31" fmla="*/ 2147483647 h 1117"/>
                <a:gd name="T32" fmla="*/ 2147483647 w 1622"/>
                <a:gd name="T33" fmla="*/ 2147483647 h 1117"/>
                <a:gd name="T34" fmla="*/ 2147483647 w 1622"/>
                <a:gd name="T35" fmla="*/ 2147483647 h 1117"/>
                <a:gd name="T36" fmla="*/ 2147483647 w 1622"/>
                <a:gd name="T37" fmla="*/ 2147483647 h 1117"/>
                <a:gd name="T38" fmla="*/ 2147483647 w 1622"/>
                <a:gd name="T39" fmla="*/ 2147483647 h 1117"/>
                <a:gd name="T40" fmla="*/ 2147483647 w 1622"/>
                <a:gd name="T41" fmla="*/ 2147483647 h 1117"/>
                <a:gd name="T42" fmla="*/ 2147483647 w 1622"/>
                <a:gd name="T43" fmla="*/ 2147483647 h 1117"/>
                <a:gd name="T44" fmla="*/ 2147483647 w 1622"/>
                <a:gd name="T45" fmla="*/ 2147483647 h 1117"/>
                <a:gd name="T46" fmla="*/ 2147483647 w 1622"/>
                <a:gd name="T47" fmla="*/ 2147483647 h 1117"/>
                <a:gd name="T48" fmla="*/ 2147483647 w 1622"/>
                <a:gd name="T49" fmla="*/ 2147483647 h 1117"/>
                <a:gd name="T50" fmla="*/ 2147483647 w 1622"/>
                <a:gd name="T51" fmla="*/ 2147483647 h 1117"/>
                <a:gd name="T52" fmla="*/ 2147483647 w 1622"/>
                <a:gd name="T53" fmla="*/ 2147483647 h 1117"/>
                <a:gd name="T54" fmla="*/ 2147483647 w 1622"/>
                <a:gd name="T55" fmla="*/ 2147483647 h 1117"/>
                <a:gd name="T56" fmla="*/ 2147483647 w 1622"/>
                <a:gd name="T57" fmla="*/ 2147483647 h 1117"/>
                <a:gd name="T58" fmla="*/ 2147483647 w 1622"/>
                <a:gd name="T59" fmla="*/ 2147483647 h 1117"/>
                <a:gd name="T60" fmla="*/ 2147483647 w 1622"/>
                <a:gd name="T61" fmla="*/ 2147483647 h 1117"/>
                <a:gd name="T62" fmla="*/ 2147483647 w 1622"/>
                <a:gd name="T63" fmla="*/ 2147483647 h 1117"/>
                <a:gd name="T64" fmla="*/ 2147483647 w 1622"/>
                <a:gd name="T65" fmla="*/ 2147483647 h 1117"/>
                <a:gd name="T66" fmla="*/ 2147483647 w 1622"/>
                <a:gd name="T67" fmla="*/ 2147483647 h 1117"/>
                <a:gd name="T68" fmla="*/ 2147483647 w 1622"/>
                <a:gd name="T69" fmla="*/ 2147483647 h 1117"/>
                <a:gd name="T70" fmla="*/ 2147483647 w 1622"/>
                <a:gd name="T71" fmla="*/ 2147483647 h 1117"/>
                <a:gd name="T72" fmla="*/ 2147483647 w 1622"/>
                <a:gd name="T73" fmla="*/ 2147483647 h 1117"/>
                <a:gd name="T74" fmla="*/ 2147483647 w 1622"/>
                <a:gd name="T75" fmla="*/ 2147483647 h 1117"/>
                <a:gd name="T76" fmla="*/ 2147483647 w 1622"/>
                <a:gd name="T77" fmla="*/ 2147483647 h 1117"/>
                <a:gd name="T78" fmla="*/ 2147483647 w 1622"/>
                <a:gd name="T79" fmla="*/ 2147483647 h 1117"/>
                <a:gd name="T80" fmla="*/ 2147483647 w 1622"/>
                <a:gd name="T81" fmla="*/ 0 h 1117"/>
                <a:gd name="T82" fmla="*/ 2147483647 w 1622"/>
                <a:gd name="T83" fmla="*/ 2147483647 h 1117"/>
                <a:gd name="T84" fmla="*/ 2147483647 w 1622"/>
                <a:gd name="T85" fmla="*/ 2147483647 h 1117"/>
                <a:gd name="T86" fmla="*/ 2147483647 w 1622"/>
                <a:gd name="T87" fmla="*/ 2147483647 h 1117"/>
                <a:gd name="T88" fmla="*/ 2147483647 w 1622"/>
                <a:gd name="T89" fmla="*/ 2147483647 h 1117"/>
                <a:gd name="T90" fmla="*/ 2147483647 w 1622"/>
                <a:gd name="T91" fmla="*/ 2147483647 h 1117"/>
                <a:gd name="T92" fmla="*/ 2147483647 w 1622"/>
                <a:gd name="T93" fmla="*/ 2147483647 h 1117"/>
                <a:gd name="T94" fmla="*/ 2147483647 w 1622"/>
                <a:gd name="T95" fmla="*/ 2147483647 h 1117"/>
                <a:gd name="T96" fmla="*/ 2147483647 w 1622"/>
                <a:gd name="T97" fmla="*/ 2147483647 h 1117"/>
                <a:gd name="T98" fmla="*/ 2147483647 w 1622"/>
                <a:gd name="T99" fmla="*/ 2147483647 h 1117"/>
                <a:gd name="T100" fmla="*/ 2147483647 w 1622"/>
                <a:gd name="T101" fmla="*/ 2147483647 h 1117"/>
                <a:gd name="T102" fmla="*/ 2147483647 w 1622"/>
                <a:gd name="T103" fmla="*/ 2147483647 h 1117"/>
                <a:gd name="T104" fmla="*/ 2147483647 w 1622"/>
                <a:gd name="T105" fmla="*/ 2147483647 h 1117"/>
                <a:gd name="T106" fmla="*/ 2147483647 w 1622"/>
                <a:gd name="T107" fmla="*/ 2147483647 h 1117"/>
                <a:gd name="T108" fmla="*/ 2147483647 w 1622"/>
                <a:gd name="T109" fmla="*/ 2147483647 h 1117"/>
                <a:gd name="T110" fmla="*/ 0 w 1622"/>
                <a:gd name="T111" fmla="*/ 2147483647 h 1117"/>
                <a:gd name="T112" fmla="*/ 2147483647 w 1622"/>
                <a:gd name="T113" fmla="*/ 2147483647 h 1117"/>
                <a:gd name="T114" fmla="*/ 2147483647 w 1622"/>
                <a:gd name="T115" fmla="*/ 2147483647 h 1117"/>
                <a:gd name="T116" fmla="*/ 2147483647 w 1622"/>
                <a:gd name="T117" fmla="*/ 2147483647 h 1117"/>
                <a:gd name="T118" fmla="*/ 2147483647 w 1622"/>
                <a:gd name="T119" fmla="*/ 2147483647 h 1117"/>
                <a:gd name="T120" fmla="*/ 2147483647 w 1622"/>
                <a:gd name="T121" fmla="*/ 2147483647 h 1117"/>
                <a:gd name="T122" fmla="*/ 2147483647 w 1622"/>
                <a:gd name="T123" fmla="*/ 2147483647 h 11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2" h="1117">
                  <a:moveTo>
                    <a:pt x="931" y="943"/>
                  </a:moveTo>
                  <a:lnTo>
                    <a:pt x="973" y="955"/>
                  </a:lnTo>
                  <a:lnTo>
                    <a:pt x="1075" y="1003"/>
                  </a:lnTo>
                  <a:lnTo>
                    <a:pt x="1111" y="1081"/>
                  </a:lnTo>
                  <a:lnTo>
                    <a:pt x="1111" y="1117"/>
                  </a:lnTo>
                  <a:lnTo>
                    <a:pt x="1190" y="1093"/>
                  </a:lnTo>
                  <a:lnTo>
                    <a:pt x="1232" y="1057"/>
                  </a:lnTo>
                  <a:lnTo>
                    <a:pt x="1262" y="1051"/>
                  </a:lnTo>
                  <a:lnTo>
                    <a:pt x="1322" y="1039"/>
                  </a:lnTo>
                  <a:lnTo>
                    <a:pt x="1370" y="979"/>
                  </a:lnTo>
                  <a:lnTo>
                    <a:pt x="1394" y="985"/>
                  </a:lnTo>
                  <a:lnTo>
                    <a:pt x="1406" y="1045"/>
                  </a:lnTo>
                  <a:lnTo>
                    <a:pt x="1430" y="1027"/>
                  </a:lnTo>
                  <a:lnTo>
                    <a:pt x="1448" y="1033"/>
                  </a:lnTo>
                  <a:lnTo>
                    <a:pt x="1436" y="1051"/>
                  </a:lnTo>
                  <a:lnTo>
                    <a:pt x="1448" y="1075"/>
                  </a:lnTo>
                  <a:lnTo>
                    <a:pt x="1502" y="1033"/>
                  </a:lnTo>
                  <a:lnTo>
                    <a:pt x="1520" y="1009"/>
                  </a:lnTo>
                  <a:lnTo>
                    <a:pt x="1466" y="1003"/>
                  </a:lnTo>
                  <a:lnTo>
                    <a:pt x="1442" y="967"/>
                  </a:lnTo>
                  <a:lnTo>
                    <a:pt x="1460" y="949"/>
                  </a:lnTo>
                  <a:lnTo>
                    <a:pt x="1466" y="925"/>
                  </a:lnTo>
                  <a:lnTo>
                    <a:pt x="1382" y="943"/>
                  </a:lnTo>
                  <a:lnTo>
                    <a:pt x="1340" y="979"/>
                  </a:lnTo>
                  <a:lnTo>
                    <a:pt x="1358" y="937"/>
                  </a:lnTo>
                  <a:lnTo>
                    <a:pt x="1400" y="913"/>
                  </a:lnTo>
                  <a:lnTo>
                    <a:pt x="1424" y="889"/>
                  </a:lnTo>
                  <a:lnTo>
                    <a:pt x="1496" y="895"/>
                  </a:lnTo>
                  <a:lnTo>
                    <a:pt x="1550" y="889"/>
                  </a:lnTo>
                  <a:lnTo>
                    <a:pt x="1592" y="859"/>
                  </a:lnTo>
                  <a:lnTo>
                    <a:pt x="1622" y="835"/>
                  </a:lnTo>
                  <a:lnTo>
                    <a:pt x="1598" y="775"/>
                  </a:lnTo>
                  <a:lnTo>
                    <a:pt x="1592" y="745"/>
                  </a:lnTo>
                  <a:lnTo>
                    <a:pt x="1514" y="703"/>
                  </a:lnTo>
                  <a:lnTo>
                    <a:pt x="1514" y="679"/>
                  </a:lnTo>
                  <a:lnTo>
                    <a:pt x="1448" y="553"/>
                  </a:lnTo>
                  <a:lnTo>
                    <a:pt x="1430" y="607"/>
                  </a:lnTo>
                  <a:lnTo>
                    <a:pt x="1388" y="619"/>
                  </a:lnTo>
                  <a:lnTo>
                    <a:pt x="1376" y="607"/>
                  </a:lnTo>
                  <a:lnTo>
                    <a:pt x="1358" y="607"/>
                  </a:lnTo>
                  <a:lnTo>
                    <a:pt x="1358" y="522"/>
                  </a:lnTo>
                  <a:lnTo>
                    <a:pt x="1322" y="516"/>
                  </a:lnTo>
                  <a:lnTo>
                    <a:pt x="1292" y="474"/>
                  </a:lnTo>
                  <a:lnTo>
                    <a:pt x="1262" y="480"/>
                  </a:lnTo>
                  <a:lnTo>
                    <a:pt x="1226" y="468"/>
                  </a:lnTo>
                  <a:lnTo>
                    <a:pt x="1202" y="474"/>
                  </a:lnTo>
                  <a:lnTo>
                    <a:pt x="1202" y="504"/>
                  </a:lnTo>
                  <a:lnTo>
                    <a:pt x="1202" y="535"/>
                  </a:lnTo>
                  <a:lnTo>
                    <a:pt x="1196" y="601"/>
                  </a:lnTo>
                  <a:lnTo>
                    <a:pt x="1190" y="625"/>
                  </a:lnTo>
                  <a:lnTo>
                    <a:pt x="1226" y="697"/>
                  </a:lnTo>
                  <a:lnTo>
                    <a:pt x="1166" y="751"/>
                  </a:lnTo>
                  <a:lnTo>
                    <a:pt x="1178" y="841"/>
                  </a:lnTo>
                  <a:lnTo>
                    <a:pt x="1154" y="859"/>
                  </a:lnTo>
                  <a:lnTo>
                    <a:pt x="1130" y="847"/>
                  </a:lnTo>
                  <a:lnTo>
                    <a:pt x="1117" y="739"/>
                  </a:lnTo>
                  <a:lnTo>
                    <a:pt x="1057" y="733"/>
                  </a:lnTo>
                  <a:lnTo>
                    <a:pt x="943" y="667"/>
                  </a:lnTo>
                  <a:lnTo>
                    <a:pt x="919" y="667"/>
                  </a:lnTo>
                  <a:lnTo>
                    <a:pt x="901" y="613"/>
                  </a:lnTo>
                  <a:lnTo>
                    <a:pt x="883" y="595"/>
                  </a:lnTo>
                  <a:lnTo>
                    <a:pt x="931" y="450"/>
                  </a:lnTo>
                  <a:lnTo>
                    <a:pt x="961" y="420"/>
                  </a:lnTo>
                  <a:lnTo>
                    <a:pt x="991" y="402"/>
                  </a:lnTo>
                  <a:lnTo>
                    <a:pt x="1009" y="402"/>
                  </a:lnTo>
                  <a:lnTo>
                    <a:pt x="1027" y="342"/>
                  </a:lnTo>
                  <a:lnTo>
                    <a:pt x="1039" y="294"/>
                  </a:lnTo>
                  <a:lnTo>
                    <a:pt x="1099" y="282"/>
                  </a:lnTo>
                  <a:lnTo>
                    <a:pt x="1130" y="258"/>
                  </a:lnTo>
                  <a:lnTo>
                    <a:pt x="1111" y="204"/>
                  </a:lnTo>
                  <a:lnTo>
                    <a:pt x="1124" y="168"/>
                  </a:lnTo>
                  <a:lnTo>
                    <a:pt x="1099" y="138"/>
                  </a:lnTo>
                  <a:lnTo>
                    <a:pt x="1063" y="132"/>
                  </a:lnTo>
                  <a:lnTo>
                    <a:pt x="1051" y="192"/>
                  </a:lnTo>
                  <a:lnTo>
                    <a:pt x="1015" y="246"/>
                  </a:lnTo>
                  <a:lnTo>
                    <a:pt x="1003" y="180"/>
                  </a:lnTo>
                  <a:lnTo>
                    <a:pt x="985" y="156"/>
                  </a:lnTo>
                  <a:lnTo>
                    <a:pt x="961" y="186"/>
                  </a:lnTo>
                  <a:lnTo>
                    <a:pt x="949" y="156"/>
                  </a:lnTo>
                  <a:lnTo>
                    <a:pt x="925" y="114"/>
                  </a:lnTo>
                  <a:lnTo>
                    <a:pt x="913" y="60"/>
                  </a:lnTo>
                  <a:lnTo>
                    <a:pt x="877" y="0"/>
                  </a:lnTo>
                  <a:lnTo>
                    <a:pt x="847" y="84"/>
                  </a:lnTo>
                  <a:lnTo>
                    <a:pt x="847" y="114"/>
                  </a:lnTo>
                  <a:lnTo>
                    <a:pt x="889" y="150"/>
                  </a:lnTo>
                  <a:lnTo>
                    <a:pt x="895" y="186"/>
                  </a:lnTo>
                  <a:lnTo>
                    <a:pt x="865" y="216"/>
                  </a:lnTo>
                  <a:lnTo>
                    <a:pt x="847" y="204"/>
                  </a:lnTo>
                  <a:lnTo>
                    <a:pt x="823" y="204"/>
                  </a:lnTo>
                  <a:lnTo>
                    <a:pt x="811" y="234"/>
                  </a:lnTo>
                  <a:lnTo>
                    <a:pt x="769" y="222"/>
                  </a:lnTo>
                  <a:lnTo>
                    <a:pt x="709" y="222"/>
                  </a:lnTo>
                  <a:lnTo>
                    <a:pt x="673" y="198"/>
                  </a:lnTo>
                  <a:lnTo>
                    <a:pt x="619" y="210"/>
                  </a:lnTo>
                  <a:lnTo>
                    <a:pt x="625" y="228"/>
                  </a:lnTo>
                  <a:lnTo>
                    <a:pt x="631" y="264"/>
                  </a:lnTo>
                  <a:lnTo>
                    <a:pt x="613" y="258"/>
                  </a:lnTo>
                  <a:lnTo>
                    <a:pt x="583" y="222"/>
                  </a:lnTo>
                  <a:lnTo>
                    <a:pt x="517" y="234"/>
                  </a:lnTo>
                  <a:lnTo>
                    <a:pt x="487" y="210"/>
                  </a:lnTo>
                  <a:lnTo>
                    <a:pt x="499" y="186"/>
                  </a:lnTo>
                  <a:lnTo>
                    <a:pt x="457" y="174"/>
                  </a:lnTo>
                  <a:lnTo>
                    <a:pt x="409" y="150"/>
                  </a:lnTo>
                  <a:lnTo>
                    <a:pt x="343" y="132"/>
                  </a:lnTo>
                  <a:lnTo>
                    <a:pt x="301" y="144"/>
                  </a:lnTo>
                  <a:lnTo>
                    <a:pt x="259" y="96"/>
                  </a:lnTo>
                  <a:lnTo>
                    <a:pt x="145" y="150"/>
                  </a:lnTo>
                  <a:lnTo>
                    <a:pt x="115" y="180"/>
                  </a:lnTo>
                  <a:lnTo>
                    <a:pt x="67" y="168"/>
                  </a:lnTo>
                  <a:lnTo>
                    <a:pt x="37" y="138"/>
                  </a:lnTo>
                  <a:lnTo>
                    <a:pt x="0" y="126"/>
                  </a:lnTo>
                  <a:lnTo>
                    <a:pt x="0" y="553"/>
                  </a:lnTo>
                  <a:lnTo>
                    <a:pt x="61" y="583"/>
                  </a:lnTo>
                  <a:lnTo>
                    <a:pt x="109" y="559"/>
                  </a:lnTo>
                  <a:lnTo>
                    <a:pt x="175" y="679"/>
                  </a:lnTo>
                  <a:lnTo>
                    <a:pt x="217" y="709"/>
                  </a:lnTo>
                  <a:lnTo>
                    <a:pt x="211" y="757"/>
                  </a:lnTo>
                  <a:lnTo>
                    <a:pt x="229" y="793"/>
                  </a:lnTo>
                  <a:lnTo>
                    <a:pt x="277" y="859"/>
                  </a:lnTo>
                  <a:lnTo>
                    <a:pt x="343" y="901"/>
                  </a:lnTo>
                  <a:lnTo>
                    <a:pt x="349" y="931"/>
                  </a:lnTo>
                  <a:lnTo>
                    <a:pt x="871" y="931"/>
                  </a:lnTo>
                  <a:lnTo>
                    <a:pt x="931" y="94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7914151" y="3962313"/>
              <a:ext cx="1427682" cy="709427"/>
            </a:xfrm>
            <a:custGeom>
              <a:avLst/>
              <a:gdLst>
                <a:gd name="T0" fmla="*/ 2147483647 w 1099"/>
                <a:gd name="T1" fmla="*/ 2147483647 h 571"/>
                <a:gd name="T2" fmla="*/ 2147483647 w 1099"/>
                <a:gd name="T3" fmla="*/ 2147483647 h 571"/>
                <a:gd name="T4" fmla="*/ 2147483647 w 1099"/>
                <a:gd name="T5" fmla="*/ 2147483647 h 571"/>
                <a:gd name="T6" fmla="*/ 2147483647 w 1099"/>
                <a:gd name="T7" fmla="*/ 2147483647 h 571"/>
                <a:gd name="T8" fmla="*/ 2147483647 w 1099"/>
                <a:gd name="T9" fmla="*/ 2147483647 h 571"/>
                <a:gd name="T10" fmla="*/ 2147483647 w 1099"/>
                <a:gd name="T11" fmla="*/ 2147483647 h 571"/>
                <a:gd name="T12" fmla="*/ 2147483647 w 1099"/>
                <a:gd name="T13" fmla="*/ 2147483647 h 571"/>
                <a:gd name="T14" fmla="*/ 2147483647 w 1099"/>
                <a:gd name="T15" fmla="*/ 2147483647 h 571"/>
                <a:gd name="T16" fmla="*/ 2147483647 w 1099"/>
                <a:gd name="T17" fmla="*/ 2147483647 h 571"/>
                <a:gd name="T18" fmla="*/ 2147483647 w 1099"/>
                <a:gd name="T19" fmla="*/ 2147483647 h 571"/>
                <a:gd name="T20" fmla="*/ 2147483647 w 1099"/>
                <a:gd name="T21" fmla="*/ 2147483647 h 571"/>
                <a:gd name="T22" fmla="*/ 2147483647 w 1099"/>
                <a:gd name="T23" fmla="*/ 2147483647 h 571"/>
                <a:gd name="T24" fmla="*/ 2147483647 w 1099"/>
                <a:gd name="T25" fmla="*/ 2147483647 h 571"/>
                <a:gd name="T26" fmla="*/ 2147483647 w 1099"/>
                <a:gd name="T27" fmla="*/ 2147483647 h 571"/>
                <a:gd name="T28" fmla="*/ 2147483647 w 1099"/>
                <a:gd name="T29" fmla="*/ 2147483647 h 571"/>
                <a:gd name="T30" fmla="*/ 2147483647 w 1099"/>
                <a:gd name="T31" fmla="*/ 2147483647 h 571"/>
                <a:gd name="T32" fmla="*/ 2147483647 w 1099"/>
                <a:gd name="T33" fmla="*/ 2147483647 h 571"/>
                <a:gd name="T34" fmla="*/ 2147483647 w 1099"/>
                <a:gd name="T35" fmla="*/ 2147483647 h 571"/>
                <a:gd name="T36" fmla="*/ 2147483647 w 1099"/>
                <a:gd name="T37" fmla="*/ 2147483647 h 571"/>
                <a:gd name="T38" fmla="*/ 2147483647 w 1099"/>
                <a:gd name="T39" fmla="*/ 2147483647 h 571"/>
                <a:gd name="T40" fmla="*/ 2147483647 w 1099"/>
                <a:gd name="T41" fmla="*/ 2147483647 h 571"/>
                <a:gd name="T42" fmla="*/ 2147483647 w 1099"/>
                <a:gd name="T43" fmla="*/ 2147483647 h 571"/>
                <a:gd name="T44" fmla="*/ 2147483647 w 1099"/>
                <a:gd name="T45" fmla="*/ 2147483647 h 571"/>
                <a:gd name="T46" fmla="*/ 2147483647 w 1099"/>
                <a:gd name="T47" fmla="*/ 2147483647 h 571"/>
                <a:gd name="T48" fmla="*/ 2147483647 w 1099"/>
                <a:gd name="T49" fmla="*/ 2147483647 h 571"/>
                <a:gd name="T50" fmla="*/ 2147483647 w 1099"/>
                <a:gd name="T51" fmla="*/ 0 h 571"/>
                <a:gd name="T52" fmla="*/ 2147483647 w 1099"/>
                <a:gd name="T53" fmla="*/ 2147483647 h 571"/>
                <a:gd name="T54" fmla="*/ 2147483647 w 1099"/>
                <a:gd name="T55" fmla="*/ 2147483647 h 571"/>
                <a:gd name="T56" fmla="*/ 2147483647 w 1099"/>
                <a:gd name="T57" fmla="*/ 2147483647 h 571"/>
                <a:gd name="T58" fmla="*/ 0 w 1099"/>
                <a:gd name="T59" fmla="*/ 2147483647 h 571"/>
                <a:gd name="T60" fmla="*/ 2147483647 w 1099"/>
                <a:gd name="T61" fmla="*/ 2147483647 h 571"/>
                <a:gd name="T62" fmla="*/ 2147483647 w 1099"/>
                <a:gd name="T63" fmla="*/ 2147483647 h 571"/>
                <a:gd name="T64" fmla="*/ 2147483647 w 1099"/>
                <a:gd name="T65" fmla="*/ 2147483647 h 571"/>
                <a:gd name="T66" fmla="*/ 2147483647 w 1099"/>
                <a:gd name="T67" fmla="*/ 2147483647 h 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99" h="571">
                  <a:moveTo>
                    <a:pt x="252" y="439"/>
                  </a:moveTo>
                  <a:lnTo>
                    <a:pt x="300" y="439"/>
                  </a:lnTo>
                  <a:lnTo>
                    <a:pt x="318" y="427"/>
                  </a:lnTo>
                  <a:lnTo>
                    <a:pt x="348" y="433"/>
                  </a:lnTo>
                  <a:lnTo>
                    <a:pt x="396" y="487"/>
                  </a:lnTo>
                  <a:lnTo>
                    <a:pt x="432" y="475"/>
                  </a:lnTo>
                  <a:lnTo>
                    <a:pt x="456" y="493"/>
                  </a:lnTo>
                  <a:lnTo>
                    <a:pt x="474" y="523"/>
                  </a:lnTo>
                  <a:lnTo>
                    <a:pt x="498" y="547"/>
                  </a:lnTo>
                  <a:lnTo>
                    <a:pt x="528" y="553"/>
                  </a:lnTo>
                  <a:lnTo>
                    <a:pt x="528" y="511"/>
                  </a:lnTo>
                  <a:lnTo>
                    <a:pt x="552" y="487"/>
                  </a:lnTo>
                  <a:lnTo>
                    <a:pt x="570" y="469"/>
                  </a:lnTo>
                  <a:lnTo>
                    <a:pt x="630" y="475"/>
                  </a:lnTo>
                  <a:lnTo>
                    <a:pt x="666" y="475"/>
                  </a:lnTo>
                  <a:lnTo>
                    <a:pt x="714" y="463"/>
                  </a:lnTo>
                  <a:lnTo>
                    <a:pt x="744" y="463"/>
                  </a:lnTo>
                  <a:lnTo>
                    <a:pt x="774" y="457"/>
                  </a:lnTo>
                  <a:lnTo>
                    <a:pt x="780" y="487"/>
                  </a:lnTo>
                  <a:lnTo>
                    <a:pt x="792" y="529"/>
                  </a:lnTo>
                  <a:lnTo>
                    <a:pt x="829" y="565"/>
                  </a:lnTo>
                  <a:lnTo>
                    <a:pt x="847" y="571"/>
                  </a:lnTo>
                  <a:lnTo>
                    <a:pt x="841" y="511"/>
                  </a:lnTo>
                  <a:lnTo>
                    <a:pt x="817" y="445"/>
                  </a:lnTo>
                  <a:lnTo>
                    <a:pt x="847" y="409"/>
                  </a:lnTo>
                  <a:lnTo>
                    <a:pt x="877" y="397"/>
                  </a:lnTo>
                  <a:lnTo>
                    <a:pt x="931" y="343"/>
                  </a:lnTo>
                  <a:lnTo>
                    <a:pt x="925" y="307"/>
                  </a:lnTo>
                  <a:lnTo>
                    <a:pt x="919" y="271"/>
                  </a:lnTo>
                  <a:lnTo>
                    <a:pt x="937" y="283"/>
                  </a:lnTo>
                  <a:lnTo>
                    <a:pt x="943" y="277"/>
                  </a:lnTo>
                  <a:lnTo>
                    <a:pt x="937" y="253"/>
                  </a:lnTo>
                  <a:lnTo>
                    <a:pt x="949" y="253"/>
                  </a:lnTo>
                  <a:lnTo>
                    <a:pt x="967" y="247"/>
                  </a:lnTo>
                  <a:lnTo>
                    <a:pt x="979" y="217"/>
                  </a:lnTo>
                  <a:lnTo>
                    <a:pt x="1003" y="211"/>
                  </a:lnTo>
                  <a:lnTo>
                    <a:pt x="1039" y="193"/>
                  </a:lnTo>
                  <a:lnTo>
                    <a:pt x="1039" y="144"/>
                  </a:lnTo>
                  <a:lnTo>
                    <a:pt x="1099" y="114"/>
                  </a:lnTo>
                  <a:lnTo>
                    <a:pt x="1087" y="54"/>
                  </a:lnTo>
                  <a:lnTo>
                    <a:pt x="1063" y="48"/>
                  </a:lnTo>
                  <a:lnTo>
                    <a:pt x="1015" y="108"/>
                  </a:lnTo>
                  <a:lnTo>
                    <a:pt x="955" y="120"/>
                  </a:lnTo>
                  <a:lnTo>
                    <a:pt x="925" y="126"/>
                  </a:lnTo>
                  <a:lnTo>
                    <a:pt x="883" y="162"/>
                  </a:lnTo>
                  <a:lnTo>
                    <a:pt x="804" y="186"/>
                  </a:lnTo>
                  <a:lnTo>
                    <a:pt x="804" y="150"/>
                  </a:lnTo>
                  <a:lnTo>
                    <a:pt x="768" y="72"/>
                  </a:lnTo>
                  <a:lnTo>
                    <a:pt x="666" y="24"/>
                  </a:lnTo>
                  <a:lnTo>
                    <a:pt x="624" y="12"/>
                  </a:lnTo>
                  <a:lnTo>
                    <a:pt x="564" y="0"/>
                  </a:lnTo>
                  <a:lnTo>
                    <a:pt x="42" y="0"/>
                  </a:lnTo>
                  <a:lnTo>
                    <a:pt x="48" y="36"/>
                  </a:lnTo>
                  <a:lnTo>
                    <a:pt x="30" y="48"/>
                  </a:lnTo>
                  <a:lnTo>
                    <a:pt x="36" y="24"/>
                  </a:lnTo>
                  <a:lnTo>
                    <a:pt x="0" y="12"/>
                  </a:lnTo>
                  <a:lnTo>
                    <a:pt x="18" y="78"/>
                  </a:lnTo>
                  <a:lnTo>
                    <a:pt x="12" y="126"/>
                  </a:lnTo>
                  <a:lnTo>
                    <a:pt x="0" y="174"/>
                  </a:lnTo>
                  <a:lnTo>
                    <a:pt x="12" y="211"/>
                  </a:lnTo>
                  <a:lnTo>
                    <a:pt x="12" y="235"/>
                  </a:lnTo>
                  <a:lnTo>
                    <a:pt x="42" y="295"/>
                  </a:lnTo>
                  <a:lnTo>
                    <a:pt x="66" y="337"/>
                  </a:lnTo>
                  <a:lnTo>
                    <a:pt x="84" y="367"/>
                  </a:lnTo>
                  <a:lnTo>
                    <a:pt x="138" y="403"/>
                  </a:lnTo>
                  <a:lnTo>
                    <a:pt x="144" y="415"/>
                  </a:lnTo>
                  <a:lnTo>
                    <a:pt x="192" y="409"/>
                  </a:lnTo>
                  <a:lnTo>
                    <a:pt x="252" y="43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23" name="Group 122"/>
          <p:cNvGrpSpPr/>
          <p:nvPr/>
        </p:nvGrpSpPr>
        <p:grpSpPr>
          <a:xfrm>
            <a:off x="6649483" y="2118656"/>
            <a:ext cx="972407" cy="567910"/>
            <a:chOff x="7212011" y="1751623"/>
            <a:chExt cx="1599825" cy="972234"/>
          </a:xfrm>
          <a:solidFill>
            <a:schemeClr val="bg1">
              <a:lumMod val="95000"/>
            </a:schemeClr>
          </a:solidFill>
        </p:grpSpPr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8532301" y="2527890"/>
              <a:ext cx="178460" cy="195967"/>
            </a:xfrm>
            <a:custGeom>
              <a:avLst/>
              <a:gdLst>
                <a:gd name="T0" fmla="*/ 0 w 138"/>
                <a:gd name="T1" fmla="*/ 2147483647 h 157"/>
                <a:gd name="T2" fmla="*/ 2147483647 w 138"/>
                <a:gd name="T3" fmla="*/ 2147483647 h 157"/>
                <a:gd name="T4" fmla="*/ 2147483647 w 138"/>
                <a:gd name="T5" fmla="*/ 2147483647 h 157"/>
                <a:gd name="T6" fmla="*/ 2147483647 w 138"/>
                <a:gd name="T7" fmla="*/ 2147483647 h 157"/>
                <a:gd name="T8" fmla="*/ 2147483647 w 138"/>
                <a:gd name="T9" fmla="*/ 2147483647 h 157"/>
                <a:gd name="T10" fmla="*/ 2147483647 w 138"/>
                <a:gd name="T11" fmla="*/ 2147483647 h 157"/>
                <a:gd name="T12" fmla="*/ 2147483647 w 138"/>
                <a:gd name="T13" fmla="*/ 0 h 157"/>
                <a:gd name="T14" fmla="*/ 2147483647 w 138"/>
                <a:gd name="T15" fmla="*/ 2147483647 h 157"/>
                <a:gd name="T16" fmla="*/ 2147483647 w 138"/>
                <a:gd name="T17" fmla="*/ 2147483647 h 157"/>
                <a:gd name="T18" fmla="*/ 2147483647 w 138"/>
                <a:gd name="T19" fmla="*/ 2147483647 h 157"/>
                <a:gd name="T20" fmla="*/ 2147483647 w 138"/>
                <a:gd name="T21" fmla="*/ 2147483647 h 157"/>
                <a:gd name="T22" fmla="*/ 2147483647 w 138"/>
                <a:gd name="T23" fmla="*/ 2147483647 h 157"/>
                <a:gd name="T24" fmla="*/ 2147483647 w 138"/>
                <a:gd name="T25" fmla="*/ 2147483647 h 157"/>
                <a:gd name="T26" fmla="*/ 2147483647 w 138"/>
                <a:gd name="T27" fmla="*/ 2147483647 h 157"/>
                <a:gd name="T28" fmla="*/ 2147483647 w 138"/>
                <a:gd name="T29" fmla="*/ 2147483647 h 157"/>
                <a:gd name="T30" fmla="*/ 2147483647 w 138"/>
                <a:gd name="T31" fmla="*/ 2147483647 h 157"/>
                <a:gd name="T32" fmla="*/ 2147483647 w 138"/>
                <a:gd name="T33" fmla="*/ 2147483647 h 157"/>
                <a:gd name="T34" fmla="*/ 0 w 138"/>
                <a:gd name="T35" fmla="*/ 2147483647 h 1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38" h="157">
                  <a:moveTo>
                    <a:pt x="0" y="133"/>
                  </a:moveTo>
                  <a:lnTo>
                    <a:pt x="18" y="97"/>
                  </a:lnTo>
                  <a:lnTo>
                    <a:pt x="30" y="79"/>
                  </a:lnTo>
                  <a:lnTo>
                    <a:pt x="66" y="60"/>
                  </a:lnTo>
                  <a:lnTo>
                    <a:pt x="78" y="54"/>
                  </a:lnTo>
                  <a:lnTo>
                    <a:pt x="90" y="30"/>
                  </a:lnTo>
                  <a:lnTo>
                    <a:pt x="102" y="0"/>
                  </a:lnTo>
                  <a:lnTo>
                    <a:pt x="114" y="12"/>
                  </a:lnTo>
                  <a:lnTo>
                    <a:pt x="138" y="18"/>
                  </a:lnTo>
                  <a:lnTo>
                    <a:pt x="138" y="36"/>
                  </a:lnTo>
                  <a:lnTo>
                    <a:pt x="114" y="54"/>
                  </a:lnTo>
                  <a:lnTo>
                    <a:pt x="102" y="67"/>
                  </a:lnTo>
                  <a:lnTo>
                    <a:pt x="78" y="91"/>
                  </a:lnTo>
                  <a:lnTo>
                    <a:pt x="72" y="115"/>
                  </a:lnTo>
                  <a:lnTo>
                    <a:pt x="66" y="151"/>
                  </a:lnTo>
                  <a:lnTo>
                    <a:pt x="36" y="157"/>
                  </a:lnTo>
                  <a:lnTo>
                    <a:pt x="18" y="151"/>
                  </a:lnTo>
                  <a:lnTo>
                    <a:pt x="0" y="13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8687072" y="2351673"/>
              <a:ext cx="124764" cy="192928"/>
            </a:xfrm>
            <a:custGeom>
              <a:avLst/>
              <a:gdLst>
                <a:gd name="T0" fmla="*/ 2147483647 w 96"/>
                <a:gd name="T1" fmla="*/ 2147483647 h 156"/>
                <a:gd name="T2" fmla="*/ 2147483647 w 96"/>
                <a:gd name="T3" fmla="*/ 2147483647 h 156"/>
                <a:gd name="T4" fmla="*/ 2147483647 w 96"/>
                <a:gd name="T5" fmla="*/ 2147483647 h 156"/>
                <a:gd name="T6" fmla="*/ 0 w 96"/>
                <a:gd name="T7" fmla="*/ 0 h 156"/>
                <a:gd name="T8" fmla="*/ 2147483647 w 96"/>
                <a:gd name="T9" fmla="*/ 2147483647 h 156"/>
                <a:gd name="T10" fmla="*/ 2147483647 w 96"/>
                <a:gd name="T11" fmla="*/ 2147483647 h 156"/>
                <a:gd name="T12" fmla="*/ 2147483647 w 96"/>
                <a:gd name="T13" fmla="*/ 2147483647 h 156"/>
                <a:gd name="T14" fmla="*/ 2147483647 w 96"/>
                <a:gd name="T15" fmla="*/ 2147483647 h 156"/>
                <a:gd name="T16" fmla="*/ 2147483647 w 96"/>
                <a:gd name="T17" fmla="*/ 2147483647 h 156"/>
                <a:gd name="T18" fmla="*/ 2147483647 w 96"/>
                <a:gd name="T19" fmla="*/ 2147483647 h 156"/>
                <a:gd name="T20" fmla="*/ 2147483647 w 96"/>
                <a:gd name="T21" fmla="*/ 2147483647 h 156"/>
                <a:gd name="T22" fmla="*/ 2147483647 w 96"/>
                <a:gd name="T23" fmla="*/ 2147483647 h 156"/>
                <a:gd name="T24" fmla="*/ 2147483647 w 96"/>
                <a:gd name="T25" fmla="*/ 2147483647 h 156"/>
                <a:gd name="T26" fmla="*/ 2147483647 w 96"/>
                <a:gd name="T27" fmla="*/ 2147483647 h 156"/>
                <a:gd name="T28" fmla="*/ 2147483647 w 96"/>
                <a:gd name="T29" fmla="*/ 2147483647 h 156"/>
                <a:gd name="T30" fmla="*/ 2147483647 w 96"/>
                <a:gd name="T31" fmla="*/ 2147483647 h 156"/>
                <a:gd name="T32" fmla="*/ 2147483647 w 96"/>
                <a:gd name="T33" fmla="*/ 2147483647 h 156"/>
                <a:gd name="T34" fmla="*/ 2147483647 w 96"/>
                <a:gd name="T35" fmla="*/ 2147483647 h 15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96" h="156">
                  <a:moveTo>
                    <a:pt x="6" y="108"/>
                  </a:moveTo>
                  <a:lnTo>
                    <a:pt x="24" y="78"/>
                  </a:lnTo>
                  <a:lnTo>
                    <a:pt x="24" y="54"/>
                  </a:lnTo>
                  <a:lnTo>
                    <a:pt x="0" y="0"/>
                  </a:lnTo>
                  <a:lnTo>
                    <a:pt x="30" y="12"/>
                  </a:lnTo>
                  <a:lnTo>
                    <a:pt x="30" y="42"/>
                  </a:lnTo>
                  <a:lnTo>
                    <a:pt x="42" y="60"/>
                  </a:lnTo>
                  <a:lnTo>
                    <a:pt x="60" y="78"/>
                  </a:lnTo>
                  <a:lnTo>
                    <a:pt x="84" y="66"/>
                  </a:lnTo>
                  <a:lnTo>
                    <a:pt x="96" y="78"/>
                  </a:lnTo>
                  <a:lnTo>
                    <a:pt x="90" y="90"/>
                  </a:lnTo>
                  <a:lnTo>
                    <a:pt x="78" y="102"/>
                  </a:lnTo>
                  <a:lnTo>
                    <a:pt x="66" y="114"/>
                  </a:lnTo>
                  <a:lnTo>
                    <a:pt x="60" y="132"/>
                  </a:lnTo>
                  <a:lnTo>
                    <a:pt x="42" y="156"/>
                  </a:lnTo>
                  <a:lnTo>
                    <a:pt x="24" y="144"/>
                  </a:lnTo>
                  <a:lnTo>
                    <a:pt x="30" y="126"/>
                  </a:lnTo>
                  <a:lnTo>
                    <a:pt x="6" y="10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7212011" y="1751623"/>
              <a:ext cx="983900" cy="718541"/>
            </a:xfrm>
            <a:custGeom>
              <a:avLst/>
              <a:gdLst>
                <a:gd name="T0" fmla="*/ 2147483647 w 757"/>
                <a:gd name="T1" fmla="*/ 2147483647 h 577"/>
                <a:gd name="T2" fmla="*/ 2147483647 w 757"/>
                <a:gd name="T3" fmla="*/ 2147483647 h 577"/>
                <a:gd name="T4" fmla="*/ 0 w 757"/>
                <a:gd name="T5" fmla="*/ 2147483647 h 577"/>
                <a:gd name="T6" fmla="*/ 2147483647 w 757"/>
                <a:gd name="T7" fmla="*/ 2147483647 h 577"/>
                <a:gd name="T8" fmla="*/ 2147483647 w 757"/>
                <a:gd name="T9" fmla="*/ 2147483647 h 577"/>
                <a:gd name="T10" fmla="*/ 2147483647 w 757"/>
                <a:gd name="T11" fmla="*/ 2147483647 h 577"/>
                <a:gd name="T12" fmla="*/ 2147483647 w 757"/>
                <a:gd name="T13" fmla="*/ 2147483647 h 577"/>
                <a:gd name="T14" fmla="*/ 2147483647 w 757"/>
                <a:gd name="T15" fmla="*/ 2147483647 h 577"/>
                <a:gd name="T16" fmla="*/ 2147483647 w 757"/>
                <a:gd name="T17" fmla="*/ 2147483647 h 577"/>
                <a:gd name="T18" fmla="*/ 2147483647 w 757"/>
                <a:gd name="T19" fmla="*/ 2147483647 h 577"/>
                <a:gd name="T20" fmla="*/ 2147483647 w 757"/>
                <a:gd name="T21" fmla="*/ 0 h 577"/>
                <a:gd name="T22" fmla="*/ 2147483647 w 757"/>
                <a:gd name="T23" fmla="*/ 2147483647 h 577"/>
                <a:gd name="T24" fmla="*/ 2147483647 w 757"/>
                <a:gd name="T25" fmla="*/ 2147483647 h 577"/>
                <a:gd name="T26" fmla="*/ 2147483647 w 757"/>
                <a:gd name="T27" fmla="*/ 2147483647 h 577"/>
                <a:gd name="T28" fmla="*/ 2147483647 w 757"/>
                <a:gd name="T29" fmla="*/ 2147483647 h 577"/>
                <a:gd name="T30" fmla="*/ 2147483647 w 757"/>
                <a:gd name="T31" fmla="*/ 2147483647 h 577"/>
                <a:gd name="T32" fmla="*/ 2147483647 w 757"/>
                <a:gd name="T33" fmla="*/ 2147483647 h 577"/>
                <a:gd name="T34" fmla="*/ 2147483647 w 757"/>
                <a:gd name="T35" fmla="*/ 2147483647 h 577"/>
                <a:gd name="T36" fmla="*/ 2147483647 w 757"/>
                <a:gd name="T37" fmla="*/ 2147483647 h 577"/>
                <a:gd name="T38" fmla="*/ 2147483647 w 757"/>
                <a:gd name="T39" fmla="*/ 2147483647 h 577"/>
                <a:gd name="T40" fmla="*/ 2147483647 w 757"/>
                <a:gd name="T41" fmla="*/ 2147483647 h 577"/>
                <a:gd name="T42" fmla="*/ 2147483647 w 757"/>
                <a:gd name="T43" fmla="*/ 2147483647 h 577"/>
                <a:gd name="T44" fmla="*/ 2147483647 w 757"/>
                <a:gd name="T45" fmla="*/ 2147483647 h 577"/>
                <a:gd name="T46" fmla="*/ 2147483647 w 757"/>
                <a:gd name="T47" fmla="*/ 2147483647 h 577"/>
                <a:gd name="T48" fmla="*/ 2147483647 w 757"/>
                <a:gd name="T49" fmla="*/ 2147483647 h 577"/>
                <a:gd name="T50" fmla="*/ 2147483647 w 757"/>
                <a:gd name="T51" fmla="*/ 2147483647 h 577"/>
                <a:gd name="T52" fmla="*/ 2147483647 w 757"/>
                <a:gd name="T53" fmla="*/ 2147483647 h 577"/>
                <a:gd name="T54" fmla="*/ 2147483647 w 757"/>
                <a:gd name="T55" fmla="*/ 2147483647 h 577"/>
                <a:gd name="T56" fmla="*/ 2147483647 w 757"/>
                <a:gd name="T57" fmla="*/ 2147483647 h 577"/>
                <a:gd name="T58" fmla="*/ 2147483647 w 757"/>
                <a:gd name="T59" fmla="*/ 2147483647 h 577"/>
                <a:gd name="T60" fmla="*/ 2147483647 w 757"/>
                <a:gd name="T61" fmla="*/ 2147483647 h 577"/>
                <a:gd name="T62" fmla="*/ 2147483647 w 757"/>
                <a:gd name="T63" fmla="*/ 2147483647 h 577"/>
                <a:gd name="T64" fmla="*/ 2147483647 w 757"/>
                <a:gd name="T65" fmla="*/ 2147483647 h 577"/>
                <a:gd name="T66" fmla="*/ 2147483647 w 757"/>
                <a:gd name="T67" fmla="*/ 2147483647 h 577"/>
                <a:gd name="T68" fmla="*/ 2147483647 w 757"/>
                <a:gd name="T69" fmla="*/ 2147483647 h 577"/>
                <a:gd name="T70" fmla="*/ 2147483647 w 757"/>
                <a:gd name="T71" fmla="*/ 2147483647 h 57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757" h="577">
                  <a:moveTo>
                    <a:pt x="30" y="463"/>
                  </a:moveTo>
                  <a:lnTo>
                    <a:pt x="36" y="415"/>
                  </a:lnTo>
                  <a:lnTo>
                    <a:pt x="30" y="385"/>
                  </a:lnTo>
                  <a:lnTo>
                    <a:pt x="6" y="307"/>
                  </a:lnTo>
                  <a:lnTo>
                    <a:pt x="6" y="283"/>
                  </a:lnTo>
                  <a:lnTo>
                    <a:pt x="0" y="247"/>
                  </a:lnTo>
                  <a:lnTo>
                    <a:pt x="6" y="217"/>
                  </a:lnTo>
                  <a:lnTo>
                    <a:pt x="30" y="193"/>
                  </a:lnTo>
                  <a:lnTo>
                    <a:pt x="78" y="175"/>
                  </a:lnTo>
                  <a:lnTo>
                    <a:pt x="114" y="151"/>
                  </a:lnTo>
                  <a:lnTo>
                    <a:pt x="144" y="145"/>
                  </a:lnTo>
                  <a:lnTo>
                    <a:pt x="156" y="109"/>
                  </a:lnTo>
                  <a:lnTo>
                    <a:pt x="180" y="97"/>
                  </a:lnTo>
                  <a:lnTo>
                    <a:pt x="204" y="90"/>
                  </a:lnTo>
                  <a:lnTo>
                    <a:pt x="240" y="60"/>
                  </a:lnTo>
                  <a:lnTo>
                    <a:pt x="264" y="48"/>
                  </a:lnTo>
                  <a:lnTo>
                    <a:pt x="282" y="60"/>
                  </a:lnTo>
                  <a:lnTo>
                    <a:pt x="300" y="66"/>
                  </a:lnTo>
                  <a:lnTo>
                    <a:pt x="312" y="42"/>
                  </a:lnTo>
                  <a:lnTo>
                    <a:pt x="330" y="24"/>
                  </a:lnTo>
                  <a:lnTo>
                    <a:pt x="360" y="18"/>
                  </a:lnTo>
                  <a:lnTo>
                    <a:pt x="372" y="0"/>
                  </a:lnTo>
                  <a:lnTo>
                    <a:pt x="396" y="6"/>
                  </a:lnTo>
                  <a:lnTo>
                    <a:pt x="438" y="12"/>
                  </a:lnTo>
                  <a:lnTo>
                    <a:pt x="432" y="36"/>
                  </a:lnTo>
                  <a:lnTo>
                    <a:pt x="420" y="66"/>
                  </a:lnTo>
                  <a:lnTo>
                    <a:pt x="438" y="78"/>
                  </a:lnTo>
                  <a:lnTo>
                    <a:pt x="468" y="78"/>
                  </a:lnTo>
                  <a:lnTo>
                    <a:pt x="492" y="115"/>
                  </a:lnTo>
                  <a:lnTo>
                    <a:pt x="510" y="109"/>
                  </a:lnTo>
                  <a:lnTo>
                    <a:pt x="540" y="90"/>
                  </a:lnTo>
                  <a:lnTo>
                    <a:pt x="540" y="30"/>
                  </a:lnTo>
                  <a:lnTo>
                    <a:pt x="564" y="0"/>
                  </a:lnTo>
                  <a:lnTo>
                    <a:pt x="576" y="42"/>
                  </a:lnTo>
                  <a:lnTo>
                    <a:pt x="582" y="54"/>
                  </a:lnTo>
                  <a:lnTo>
                    <a:pt x="594" y="60"/>
                  </a:lnTo>
                  <a:lnTo>
                    <a:pt x="612" y="121"/>
                  </a:lnTo>
                  <a:lnTo>
                    <a:pt x="642" y="151"/>
                  </a:lnTo>
                  <a:lnTo>
                    <a:pt x="678" y="163"/>
                  </a:lnTo>
                  <a:lnTo>
                    <a:pt x="690" y="199"/>
                  </a:lnTo>
                  <a:lnTo>
                    <a:pt x="708" y="211"/>
                  </a:lnTo>
                  <a:lnTo>
                    <a:pt x="714" y="241"/>
                  </a:lnTo>
                  <a:lnTo>
                    <a:pt x="751" y="265"/>
                  </a:lnTo>
                  <a:lnTo>
                    <a:pt x="751" y="289"/>
                  </a:lnTo>
                  <a:lnTo>
                    <a:pt x="757" y="325"/>
                  </a:lnTo>
                  <a:lnTo>
                    <a:pt x="757" y="379"/>
                  </a:lnTo>
                  <a:lnTo>
                    <a:pt x="714" y="469"/>
                  </a:lnTo>
                  <a:lnTo>
                    <a:pt x="696" y="523"/>
                  </a:lnTo>
                  <a:lnTo>
                    <a:pt x="696" y="547"/>
                  </a:lnTo>
                  <a:lnTo>
                    <a:pt x="684" y="547"/>
                  </a:lnTo>
                  <a:lnTo>
                    <a:pt x="660" y="559"/>
                  </a:lnTo>
                  <a:lnTo>
                    <a:pt x="636" y="577"/>
                  </a:lnTo>
                  <a:lnTo>
                    <a:pt x="618" y="577"/>
                  </a:lnTo>
                  <a:lnTo>
                    <a:pt x="594" y="559"/>
                  </a:lnTo>
                  <a:lnTo>
                    <a:pt x="576" y="571"/>
                  </a:lnTo>
                  <a:lnTo>
                    <a:pt x="534" y="553"/>
                  </a:lnTo>
                  <a:lnTo>
                    <a:pt x="498" y="535"/>
                  </a:lnTo>
                  <a:lnTo>
                    <a:pt x="480" y="505"/>
                  </a:lnTo>
                  <a:lnTo>
                    <a:pt x="468" y="481"/>
                  </a:lnTo>
                  <a:lnTo>
                    <a:pt x="444" y="487"/>
                  </a:lnTo>
                  <a:lnTo>
                    <a:pt x="420" y="463"/>
                  </a:lnTo>
                  <a:lnTo>
                    <a:pt x="378" y="421"/>
                  </a:lnTo>
                  <a:lnTo>
                    <a:pt x="312" y="409"/>
                  </a:lnTo>
                  <a:lnTo>
                    <a:pt x="264" y="415"/>
                  </a:lnTo>
                  <a:lnTo>
                    <a:pt x="204" y="433"/>
                  </a:lnTo>
                  <a:lnTo>
                    <a:pt x="198" y="451"/>
                  </a:lnTo>
                  <a:lnTo>
                    <a:pt x="162" y="457"/>
                  </a:lnTo>
                  <a:lnTo>
                    <a:pt x="138" y="457"/>
                  </a:lnTo>
                  <a:lnTo>
                    <a:pt x="120" y="475"/>
                  </a:lnTo>
                  <a:lnTo>
                    <a:pt x="84" y="487"/>
                  </a:lnTo>
                  <a:lnTo>
                    <a:pt x="60" y="487"/>
                  </a:lnTo>
                  <a:lnTo>
                    <a:pt x="30" y="463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7984285" y="2512699"/>
              <a:ext cx="86861" cy="113934"/>
            </a:xfrm>
            <a:custGeom>
              <a:avLst/>
              <a:gdLst>
                <a:gd name="T0" fmla="*/ 0 w 66"/>
                <a:gd name="T1" fmla="*/ 2147483647 h 91"/>
                <a:gd name="T2" fmla="*/ 2147483647 w 66"/>
                <a:gd name="T3" fmla="*/ 2147483647 h 91"/>
                <a:gd name="T4" fmla="*/ 2147483647 w 66"/>
                <a:gd name="T5" fmla="*/ 2147483647 h 91"/>
                <a:gd name="T6" fmla="*/ 2147483647 w 66"/>
                <a:gd name="T7" fmla="*/ 2147483647 h 91"/>
                <a:gd name="T8" fmla="*/ 2147483647 w 66"/>
                <a:gd name="T9" fmla="*/ 2147483647 h 91"/>
                <a:gd name="T10" fmla="*/ 2147483647 w 66"/>
                <a:gd name="T11" fmla="*/ 2147483647 h 91"/>
                <a:gd name="T12" fmla="*/ 2147483647 w 66"/>
                <a:gd name="T13" fmla="*/ 0 h 91"/>
                <a:gd name="T14" fmla="*/ 2147483647 w 66"/>
                <a:gd name="T15" fmla="*/ 2147483647 h 91"/>
                <a:gd name="T16" fmla="*/ 0 w 66"/>
                <a:gd name="T17" fmla="*/ 2147483647 h 9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6" h="91">
                  <a:moveTo>
                    <a:pt x="0" y="18"/>
                  </a:moveTo>
                  <a:lnTo>
                    <a:pt x="12" y="48"/>
                  </a:lnTo>
                  <a:lnTo>
                    <a:pt x="18" y="72"/>
                  </a:lnTo>
                  <a:lnTo>
                    <a:pt x="36" y="91"/>
                  </a:lnTo>
                  <a:lnTo>
                    <a:pt x="48" y="66"/>
                  </a:lnTo>
                  <a:lnTo>
                    <a:pt x="66" y="30"/>
                  </a:lnTo>
                  <a:lnTo>
                    <a:pt x="66" y="0"/>
                  </a:lnTo>
                  <a:lnTo>
                    <a:pt x="42" y="12"/>
                  </a:lnTo>
                  <a:lnTo>
                    <a:pt x="0" y="1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28" name="Group 127"/>
          <p:cNvGrpSpPr>
            <a:grpSpLocks/>
          </p:cNvGrpSpPr>
          <p:nvPr/>
        </p:nvGrpSpPr>
        <p:grpSpPr bwMode="auto">
          <a:xfrm>
            <a:off x="6576653" y="2690661"/>
            <a:ext cx="719021" cy="459795"/>
            <a:chOff x="2201" y="1250"/>
            <a:chExt cx="133" cy="193"/>
          </a:xfrm>
          <a:solidFill>
            <a:schemeClr val="bg1">
              <a:lumMod val="95000"/>
            </a:schemeClr>
          </a:solidFill>
        </p:grpSpPr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2234" y="1250"/>
              <a:ext cx="100" cy="193"/>
            </a:xfrm>
            <a:custGeom>
              <a:avLst/>
              <a:gdLst>
                <a:gd name="T0" fmla="*/ 543767 w 24"/>
                <a:gd name="T1" fmla="*/ 2833725 h 47"/>
                <a:gd name="T2" fmla="*/ 371667 w 24"/>
                <a:gd name="T3" fmla="*/ 2675083 h 47"/>
                <a:gd name="T4" fmla="*/ 915658 w 24"/>
                <a:gd name="T5" fmla="*/ 2344646 h 47"/>
                <a:gd name="T6" fmla="*/ 826458 w 24"/>
                <a:gd name="T7" fmla="*/ 2028208 h 47"/>
                <a:gd name="T8" fmla="*/ 722154 w 24"/>
                <a:gd name="T9" fmla="*/ 1773736 h 47"/>
                <a:gd name="T10" fmla="*/ 282692 w 24"/>
                <a:gd name="T11" fmla="*/ 1773736 h 47"/>
                <a:gd name="T12" fmla="*/ 371667 w 24"/>
                <a:gd name="T13" fmla="*/ 1299416 h 47"/>
                <a:gd name="T14" fmla="*/ 89200 w 24"/>
                <a:gd name="T15" fmla="*/ 1457232 h 47"/>
                <a:gd name="T16" fmla="*/ 0 w 24"/>
                <a:gd name="T17" fmla="*/ 1044943 h 47"/>
                <a:gd name="T18" fmla="*/ 0 w 24"/>
                <a:gd name="T19" fmla="*/ 651445 h 47"/>
                <a:gd name="T20" fmla="*/ 89200 w 24"/>
                <a:gd name="T21" fmla="*/ 316438 h 47"/>
                <a:gd name="T22" fmla="*/ 460867 w 24"/>
                <a:gd name="T23" fmla="*/ 0 h 47"/>
                <a:gd name="T24" fmla="*/ 722154 w 24"/>
                <a:gd name="T25" fmla="*/ 77060 h 47"/>
                <a:gd name="T26" fmla="*/ 632950 w 24"/>
                <a:gd name="T27" fmla="*/ 493916 h 47"/>
                <a:gd name="T28" fmla="*/ 1177883 w 24"/>
                <a:gd name="T29" fmla="*/ 493916 h 47"/>
                <a:gd name="T30" fmla="*/ 1004638 w 24"/>
                <a:gd name="T31" fmla="*/ 887418 h 47"/>
                <a:gd name="T32" fmla="*/ 826458 w 24"/>
                <a:gd name="T33" fmla="*/ 1222355 h 47"/>
                <a:gd name="T34" fmla="*/ 1177883 w 24"/>
                <a:gd name="T35" fmla="*/ 1376492 h 47"/>
                <a:gd name="T36" fmla="*/ 1548613 w 24"/>
                <a:gd name="T37" fmla="*/ 1951148 h 47"/>
                <a:gd name="T38" fmla="*/ 1721929 w 24"/>
                <a:gd name="T39" fmla="*/ 2344646 h 47"/>
                <a:gd name="T40" fmla="*/ 1721929 w 24"/>
                <a:gd name="T41" fmla="*/ 2579252 h 47"/>
                <a:gd name="T42" fmla="*/ 2093613 w 24"/>
                <a:gd name="T43" fmla="*/ 2579252 h 47"/>
                <a:gd name="T44" fmla="*/ 2004342 w 24"/>
                <a:gd name="T45" fmla="*/ 3150228 h 47"/>
                <a:gd name="T46" fmla="*/ 2182796 w 24"/>
                <a:gd name="T47" fmla="*/ 3227223 h 47"/>
                <a:gd name="T48" fmla="*/ 1548613 w 24"/>
                <a:gd name="T49" fmla="*/ 3485436 h 47"/>
                <a:gd name="T50" fmla="*/ 1004638 w 24"/>
                <a:gd name="T51" fmla="*/ 3562497 h 47"/>
                <a:gd name="T52" fmla="*/ 722154 w 24"/>
                <a:gd name="T53" fmla="*/ 3644078 h 47"/>
                <a:gd name="T54" fmla="*/ 371667 w 24"/>
                <a:gd name="T55" fmla="*/ 3644078 h 47"/>
                <a:gd name="T56" fmla="*/ 89200 w 24"/>
                <a:gd name="T57" fmla="*/ 3721139 h 47"/>
                <a:gd name="T58" fmla="*/ 460867 w 24"/>
                <a:gd name="T59" fmla="*/ 3384752 h 47"/>
                <a:gd name="T60" fmla="*/ 543767 w 24"/>
                <a:gd name="T61" fmla="*/ 3073151 h 47"/>
                <a:gd name="T62" fmla="*/ 282692 w 24"/>
                <a:gd name="T63" fmla="*/ 2991521 h 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4" h="47">
                  <a:moveTo>
                    <a:pt x="3" y="37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0" y="43"/>
                    <a:pt x="9" y="43"/>
                  </a:cubicBezTo>
                  <a:cubicBezTo>
                    <a:pt x="9" y="43"/>
                    <a:pt x="8" y="45"/>
                    <a:pt x="8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3" y="3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>
              <a:off x="2201" y="1331"/>
              <a:ext cx="34" cy="22"/>
            </a:xfrm>
            <a:custGeom>
              <a:avLst/>
              <a:gdLst>
                <a:gd name="T0" fmla="*/ 24 w 34"/>
                <a:gd name="T1" fmla="*/ 22 h 22"/>
                <a:gd name="T2" fmla="*/ 0 w 34"/>
                <a:gd name="T3" fmla="*/ 18 h 22"/>
                <a:gd name="T4" fmla="*/ 13 w 34"/>
                <a:gd name="T5" fmla="*/ 0 h 22"/>
                <a:gd name="T6" fmla="*/ 27 w 34"/>
                <a:gd name="T7" fmla="*/ 3 h 22"/>
                <a:gd name="T8" fmla="*/ 34 w 34"/>
                <a:gd name="T9" fmla="*/ 15 h 22"/>
                <a:gd name="T10" fmla="*/ 24 w 34"/>
                <a:gd name="T11" fmla="*/ 22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22">
                  <a:moveTo>
                    <a:pt x="24" y="22"/>
                  </a:moveTo>
                  <a:lnTo>
                    <a:pt x="0" y="18"/>
                  </a:lnTo>
                  <a:lnTo>
                    <a:pt x="13" y="0"/>
                  </a:lnTo>
                  <a:lnTo>
                    <a:pt x="27" y="3"/>
                  </a:lnTo>
                  <a:lnTo>
                    <a:pt x="34" y="15"/>
                  </a:lnTo>
                  <a:lnTo>
                    <a:pt x="24" y="22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31" name="TextBox 130"/>
          <p:cNvSpPr txBox="1"/>
          <p:nvPr/>
        </p:nvSpPr>
        <p:spPr>
          <a:xfrm>
            <a:off x="6266715" y="1605851"/>
            <a:ext cx="2522583" cy="2160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/>
            <a:r>
              <a:rPr lang="en-AU" sz="1300" dirty="0" smtClean="0"/>
              <a:t>Deal locations of NAB’s top 20 clients 2010 - 2016</a:t>
            </a:r>
            <a:endParaRPr lang="en-AU" sz="1300" baseline="30000" dirty="0" smtClean="0"/>
          </a:p>
        </p:txBody>
      </p:sp>
      <p:grpSp>
        <p:nvGrpSpPr>
          <p:cNvPr id="132" name="Group 131"/>
          <p:cNvGrpSpPr/>
          <p:nvPr/>
        </p:nvGrpSpPr>
        <p:grpSpPr>
          <a:xfrm>
            <a:off x="6580218" y="3999836"/>
            <a:ext cx="729269" cy="584032"/>
            <a:chOff x="7219112" y="4852988"/>
            <a:chExt cx="1377144" cy="1510000"/>
          </a:xfrm>
          <a:solidFill>
            <a:schemeClr val="bg1">
              <a:lumMod val="95000"/>
            </a:schemeClr>
          </a:solidFill>
        </p:grpSpPr>
        <p:sp>
          <p:nvSpPr>
            <p:cNvPr id="133" name="Freeform 132"/>
            <p:cNvSpPr>
              <a:spLocks/>
            </p:cNvSpPr>
            <p:nvPr/>
          </p:nvSpPr>
          <p:spPr bwMode="auto">
            <a:xfrm rot="730076">
              <a:off x="7219112" y="6062203"/>
              <a:ext cx="358500" cy="270402"/>
            </a:xfrm>
            <a:custGeom>
              <a:avLst/>
              <a:gdLst>
                <a:gd name="T0" fmla="*/ 2147483647 w 10000"/>
                <a:gd name="T1" fmla="*/ 2147483647 h 10009"/>
                <a:gd name="T2" fmla="*/ 2147483647 w 10000"/>
                <a:gd name="T3" fmla="*/ 2147483647 h 10009"/>
                <a:gd name="T4" fmla="*/ 2147483647 w 10000"/>
                <a:gd name="T5" fmla="*/ 2147483647 h 10009"/>
                <a:gd name="T6" fmla="*/ 2147483647 w 10000"/>
                <a:gd name="T7" fmla="*/ 2147483647 h 10009"/>
                <a:gd name="T8" fmla="*/ 2147483647 w 10000"/>
                <a:gd name="T9" fmla="*/ 2147483647 h 10009"/>
                <a:gd name="T10" fmla="*/ 2147483647 w 10000"/>
                <a:gd name="T11" fmla="*/ 2147483647 h 10009"/>
                <a:gd name="T12" fmla="*/ 2147483647 w 10000"/>
                <a:gd name="T13" fmla="*/ 161364554 h 10009"/>
                <a:gd name="T14" fmla="*/ 2147483647 w 10000"/>
                <a:gd name="T15" fmla="*/ 2147483647 h 10009"/>
                <a:gd name="T16" fmla="*/ 2147483647 w 10000"/>
                <a:gd name="T17" fmla="*/ 161364554 h 10009"/>
                <a:gd name="T18" fmla="*/ 2147483647 w 10000"/>
                <a:gd name="T19" fmla="*/ 2147483647 h 10009"/>
                <a:gd name="T20" fmla="*/ 0 w 10000"/>
                <a:gd name="T21" fmla="*/ 2147483647 h 10009"/>
                <a:gd name="T22" fmla="*/ 2147483647 w 10000"/>
                <a:gd name="T23" fmla="*/ 2147483647 h 10009"/>
                <a:gd name="T24" fmla="*/ 2147483647 w 10000"/>
                <a:gd name="T25" fmla="*/ 2147483647 h 10009"/>
                <a:gd name="T26" fmla="*/ 2147483647 w 10000"/>
                <a:gd name="T27" fmla="*/ 2147483647 h 10009"/>
                <a:gd name="T28" fmla="*/ 2147483647 w 10000"/>
                <a:gd name="T29" fmla="*/ 2147483647 h 10009"/>
                <a:gd name="T30" fmla="*/ 2147483647 w 10000"/>
                <a:gd name="T31" fmla="*/ 2147483647 h 10009"/>
                <a:gd name="T32" fmla="*/ 2147483647 w 10000"/>
                <a:gd name="T33" fmla="*/ 2147483647 h 10009"/>
                <a:gd name="T34" fmla="*/ 2147483647 w 10000"/>
                <a:gd name="T35" fmla="*/ 2147483647 h 10009"/>
                <a:gd name="T36" fmla="*/ 2147483647 w 10000"/>
                <a:gd name="T37" fmla="*/ 2147483647 h 10009"/>
                <a:gd name="T38" fmla="*/ 2147483647 w 10000"/>
                <a:gd name="T39" fmla="*/ 2147483647 h 10009"/>
                <a:gd name="T40" fmla="*/ 2147483647 w 10000"/>
                <a:gd name="T41" fmla="*/ 2147483647 h 10009"/>
                <a:gd name="T42" fmla="*/ 2147483647 w 10000"/>
                <a:gd name="T43" fmla="*/ 2147483647 h 10009"/>
                <a:gd name="T44" fmla="*/ 2147483647 w 10000"/>
                <a:gd name="T45" fmla="*/ 2147483647 h 10009"/>
                <a:gd name="T46" fmla="*/ 2147483647 w 10000"/>
                <a:gd name="T47" fmla="*/ 2147483647 h 10009"/>
                <a:gd name="T48" fmla="*/ 2147483647 w 10000"/>
                <a:gd name="T49" fmla="*/ 2147483647 h 10009"/>
                <a:gd name="T50" fmla="*/ 2147483647 w 10000"/>
                <a:gd name="T51" fmla="*/ 2147483647 h 10009"/>
                <a:gd name="T52" fmla="*/ 2147483647 w 10000"/>
                <a:gd name="T53" fmla="*/ 2147483647 h 10009"/>
                <a:gd name="T54" fmla="*/ 2147483647 w 10000"/>
                <a:gd name="T55" fmla="*/ 2147483647 h 10009"/>
                <a:gd name="T56" fmla="*/ 2147483647 w 10000"/>
                <a:gd name="T57" fmla="*/ 2147483647 h 10009"/>
                <a:gd name="T58" fmla="*/ 2147483647 w 10000"/>
                <a:gd name="T59" fmla="*/ 2147483647 h 10009"/>
                <a:gd name="T60" fmla="*/ 2147483647 w 10000"/>
                <a:gd name="T61" fmla="*/ 2147483647 h 10009"/>
                <a:gd name="T62" fmla="*/ 2147483647 w 10000"/>
                <a:gd name="T63" fmla="*/ 2147483647 h 10009"/>
                <a:gd name="T64" fmla="*/ 2147483647 w 10000"/>
                <a:gd name="T65" fmla="*/ 2147483647 h 10009"/>
                <a:gd name="T66" fmla="*/ 2147483647 w 10000"/>
                <a:gd name="T67" fmla="*/ 2147483647 h 10009"/>
                <a:gd name="T68" fmla="*/ 2147483647 w 10000"/>
                <a:gd name="T69" fmla="*/ 2147483647 h 10009"/>
                <a:gd name="T70" fmla="*/ 2147483647 w 10000"/>
                <a:gd name="T71" fmla="*/ 2147483647 h 10009"/>
                <a:gd name="T72" fmla="*/ 2147483647 w 10000"/>
                <a:gd name="T73" fmla="*/ 2147483647 h 10009"/>
                <a:gd name="T74" fmla="*/ 2147483647 w 10000"/>
                <a:gd name="T75" fmla="*/ 2147483647 h 10009"/>
                <a:gd name="T76" fmla="*/ 2147483647 w 10000"/>
                <a:gd name="T77" fmla="*/ 2147483647 h 10009"/>
                <a:gd name="T78" fmla="*/ 2147483647 w 10000"/>
                <a:gd name="T79" fmla="*/ 2147483647 h 10009"/>
                <a:gd name="T80" fmla="*/ 2147483647 w 10000"/>
                <a:gd name="T81" fmla="*/ 2147483647 h 1000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000" h="10009">
                  <a:moveTo>
                    <a:pt x="9121" y="1479"/>
                  </a:moveTo>
                  <a:cubicBezTo>
                    <a:pt x="8949" y="1545"/>
                    <a:pt x="8960" y="1470"/>
                    <a:pt x="8734" y="1437"/>
                  </a:cubicBezTo>
                  <a:cubicBezTo>
                    <a:pt x="8508" y="1404"/>
                    <a:pt x="8010" y="1295"/>
                    <a:pt x="7765" y="1279"/>
                  </a:cubicBezTo>
                  <a:cubicBezTo>
                    <a:pt x="7520" y="1263"/>
                    <a:pt x="7390" y="1332"/>
                    <a:pt x="7261" y="1342"/>
                  </a:cubicBezTo>
                  <a:cubicBezTo>
                    <a:pt x="7132" y="1353"/>
                    <a:pt x="7098" y="1443"/>
                    <a:pt x="6991" y="1342"/>
                  </a:cubicBezTo>
                  <a:cubicBezTo>
                    <a:pt x="6884" y="1241"/>
                    <a:pt x="6742" y="937"/>
                    <a:pt x="6618" y="734"/>
                  </a:cubicBezTo>
                  <a:cubicBezTo>
                    <a:pt x="5577" y="492"/>
                    <a:pt x="4284" y="74"/>
                    <a:pt x="3495" y="9"/>
                  </a:cubicBezTo>
                  <a:cubicBezTo>
                    <a:pt x="2706" y="-56"/>
                    <a:pt x="2420" y="231"/>
                    <a:pt x="1882" y="342"/>
                  </a:cubicBezTo>
                  <a:lnTo>
                    <a:pt x="1345" y="9"/>
                  </a:lnTo>
                  <a:lnTo>
                    <a:pt x="806" y="342"/>
                  </a:lnTo>
                  <a:cubicBezTo>
                    <a:pt x="806" y="342"/>
                    <a:pt x="268" y="1009"/>
                    <a:pt x="0" y="1009"/>
                  </a:cubicBezTo>
                  <a:lnTo>
                    <a:pt x="538" y="2676"/>
                  </a:lnTo>
                  <a:lnTo>
                    <a:pt x="1076" y="2009"/>
                  </a:lnTo>
                  <a:lnTo>
                    <a:pt x="2151" y="2342"/>
                  </a:lnTo>
                  <a:lnTo>
                    <a:pt x="2421" y="2676"/>
                  </a:lnTo>
                  <a:lnTo>
                    <a:pt x="2688" y="3009"/>
                  </a:lnTo>
                  <a:cubicBezTo>
                    <a:pt x="2600" y="3342"/>
                    <a:pt x="2510" y="3676"/>
                    <a:pt x="2421" y="4009"/>
                  </a:cubicBezTo>
                  <a:cubicBezTo>
                    <a:pt x="2330" y="4565"/>
                    <a:pt x="2241" y="5120"/>
                    <a:pt x="2151" y="5676"/>
                  </a:cubicBezTo>
                  <a:cubicBezTo>
                    <a:pt x="2062" y="6009"/>
                    <a:pt x="1971" y="6343"/>
                    <a:pt x="1882" y="6676"/>
                  </a:cubicBezTo>
                  <a:lnTo>
                    <a:pt x="1882" y="7342"/>
                  </a:lnTo>
                  <a:cubicBezTo>
                    <a:pt x="1882" y="7482"/>
                    <a:pt x="1889" y="7241"/>
                    <a:pt x="1884" y="7517"/>
                  </a:cubicBezTo>
                  <a:cubicBezTo>
                    <a:pt x="1879" y="7793"/>
                    <a:pt x="1882" y="7594"/>
                    <a:pt x="1882" y="7676"/>
                  </a:cubicBezTo>
                  <a:lnTo>
                    <a:pt x="1882" y="8009"/>
                  </a:lnTo>
                  <a:cubicBezTo>
                    <a:pt x="1792" y="8342"/>
                    <a:pt x="1703" y="8676"/>
                    <a:pt x="1613" y="9009"/>
                  </a:cubicBezTo>
                  <a:lnTo>
                    <a:pt x="2151" y="9009"/>
                  </a:lnTo>
                  <a:lnTo>
                    <a:pt x="3227" y="10009"/>
                  </a:lnTo>
                  <a:lnTo>
                    <a:pt x="4840" y="9342"/>
                  </a:lnTo>
                  <a:lnTo>
                    <a:pt x="6453" y="9009"/>
                  </a:lnTo>
                  <a:lnTo>
                    <a:pt x="7261" y="7676"/>
                  </a:lnTo>
                  <a:lnTo>
                    <a:pt x="8067" y="6342"/>
                  </a:lnTo>
                  <a:cubicBezTo>
                    <a:pt x="8067" y="6120"/>
                    <a:pt x="7941" y="6082"/>
                    <a:pt x="8067" y="5676"/>
                  </a:cubicBezTo>
                  <a:cubicBezTo>
                    <a:pt x="8193" y="5270"/>
                    <a:pt x="8503" y="4112"/>
                    <a:pt x="8822" y="3908"/>
                  </a:cubicBezTo>
                  <a:cubicBezTo>
                    <a:pt x="9185" y="3676"/>
                    <a:pt x="9126" y="3756"/>
                    <a:pt x="9189" y="3701"/>
                  </a:cubicBezTo>
                  <a:cubicBezTo>
                    <a:pt x="9252" y="3646"/>
                    <a:pt x="9284" y="3569"/>
                    <a:pt x="9318" y="3593"/>
                  </a:cubicBezTo>
                  <a:cubicBezTo>
                    <a:pt x="9388" y="3534"/>
                    <a:pt x="9296" y="3577"/>
                    <a:pt x="9415" y="3493"/>
                  </a:cubicBezTo>
                  <a:cubicBezTo>
                    <a:pt x="9534" y="3409"/>
                    <a:pt x="9908" y="3137"/>
                    <a:pt x="9969" y="2847"/>
                  </a:cubicBezTo>
                  <a:cubicBezTo>
                    <a:pt x="10030" y="2557"/>
                    <a:pt x="10018" y="1949"/>
                    <a:pt x="9783" y="1752"/>
                  </a:cubicBezTo>
                  <a:cubicBezTo>
                    <a:pt x="9774" y="1701"/>
                    <a:pt x="9763" y="1649"/>
                    <a:pt x="9754" y="1598"/>
                  </a:cubicBezTo>
                  <a:cubicBezTo>
                    <a:pt x="9738" y="1593"/>
                    <a:pt x="9576" y="1599"/>
                    <a:pt x="9561" y="1594"/>
                  </a:cubicBezTo>
                  <a:lnTo>
                    <a:pt x="9121" y="147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 rot="926903">
              <a:off x="7228587" y="6080433"/>
              <a:ext cx="90020" cy="189889"/>
            </a:xfrm>
            <a:custGeom>
              <a:avLst/>
              <a:gdLst>
                <a:gd name="T0" fmla="*/ 426029799 w 10000"/>
                <a:gd name="T1" fmla="*/ 2147483647 h 10437"/>
                <a:gd name="T2" fmla="*/ 426029799 w 10000"/>
                <a:gd name="T3" fmla="*/ 2147483647 h 10437"/>
                <a:gd name="T4" fmla="*/ 441127138 w 10000"/>
                <a:gd name="T5" fmla="*/ 2147483647 h 10437"/>
                <a:gd name="T6" fmla="*/ 486896829 w 10000"/>
                <a:gd name="T7" fmla="*/ 2147483647 h 10437"/>
                <a:gd name="T8" fmla="*/ 486896829 w 10000"/>
                <a:gd name="T9" fmla="*/ 2147483647 h 10437"/>
                <a:gd name="T10" fmla="*/ 505393367 w 10000"/>
                <a:gd name="T11" fmla="*/ 2147483647 h 10437"/>
                <a:gd name="T12" fmla="*/ 547757218 w 10000"/>
                <a:gd name="T13" fmla="*/ 2147483647 h 10437"/>
                <a:gd name="T14" fmla="*/ 556948788 w 10000"/>
                <a:gd name="T15" fmla="*/ 2147483647 h 10437"/>
                <a:gd name="T16" fmla="*/ 608617535 w 10000"/>
                <a:gd name="T17" fmla="*/ 2147483647 h 10437"/>
                <a:gd name="T18" fmla="*/ 547757218 w 10000"/>
                <a:gd name="T19" fmla="*/ 2147483647 h 10437"/>
                <a:gd name="T20" fmla="*/ 486896829 w 10000"/>
                <a:gd name="T21" fmla="*/ 1175804211 h 10437"/>
                <a:gd name="T22" fmla="*/ 304309174 w 10000"/>
                <a:gd name="T23" fmla="*/ 0 h 10437"/>
                <a:gd name="T24" fmla="*/ 182587736 w 10000"/>
                <a:gd name="T25" fmla="*/ 1175804211 h 10437"/>
                <a:gd name="T26" fmla="*/ 121720705 w 10000"/>
                <a:gd name="T27" fmla="*/ 2147483647 h 10437"/>
                <a:gd name="T28" fmla="*/ 75167108 w 10000"/>
                <a:gd name="T29" fmla="*/ 2147483647 h 10437"/>
                <a:gd name="T30" fmla="*/ 121720705 w 10000"/>
                <a:gd name="T31" fmla="*/ 2147483647 h 10437"/>
                <a:gd name="T32" fmla="*/ 121720705 w 10000"/>
                <a:gd name="T33" fmla="*/ 2147483647 h 10437"/>
                <a:gd name="T34" fmla="*/ 13937767 w 10000"/>
                <a:gd name="T35" fmla="*/ 2147483647 h 10437"/>
                <a:gd name="T36" fmla="*/ 0 w 10000"/>
                <a:gd name="T37" fmla="*/ 2147483647 h 10437"/>
                <a:gd name="T38" fmla="*/ 39560971 w 10000"/>
                <a:gd name="T39" fmla="*/ 2147483647 h 10437"/>
                <a:gd name="T40" fmla="*/ 121720705 w 10000"/>
                <a:gd name="T41" fmla="*/ 2147483647 h 10437"/>
                <a:gd name="T42" fmla="*/ 68959129 w 10000"/>
                <a:gd name="T43" fmla="*/ 2147483647 h 10437"/>
                <a:gd name="T44" fmla="*/ 394566826 w 10000"/>
                <a:gd name="T45" fmla="*/ 2147483647 h 10437"/>
                <a:gd name="T46" fmla="*/ 436863210 w 10000"/>
                <a:gd name="T47" fmla="*/ 2147483647 h 10437"/>
                <a:gd name="T48" fmla="*/ 426029799 w 10000"/>
                <a:gd name="T49" fmla="*/ 2147483647 h 10437"/>
                <a:gd name="T50" fmla="*/ 426029799 w 10000"/>
                <a:gd name="T51" fmla="*/ 2147483647 h 104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000" h="10437">
                  <a:moveTo>
                    <a:pt x="7000" y="8110"/>
                  </a:moveTo>
                  <a:lnTo>
                    <a:pt x="7000" y="7638"/>
                  </a:lnTo>
                  <a:cubicBezTo>
                    <a:pt x="7083" y="7334"/>
                    <a:pt x="7165" y="7030"/>
                    <a:pt x="7248" y="6726"/>
                  </a:cubicBezTo>
                  <a:lnTo>
                    <a:pt x="8000" y="5748"/>
                  </a:lnTo>
                  <a:lnTo>
                    <a:pt x="8000" y="5276"/>
                  </a:lnTo>
                  <a:cubicBezTo>
                    <a:pt x="8101" y="4899"/>
                    <a:pt x="8203" y="4522"/>
                    <a:pt x="8304" y="4145"/>
                  </a:cubicBezTo>
                  <a:lnTo>
                    <a:pt x="9000" y="3386"/>
                  </a:lnTo>
                  <a:cubicBezTo>
                    <a:pt x="9050" y="3079"/>
                    <a:pt x="9101" y="2772"/>
                    <a:pt x="9151" y="2465"/>
                  </a:cubicBezTo>
                  <a:lnTo>
                    <a:pt x="10000" y="1496"/>
                  </a:lnTo>
                  <a:lnTo>
                    <a:pt x="9000" y="1024"/>
                  </a:lnTo>
                  <a:lnTo>
                    <a:pt x="8000" y="472"/>
                  </a:lnTo>
                  <a:lnTo>
                    <a:pt x="5000" y="0"/>
                  </a:lnTo>
                  <a:lnTo>
                    <a:pt x="3000" y="472"/>
                  </a:lnTo>
                  <a:lnTo>
                    <a:pt x="2000" y="1024"/>
                  </a:lnTo>
                  <a:lnTo>
                    <a:pt x="1235" y="1429"/>
                  </a:lnTo>
                  <a:lnTo>
                    <a:pt x="2000" y="2913"/>
                  </a:lnTo>
                  <a:lnTo>
                    <a:pt x="2000" y="4803"/>
                  </a:lnTo>
                  <a:lnTo>
                    <a:pt x="229" y="6206"/>
                  </a:lnTo>
                  <a:cubicBezTo>
                    <a:pt x="153" y="6526"/>
                    <a:pt x="76" y="6845"/>
                    <a:pt x="0" y="7165"/>
                  </a:cubicBezTo>
                  <a:lnTo>
                    <a:pt x="650" y="7719"/>
                  </a:lnTo>
                  <a:lnTo>
                    <a:pt x="2000" y="7638"/>
                  </a:lnTo>
                  <a:lnTo>
                    <a:pt x="1133" y="10397"/>
                  </a:lnTo>
                  <a:lnTo>
                    <a:pt x="6483" y="10437"/>
                  </a:lnTo>
                  <a:cubicBezTo>
                    <a:pt x="6656" y="10000"/>
                    <a:pt x="7005" y="9867"/>
                    <a:pt x="7178" y="9430"/>
                  </a:cubicBezTo>
                  <a:cubicBezTo>
                    <a:pt x="7119" y="9305"/>
                    <a:pt x="7059" y="9180"/>
                    <a:pt x="7000" y="9055"/>
                  </a:cubicBezTo>
                  <a:lnTo>
                    <a:pt x="7000" y="81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7756072" y="5960423"/>
              <a:ext cx="189515" cy="80514"/>
            </a:xfrm>
            <a:custGeom>
              <a:avLst/>
              <a:gdLst>
                <a:gd name="T0" fmla="*/ 2147483647 w 10000"/>
                <a:gd name="T1" fmla="*/ 230353942 h 10000"/>
                <a:gd name="T2" fmla="*/ 2147483647 w 10000"/>
                <a:gd name="T3" fmla="*/ 153542679 h 10000"/>
                <a:gd name="T4" fmla="*/ 2147483647 w 10000"/>
                <a:gd name="T5" fmla="*/ 153542679 h 10000"/>
                <a:gd name="T6" fmla="*/ 2147483647 w 10000"/>
                <a:gd name="T7" fmla="*/ 76771339 h 10000"/>
                <a:gd name="T8" fmla="*/ 2147483647 w 10000"/>
                <a:gd name="T9" fmla="*/ 38383015 h 10000"/>
                <a:gd name="T10" fmla="*/ 2147483647 w 10000"/>
                <a:gd name="T11" fmla="*/ 38383015 h 10000"/>
                <a:gd name="T12" fmla="*/ 2147483647 w 10000"/>
                <a:gd name="T13" fmla="*/ 0 h 10000"/>
                <a:gd name="T14" fmla="*/ 2147483647 w 10000"/>
                <a:gd name="T15" fmla="*/ 38383015 h 10000"/>
                <a:gd name="T16" fmla="*/ 2147483647 w 10000"/>
                <a:gd name="T17" fmla="*/ 38383015 h 10000"/>
                <a:gd name="T18" fmla="*/ 2147483647 w 10000"/>
                <a:gd name="T19" fmla="*/ 76771339 h 10000"/>
                <a:gd name="T20" fmla="*/ 2147483647 w 10000"/>
                <a:gd name="T21" fmla="*/ 115154355 h 10000"/>
                <a:gd name="T22" fmla="*/ 2147483647 w 10000"/>
                <a:gd name="T23" fmla="*/ 191925686 h 10000"/>
                <a:gd name="T24" fmla="*/ 2147483647 w 10000"/>
                <a:gd name="T25" fmla="*/ 230353942 h 10000"/>
                <a:gd name="T26" fmla="*/ 2147483647 w 10000"/>
                <a:gd name="T27" fmla="*/ 230353942 h 10000"/>
                <a:gd name="T28" fmla="*/ 2147483647 w 10000"/>
                <a:gd name="T29" fmla="*/ 268737521 h 10000"/>
                <a:gd name="T30" fmla="*/ 2147483647 w 10000"/>
                <a:gd name="T31" fmla="*/ 268737521 h 10000"/>
                <a:gd name="T32" fmla="*/ 1048843394 w 10000"/>
                <a:gd name="T33" fmla="*/ 268737521 h 10000"/>
                <a:gd name="T34" fmla="*/ 0 w 10000"/>
                <a:gd name="T35" fmla="*/ 268737521 h 10000"/>
                <a:gd name="T36" fmla="*/ 1048843394 w 10000"/>
                <a:gd name="T37" fmla="*/ 307125281 h 10000"/>
                <a:gd name="T38" fmla="*/ 2147483647 w 10000"/>
                <a:gd name="T39" fmla="*/ 383896612 h 10000"/>
                <a:gd name="T40" fmla="*/ 2147483647 w 10000"/>
                <a:gd name="T41" fmla="*/ 422280200 h 10000"/>
                <a:gd name="T42" fmla="*/ 2147483647 w 10000"/>
                <a:gd name="T43" fmla="*/ 383896612 h 10000"/>
                <a:gd name="T44" fmla="*/ 2147483647 w 10000"/>
                <a:gd name="T45" fmla="*/ 383896612 h 10000"/>
                <a:gd name="T46" fmla="*/ 2147483647 w 10000"/>
                <a:gd name="T47" fmla="*/ 422280200 h 10000"/>
                <a:gd name="T48" fmla="*/ 2147483647 w 10000"/>
                <a:gd name="T49" fmla="*/ 422280200 h 10000"/>
                <a:gd name="T50" fmla="*/ 2147483647 w 10000"/>
                <a:gd name="T51" fmla="*/ 422280200 h 10000"/>
                <a:gd name="T52" fmla="*/ 2147483647 w 10000"/>
                <a:gd name="T53" fmla="*/ 345508860 h 10000"/>
                <a:gd name="T54" fmla="*/ 2147483647 w 10000"/>
                <a:gd name="T55" fmla="*/ 345508860 h 10000"/>
                <a:gd name="T56" fmla="*/ 2147483647 w 10000"/>
                <a:gd name="T57" fmla="*/ 230353942 h 100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000" h="10000">
                  <a:moveTo>
                    <a:pt x="9583" y="5455"/>
                  </a:moveTo>
                  <a:lnTo>
                    <a:pt x="10000" y="3636"/>
                  </a:lnTo>
                  <a:lnTo>
                    <a:pt x="9583" y="1818"/>
                  </a:lnTo>
                  <a:lnTo>
                    <a:pt x="9583" y="909"/>
                  </a:lnTo>
                  <a:lnTo>
                    <a:pt x="9167" y="909"/>
                  </a:lnTo>
                  <a:lnTo>
                    <a:pt x="7500" y="0"/>
                  </a:lnTo>
                  <a:lnTo>
                    <a:pt x="7083" y="909"/>
                  </a:lnTo>
                  <a:lnTo>
                    <a:pt x="5833" y="909"/>
                  </a:lnTo>
                  <a:lnTo>
                    <a:pt x="5417" y="1818"/>
                  </a:lnTo>
                  <a:lnTo>
                    <a:pt x="4583" y="2727"/>
                  </a:lnTo>
                  <a:lnTo>
                    <a:pt x="5000" y="4545"/>
                  </a:lnTo>
                  <a:cubicBezTo>
                    <a:pt x="5000" y="4545"/>
                    <a:pt x="5000" y="5455"/>
                    <a:pt x="4583" y="5455"/>
                  </a:cubicBezTo>
                  <a:lnTo>
                    <a:pt x="4167" y="5455"/>
                  </a:lnTo>
                  <a:lnTo>
                    <a:pt x="2500" y="6364"/>
                  </a:lnTo>
                  <a:lnTo>
                    <a:pt x="1667" y="6364"/>
                  </a:lnTo>
                  <a:lnTo>
                    <a:pt x="417" y="6364"/>
                  </a:lnTo>
                  <a:lnTo>
                    <a:pt x="0" y="6364"/>
                  </a:lnTo>
                  <a:lnTo>
                    <a:pt x="417" y="7273"/>
                  </a:lnTo>
                  <a:lnTo>
                    <a:pt x="1250" y="9091"/>
                  </a:lnTo>
                  <a:lnTo>
                    <a:pt x="1667" y="10000"/>
                  </a:lnTo>
                  <a:lnTo>
                    <a:pt x="2083" y="9091"/>
                  </a:lnTo>
                  <a:lnTo>
                    <a:pt x="3750" y="9091"/>
                  </a:lnTo>
                  <a:lnTo>
                    <a:pt x="5417" y="10000"/>
                  </a:lnTo>
                  <a:lnTo>
                    <a:pt x="5833" y="10000"/>
                  </a:lnTo>
                  <a:lnTo>
                    <a:pt x="7500" y="10000"/>
                  </a:lnTo>
                  <a:lnTo>
                    <a:pt x="8750" y="8182"/>
                  </a:lnTo>
                  <a:lnTo>
                    <a:pt x="9167" y="8182"/>
                  </a:lnTo>
                  <a:cubicBezTo>
                    <a:pt x="9306" y="7273"/>
                    <a:pt x="9444" y="6364"/>
                    <a:pt x="9583" y="545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 rot="471028">
              <a:off x="7430737" y="5860161"/>
              <a:ext cx="303225" cy="281036"/>
            </a:xfrm>
            <a:custGeom>
              <a:avLst/>
              <a:gdLst>
                <a:gd name="T0" fmla="*/ 2147483647 w 10043"/>
                <a:gd name="T1" fmla="*/ 2147483647 h 10000"/>
                <a:gd name="T2" fmla="*/ 2147483647 w 10043"/>
                <a:gd name="T3" fmla="*/ 2147483647 h 10000"/>
                <a:gd name="T4" fmla="*/ 2147483647 w 10043"/>
                <a:gd name="T5" fmla="*/ 2147483647 h 10000"/>
                <a:gd name="T6" fmla="*/ 2147483647 w 10043"/>
                <a:gd name="T7" fmla="*/ 2147483647 h 10000"/>
                <a:gd name="T8" fmla="*/ 2147483647 w 10043"/>
                <a:gd name="T9" fmla="*/ 2147483647 h 10000"/>
                <a:gd name="T10" fmla="*/ 2147483647 w 10043"/>
                <a:gd name="T11" fmla="*/ 2147483647 h 10000"/>
                <a:gd name="T12" fmla="*/ 2147483647 w 10043"/>
                <a:gd name="T13" fmla="*/ 2147483647 h 10000"/>
                <a:gd name="T14" fmla="*/ 2147483647 w 10043"/>
                <a:gd name="T15" fmla="*/ 2147483647 h 10000"/>
                <a:gd name="T16" fmla="*/ 2147483647 w 10043"/>
                <a:gd name="T17" fmla="*/ 2147483647 h 10000"/>
                <a:gd name="T18" fmla="*/ 2147483647 w 10043"/>
                <a:gd name="T19" fmla="*/ 2147483647 h 10000"/>
                <a:gd name="T20" fmla="*/ 2147483647 w 10043"/>
                <a:gd name="T21" fmla="*/ 2147483647 h 10000"/>
                <a:gd name="T22" fmla="*/ 2147483647 w 10043"/>
                <a:gd name="T23" fmla="*/ 2147483647 h 10000"/>
                <a:gd name="T24" fmla="*/ 2147483647 w 10043"/>
                <a:gd name="T25" fmla="*/ 2147483647 h 10000"/>
                <a:gd name="T26" fmla="*/ 2147483647 w 10043"/>
                <a:gd name="T27" fmla="*/ 2147483647 h 10000"/>
                <a:gd name="T28" fmla="*/ 2147483647 w 10043"/>
                <a:gd name="T29" fmla="*/ 2147483647 h 10000"/>
                <a:gd name="T30" fmla="*/ 2147483647 w 10043"/>
                <a:gd name="T31" fmla="*/ 2147483647 h 10000"/>
                <a:gd name="T32" fmla="*/ 2147483647 w 10043"/>
                <a:gd name="T33" fmla="*/ 2147483647 h 10000"/>
                <a:gd name="T34" fmla="*/ 2147483647 w 10043"/>
                <a:gd name="T35" fmla="*/ 2147483647 h 10000"/>
                <a:gd name="T36" fmla="*/ 2147483647 w 10043"/>
                <a:gd name="T37" fmla="*/ 2147483647 h 10000"/>
                <a:gd name="T38" fmla="*/ 2147483647 w 10043"/>
                <a:gd name="T39" fmla="*/ 2147483647 h 10000"/>
                <a:gd name="T40" fmla="*/ 2147483647 w 10043"/>
                <a:gd name="T41" fmla="*/ 0 h 10000"/>
                <a:gd name="T42" fmla="*/ 2147483647 w 10043"/>
                <a:gd name="T43" fmla="*/ 2147483647 h 10000"/>
                <a:gd name="T44" fmla="*/ 2147483647 w 10043"/>
                <a:gd name="T45" fmla="*/ 2147483647 h 10000"/>
                <a:gd name="T46" fmla="*/ 2147483647 w 10043"/>
                <a:gd name="T47" fmla="*/ 2147483647 h 10000"/>
                <a:gd name="T48" fmla="*/ 2147483647 w 10043"/>
                <a:gd name="T49" fmla="*/ 2147483647 h 10000"/>
                <a:gd name="T50" fmla="*/ 2147483647 w 10043"/>
                <a:gd name="T51" fmla="*/ 2147483647 h 10000"/>
                <a:gd name="T52" fmla="*/ 2147483647 w 10043"/>
                <a:gd name="T53" fmla="*/ 2147483647 h 10000"/>
                <a:gd name="T54" fmla="*/ 2147483647 w 10043"/>
                <a:gd name="T55" fmla="*/ 2147483647 h 10000"/>
                <a:gd name="T56" fmla="*/ 2147483647 w 10043"/>
                <a:gd name="T57" fmla="*/ 2147483647 h 10000"/>
                <a:gd name="T58" fmla="*/ 2147483647 w 10043"/>
                <a:gd name="T59" fmla="*/ 2147483647 h 10000"/>
                <a:gd name="T60" fmla="*/ 2147483647 w 10043"/>
                <a:gd name="T61" fmla="*/ 2147483647 h 10000"/>
                <a:gd name="T62" fmla="*/ 2147483647 w 10043"/>
                <a:gd name="T63" fmla="*/ 2147483647 h 10000"/>
                <a:gd name="T64" fmla="*/ 2147483647 w 10043"/>
                <a:gd name="T65" fmla="*/ 2147483647 h 10000"/>
                <a:gd name="T66" fmla="*/ 852645632 w 10043"/>
                <a:gd name="T67" fmla="*/ 2147483647 h 10000"/>
                <a:gd name="T68" fmla="*/ 2147483647 w 10043"/>
                <a:gd name="T69" fmla="*/ 2147483647 h 10000"/>
                <a:gd name="T70" fmla="*/ 2147483647 w 10043"/>
                <a:gd name="T71" fmla="*/ 2147483647 h 10000"/>
                <a:gd name="T72" fmla="*/ 2147483647 w 10043"/>
                <a:gd name="T73" fmla="*/ 2147483647 h 10000"/>
                <a:gd name="T74" fmla="*/ 2147483647 w 10043"/>
                <a:gd name="T75" fmla="*/ 2147483647 h 10000"/>
                <a:gd name="T76" fmla="*/ 2147483647 w 10043"/>
                <a:gd name="T77" fmla="*/ 2147483647 h 10000"/>
                <a:gd name="T78" fmla="*/ 2147483647 w 10043"/>
                <a:gd name="T79" fmla="*/ 2147483647 h 10000"/>
                <a:gd name="T80" fmla="*/ 2147483647 w 10043"/>
                <a:gd name="T81" fmla="*/ 2147483647 h 10000"/>
                <a:gd name="T82" fmla="*/ 2147483647 w 10043"/>
                <a:gd name="T83" fmla="*/ 2147483647 h 10000"/>
                <a:gd name="T84" fmla="*/ 2147483647 w 10043"/>
                <a:gd name="T85" fmla="*/ 2147483647 h 10000"/>
                <a:gd name="T86" fmla="*/ 2147483647 w 10043"/>
                <a:gd name="T87" fmla="*/ 2147483647 h 10000"/>
                <a:gd name="T88" fmla="*/ 2147483647 w 10043"/>
                <a:gd name="T89" fmla="*/ 2147483647 h 10000"/>
                <a:gd name="T90" fmla="*/ 2147483647 w 10043"/>
                <a:gd name="T91" fmla="*/ 2147483647 h 10000"/>
                <a:gd name="T92" fmla="*/ 2147483647 w 10043"/>
                <a:gd name="T93" fmla="*/ 2147483647 h 10000"/>
                <a:gd name="T94" fmla="*/ 2147483647 w 10043"/>
                <a:gd name="T95" fmla="*/ 2147483647 h 10000"/>
                <a:gd name="T96" fmla="*/ 2147483647 w 10043"/>
                <a:gd name="T97" fmla="*/ 2147483647 h 10000"/>
                <a:gd name="T98" fmla="*/ 2147483647 w 10043"/>
                <a:gd name="T99" fmla="*/ 2147483647 h 10000"/>
                <a:gd name="T100" fmla="*/ 2147483647 w 10043"/>
                <a:gd name="T101" fmla="*/ 2147483647 h 10000"/>
                <a:gd name="T102" fmla="*/ 2147483647 w 10043"/>
                <a:gd name="T103" fmla="*/ 2147483647 h 10000"/>
                <a:gd name="T104" fmla="*/ 2147483647 w 10043"/>
                <a:gd name="T105" fmla="*/ 2147483647 h 10000"/>
                <a:gd name="T106" fmla="*/ 2147483647 w 10043"/>
                <a:gd name="T107" fmla="*/ 2147483647 h 10000"/>
                <a:gd name="T108" fmla="*/ 2147483647 w 10043"/>
                <a:gd name="T109" fmla="*/ 2147483647 h 10000"/>
                <a:gd name="T110" fmla="*/ 2147483647 w 10043"/>
                <a:gd name="T111" fmla="*/ 2147483647 h 10000"/>
                <a:gd name="T112" fmla="*/ 2147483647 w 10043"/>
                <a:gd name="T113" fmla="*/ 2147483647 h 10000"/>
                <a:gd name="T114" fmla="*/ 2147483647 w 10043"/>
                <a:gd name="T115" fmla="*/ 2147483647 h 10000"/>
                <a:gd name="T116" fmla="*/ 2147483647 w 10043"/>
                <a:gd name="T117" fmla="*/ 2147483647 h 10000"/>
                <a:gd name="T118" fmla="*/ 2147483647 w 10043"/>
                <a:gd name="T119" fmla="*/ 2147483647 h 10000"/>
                <a:gd name="T120" fmla="*/ 2147483647 w 10043"/>
                <a:gd name="T121" fmla="*/ 2147483647 h 100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043" h="10000">
                  <a:moveTo>
                    <a:pt x="9119" y="7195"/>
                  </a:moveTo>
                  <a:cubicBezTo>
                    <a:pt x="9204" y="7033"/>
                    <a:pt x="9249" y="6746"/>
                    <a:pt x="9276" y="6559"/>
                  </a:cubicBezTo>
                  <a:cubicBezTo>
                    <a:pt x="9302" y="6372"/>
                    <a:pt x="9276" y="6235"/>
                    <a:pt x="9276" y="6074"/>
                  </a:cubicBezTo>
                  <a:cubicBezTo>
                    <a:pt x="9191" y="5911"/>
                    <a:pt x="9105" y="5750"/>
                    <a:pt x="9020" y="5588"/>
                  </a:cubicBezTo>
                  <a:cubicBezTo>
                    <a:pt x="8849" y="5588"/>
                    <a:pt x="8579" y="5641"/>
                    <a:pt x="8508" y="5588"/>
                  </a:cubicBezTo>
                  <a:cubicBezTo>
                    <a:pt x="8437" y="5534"/>
                    <a:pt x="8566" y="5375"/>
                    <a:pt x="8596" y="5268"/>
                  </a:cubicBezTo>
                  <a:cubicBezTo>
                    <a:pt x="8822" y="4969"/>
                    <a:pt x="9120" y="4562"/>
                    <a:pt x="9276" y="4373"/>
                  </a:cubicBezTo>
                  <a:cubicBezTo>
                    <a:pt x="9431" y="4183"/>
                    <a:pt x="9446" y="4210"/>
                    <a:pt x="9531" y="4129"/>
                  </a:cubicBezTo>
                  <a:lnTo>
                    <a:pt x="9531" y="3158"/>
                  </a:lnTo>
                  <a:lnTo>
                    <a:pt x="10043" y="2672"/>
                  </a:lnTo>
                  <a:lnTo>
                    <a:pt x="9276" y="2429"/>
                  </a:lnTo>
                  <a:lnTo>
                    <a:pt x="8764" y="2186"/>
                  </a:lnTo>
                  <a:lnTo>
                    <a:pt x="7996" y="1943"/>
                  </a:lnTo>
                  <a:lnTo>
                    <a:pt x="7741" y="1700"/>
                  </a:lnTo>
                  <a:lnTo>
                    <a:pt x="7229" y="1457"/>
                  </a:lnTo>
                  <a:lnTo>
                    <a:pt x="6717" y="1215"/>
                  </a:lnTo>
                  <a:lnTo>
                    <a:pt x="6461" y="729"/>
                  </a:lnTo>
                  <a:lnTo>
                    <a:pt x="5950" y="486"/>
                  </a:lnTo>
                  <a:lnTo>
                    <a:pt x="5694" y="0"/>
                  </a:lnTo>
                  <a:lnTo>
                    <a:pt x="5182" y="243"/>
                  </a:lnTo>
                  <a:lnTo>
                    <a:pt x="4671" y="1215"/>
                  </a:lnTo>
                  <a:cubicBezTo>
                    <a:pt x="4586" y="1296"/>
                    <a:pt x="4545" y="1311"/>
                    <a:pt x="4415" y="1457"/>
                  </a:cubicBezTo>
                  <a:cubicBezTo>
                    <a:pt x="4285" y="1603"/>
                    <a:pt x="4129" y="1996"/>
                    <a:pt x="3890" y="2092"/>
                  </a:cubicBezTo>
                  <a:cubicBezTo>
                    <a:pt x="3651" y="2188"/>
                    <a:pt x="3168" y="2108"/>
                    <a:pt x="2979" y="2034"/>
                  </a:cubicBezTo>
                  <a:cubicBezTo>
                    <a:pt x="2790" y="1960"/>
                    <a:pt x="2862" y="1718"/>
                    <a:pt x="2757" y="1649"/>
                  </a:cubicBezTo>
                  <a:cubicBezTo>
                    <a:pt x="2652" y="1580"/>
                    <a:pt x="2418" y="1522"/>
                    <a:pt x="2348" y="1621"/>
                  </a:cubicBezTo>
                  <a:cubicBezTo>
                    <a:pt x="2279" y="1720"/>
                    <a:pt x="2337" y="2029"/>
                    <a:pt x="2340" y="2245"/>
                  </a:cubicBezTo>
                  <a:cubicBezTo>
                    <a:pt x="2343" y="2461"/>
                    <a:pt x="2491" y="2803"/>
                    <a:pt x="2368" y="2915"/>
                  </a:cubicBezTo>
                  <a:cubicBezTo>
                    <a:pt x="2245" y="3027"/>
                    <a:pt x="1781" y="2985"/>
                    <a:pt x="1601" y="2915"/>
                  </a:cubicBezTo>
                  <a:cubicBezTo>
                    <a:pt x="1421" y="2845"/>
                    <a:pt x="1442" y="2545"/>
                    <a:pt x="1289" y="2497"/>
                  </a:cubicBezTo>
                  <a:cubicBezTo>
                    <a:pt x="1136" y="2449"/>
                    <a:pt x="893" y="2584"/>
                    <a:pt x="684" y="2625"/>
                  </a:cubicBezTo>
                  <a:cubicBezTo>
                    <a:pt x="475" y="2666"/>
                    <a:pt x="131" y="2638"/>
                    <a:pt x="33" y="2742"/>
                  </a:cubicBezTo>
                  <a:cubicBezTo>
                    <a:pt x="-65" y="2846"/>
                    <a:pt x="82" y="3088"/>
                    <a:pt x="94" y="3251"/>
                  </a:cubicBezTo>
                  <a:cubicBezTo>
                    <a:pt x="106" y="3414"/>
                    <a:pt x="-17" y="3533"/>
                    <a:pt x="105" y="3720"/>
                  </a:cubicBezTo>
                  <a:cubicBezTo>
                    <a:pt x="228" y="3907"/>
                    <a:pt x="584" y="4264"/>
                    <a:pt x="833" y="4373"/>
                  </a:cubicBezTo>
                  <a:cubicBezTo>
                    <a:pt x="1082" y="4481"/>
                    <a:pt x="1345" y="4373"/>
                    <a:pt x="1601" y="4373"/>
                  </a:cubicBezTo>
                  <a:lnTo>
                    <a:pt x="1856" y="4616"/>
                  </a:lnTo>
                  <a:lnTo>
                    <a:pt x="1856" y="4859"/>
                  </a:lnTo>
                  <a:lnTo>
                    <a:pt x="2112" y="5345"/>
                  </a:lnTo>
                  <a:cubicBezTo>
                    <a:pt x="2197" y="5588"/>
                    <a:pt x="2283" y="5831"/>
                    <a:pt x="2368" y="6074"/>
                  </a:cubicBezTo>
                  <a:lnTo>
                    <a:pt x="2624" y="6316"/>
                  </a:lnTo>
                  <a:cubicBezTo>
                    <a:pt x="2624" y="6559"/>
                    <a:pt x="2696" y="6675"/>
                    <a:pt x="2624" y="7045"/>
                  </a:cubicBezTo>
                  <a:cubicBezTo>
                    <a:pt x="2551" y="7414"/>
                    <a:pt x="2272" y="8240"/>
                    <a:pt x="2188" y="8533"/>
                  </a:cubicBezTo>
                  <a:cubicBezTo>
                    <a:pt x="2104" y="8826"/>
                    <a:pt x="2064" y="8649"/>
                    <a:pt x="2118" y="8804"/>
                  </a:cubicBezTo>
                  <a:cubicBezTo>
                    <a:pt x="2173" y="8958"/>
                    <a:pt x="2390" y="9351"/>
                    <a:pt x="2516" y="9462"/>
                  </a:cubicBezTo>
                  <a:cubicBezTo>
                    <a:pt x="2643" y="9574"/>
                    <a:pt x="2734" y="9472"/>
                    <a:pt x="2880" y="9474"/>
                  </a:cubicBezTo>
                  <a:cubicBezTo>
                    <a:pt x="3025" y="9476"/>
                    <a:pt x="3220" y="9474"/>
                    <a:pt x="3391" y="9474"/>
                  </a:cubicBezTo>
                  <a:lnTo>
                    <a:pt x="4159" y="9717"/>
                  </a:lnTo>
                  <a:lnTo>
                    <a:pt x="4671" y="9717"/>
                  </a:lnTo>
                  <a:lnTo>
                    <a:pt x="5438" y="9960"/>
                  </a:lnTo>
                  <a:cubicBezTo>
                    <a:pt x="5609" y="9960"/>
                    <a:pt x="5793" y="10051"/>
                    <a:pt x="5950" y="9960"/>
                  </a:cubicBezTo>
                  <a:cubicBezTo>
                    <a:pt x="6106" y="9870"/>
                    <a:pt x="6222" y="9506"/>
                    <a:pt x="6375" y="9413"/>
                  </a:cubicBezTo>
                  <a:cubicBezTo>
                    <a:pt x="6529" y="9321"/>
                    <a:pt x="6594" y="9367"/>
                    <a:pt x="6869" y="9401"/>
                  </a:cubicBezTo>
                  <a:cubicBezTo>
                    <a:pt x="7143" y="9436"/>
                    <a:pt x="7722" y="9569"/>
                    <a:pt x="8022" y="9625"/>
                  </a:cubicBezTo>
                  <a:cubicBezTo>
                    <a:pt x="8322" y="9682"/>
                    <a:pt x="8393" y="9858"/>
                    <a:pt x="8668" y="9743"/>
                  </a:cubicBezTo>
                  <a:cubicBezTo>
                    <a:pt x="8942" y="9628"/>
                    <a:pt x="9580" y="8937"/>
                    <a:pt x="9665" y="8937"/>
                  </a:cubicBezTo>
                  <a:lnTo>
                    <a:pt x="9079" y="8091"/>
                  </a:lnTo>
                  <a:cubicBezTo>
                    <a:pt x="9008" y="7886"/>
                    <a:pt x="8985" y="7957"/>
                    <a:pt x="8942" y="7836"/>
                  </a:cubicBezTo>
                  <a:cubicBezTo>
                    <a:pt x="8899" y="7714"/>
                    <a:pt x="9114" y="7387"/>
                    <a:pt x="9119" y="719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7688161" y="6028783"/>
              <a:ext cx="309542" cy="302303"/>
            </a:xfrm>
            <a:custGeom>
              <a:avLst/>
              <a:gdLst>
                <a:gd name="T0" fmla="*/ 2147483647 w 154"/>
                <a:gd name="T1" fmla="*/ 2147483647 h 154"/>
                <a:gd name="T2" fmla="*/ 2147483647 w 154"/>
                <a:gd name="T3" fmla="*/ 0 h 154"/>
                <a:gd name="T4" fmla="*/ 2147483647 w 154"/>
                <a:gd name="T5" fmla="*/ 0 h 154"/>
                <a:gd name="T6" fmla="*/ 2147483647 w 154"/>
                <a:gd name="T7" fmla="*/ 2147483647 h 154"/>
                <a:gd name="T8" fmla="*/ 2147483647 w 154"/>
                <a:gd name="T9" fmla="*/ 2147483647 h 154"/>
                <a:gd name="T10" fmla="*/ 2147483647 w 154"/>
                <a:gd name="T11" fmla="*/ 2147483647 h 154"/>
                <a:gd name="T12" fmla="*/ 2147483647 w 154"/>
                <a:gd name="T13" fmla="*/ 2147483647 h 154"/>
                <a:gd name="T14" fmla="*/ 2147483647 w 154"/>
                <a:gd name="T15" fmla="*/ 2147483647 h 154"/>
                <a:gd name="T16" fmla="*/ 2147483647 w 154"/>
                <a:gd name="T17" fmla="*/ 2147483647 h 154"/>
                <a:gd name="T18" fmla="*/ 2147483647 w 154"/>
                <a:gd name="T19" fmla="*/ 2147483647 h 154"/>
                <a:gd name="T20" fmla="*/ 2147483647 w 154"/>
                <a:gd name="T21" fmla="*/ 2147483647 h 154"/>
                <a:gd name="T22" fmla="*/ 0 w 154"/>
                <a:gd name="T23" fmla="*/ 2147483647 h 154"/>
                <a:gd name="T24" fmla="*/ 2147483647 w 154"/>
                <a:gd name="T25" fmla="*/ 2147483647 h 154"/>
                <a:gd name="T26" fmla="*/ 2147483647 w 154"/>
                <a:gd name="T27" fmla="*/ 2147483647 h 154"/>
                <a:gd name="T28" fmla="*/ 2147483647 w 154"/>
                <a:gd name="T29" fmla="*/ 2147483647 h 154"/>
                <a:gd name="T30" fmla="*/ 2147483647 w 154"/>
                <a:gd name="T31" fmla="*/ 2147483647 h 154"/>
                <a:gd name="T32" fmla="*/ 2147483647 w 154"/>
                <a:gd name="T33" fmla="*/ 2147483647 h 154"/>
                <a:gd name="T34" fmla="*/ 2147483647 w 154"/>
                <a:gd name="T35" fmla="*/ 2147483647 h 154"/>
                <a:gd name="T36" fmla="*/ 2147483647 w 154"/>
                <a:gd name="T37" fmla="*/ 2147483647 h 154"/>
                <a:gd name="T38" fmla="*/ 2147483647 w 154"/>
                <a:gd name="T39" fmla="*/ 2147483647 h 154"/>
                <a:gd name="T40" fmla="*/ 2147483647 w 154"/>
                <a:gd name="T41" fmla="*/ 2147483647 h 154"/>
                <a:gd name="T42" fmla="*/ 2147483647 w 154"/>
                <a:gd name="T43" fmla="*/ 2147483647 h 154"/>
                <a:gd name="T44" fmla="*/ 2147483647 w 154"/>
                <a:gd name="T45" fmla="*/ 2147483647 h 154"/>
                <a:gd name="T46" fmla="*/ 2147483647 w 154"/>
                <a:gd name="T47" fmla="*/ 2147483647 h 154"/>
                <a:gd name="T48" fmla="*/ 2147483647 w 154"/>
                <a:gd name="T49" fmla="*/ 2147483647 h 154"/>
                <a:gd name="T50" fmla="*/ 2147483647 w 154"/>
                <a:gd name="T51" fmla="*/ 2147483647 h 154"/>
                <a:gd name="T52" fmla="*/ 2147483647 w 154"/>
                <a:gd name="T53" fmla="*/ 2147483647 h 154"/>
                <a:gd name="T54" fmla="*/ 2147483647 w 154"/>
                <a:gd name="T55" fmla="*/ 2147483647 h 154"/>
                <a:gd name="T56" fmla="*/ 2147483647 w 154"/>
                <a:gd name="T57" fmla="*/ 2147483647 h 154"/>
                <a:gd name="T58" fmla="*/ 2147483647 w 154"/>
                <a:gd name="T59" fmla="*/ 2147483647 h 154"/>
                <a:gd name="T60" fmla="*/ 2147483647 w 154"/>
                <a:gd name="T61" fmla="*/ 2147483647 h 154"/>
                <a:gd name="T62" fmla="*/ 2147483647 w 154"/>
                <a:gd name="T63" fmla="*/ 2147483647 h 154"/>
                <a:gd name="T64" fmla="*/ 2147483647 w 154"/>
                <a:gd name="T65" fmla="*/ 2147483647 h 154"/>
                <a:gd name="T66" fmla="*/ 2147483647 w 154"/>
                <a:gd name="T67" fmla="*/ 2147483647 h 1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4" h="154">
                  <a:moveTo>
                    <a:pt x="87" y="4"/>
                  </a:moveTo>
                  <a:lnTo>
                    <a:pt x="71" y="0"/>
                  </a:lnTo>
                  <a:lnTo>
                    <a:pt x="54" y="0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37" y="8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4" y="45"/>
                  </a:lnTo>
                  <a:lnTo>
                    <a:pt x="12" y="54"/>
                  </a:lnTo>
                  <a:lnTo>
                    <a:pt x="21" y="45"/>
                  </a:lnTo>
                  <a:lnTo>
                    <a:pt x="42" y="54"/>
                  </a:lnTo>
                  <a:lnTo>
                    <a:pt x="54" y="78"/>
                  </a:lnTo>
                  <a:lnTo>
                    <a:pt x="67" y="95"/>
                  </a:lnTo>
                  <a:lnTo>
                    <a:pt x="96" y="112"/>
                  </a:lnTo>
                  <a:lnTo>
                    <a:pt x="114" y="126"/>
                  </a:lnTo>
                  <a:lnTo>
                    <a:pt x="106" y="154"/>
                  </a:lnTo>
                  <a:lnTo>
                    <a:pt x="133" y="133"/>
                  </a:lnTo>
                  <a:lnTo>
                    <a:pt x="133" y="120"/>
                  </a:lnTo>
                  <a:lnTo>
                    <a:pt x="146" y="124"/>
                  </a:lnTo>
                  <a:lnTo>
                    <a:pt x="154" y="124"/>
                  </a:lnTo>
                  <a:lnTo>
                    <a:pt x="133" y="104"/>
                  </a:lnTo>
                  <a:lnTo>
                    <a:pt x="117" y="91"/>
                  </a:lnTo>
                  <a:lnTo>
                    <a:pt x="104" y="87"/>
                  </a:lnTo>
                  <a:lnTo>
                    <a:pt x="87" y="58"/>
                  </a:lnTo>
                  <a:lnTo>
                    <a:pt x="79" y="41"/>
                  </a:lnTo>
                  <a:lnTo>
                    <a:pt x="83" y="25"/>
                  </a:lnTo>
                  <a:lnTo>
                    <a:pt x="87" y="25"/>
                  </a:lnTo>
                  <a:lnTo>
                    <a:pt x="87" y="16"/>
                  </a:lnTo>
                  <a:lnTo>
                    <a:pt x="87" y="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7680265" y="5734075"/>
              <a:ext cx="198991" cy="279517"/>
            </a:xfrm>
            <a:custGeom>
              <a:avLst/>
              <a:gdLst>
                <a:gd name="T0" fmla="*/ 2147483647 w 10045"/>
                <a:gd name="T1" fmla="*/ 2147483647 h 10019"/>
                <a:gd name="T2" fmla="*/ 2147483647 w 10045"/>
                <a:gd name="T3" fmla="*/ 2147483647 h 10019"/>
                <a:gd name="T4" fmla="*/ 2147483647 w 10045"/>
                <a:gd name="T5" fmla="*/ 2147483647 h 10019"/>
                <a:gd name="T6" fmla="*/ 2147483647 w 10045"/>
                <a:gd name="T7" fmla="*/ 2147483647 h 10019"/>
                <a:gd name="T8" fmla="*/ 2147483647 w 10045"/>
                <a:gd name="T9" fmla="*/ 2147483647 h 10019"/>
                <a:gd name="T10" fmla="*/ 1081275730 w 10045"/>
                <a:gd name="T11" fmla="*/ 2147483647 h 10019"/>
                <a:gd name="T12" fmla="*/ 1081275730 w 10045"/>
                <a:gd name="T13" fmla="*/ 2147483647 h 10019"/>
                <a:gd name="T14" fmla="*/ 2147483647 w 10045"/>
                <a:gd name="T15" fmla="*/ 2147483647 h 10019"/>
                <a:gd name="T16" fmla="*/ 1081275730 w 10045"/>
                <a:gd name="T17" fmla="*/ 2147483647 h 10019"/>
                <a:gd name="T18" fmla="*/ 0 w 10045"/>
                <a:gd name="T19" fmla="*/ 2147483647 h 10019"/>
                <a:gd name="T20" fmla="*/ 2147483647 w 10045"/>
                <a:gd name="T21" fmla="*/ 2147483647 h 10019"/>
                <a:gd name="T22" fmla="*/ 2147483647 w 10045"/>
                <a:gd name="T23" fmla="*/ 2147483647 h 10019"/>
                <a:gd name="T24" fmla="*/ 2147483647 w 10045"/>
                <a:gd name="T25" fmla="*/ 2147483647 h 10019"/>
                <a:gd name="T26" fmla="*/ 2147483647 w 10045"/>
                <a:gd name="T27" fmla="*/ 2147483647 h 10019"/>
                <a:gd name="T28" fmla="*/ 2147483647 w 10045"/>
                <a:gd name="T29" fmla="*/ 2147483647 h 10019"/>
                <a:gd name="T30" fmla="*/ 2147483647 w 10045"/>
                <a:gd name="T31" fmla="*/ 2147483647 h 10019"/>
                <a:gd name="T32" fmla="*/ 2147483647 w 10045"/>
                <a:gd name="T33" fmla="*/ 2147483647 h 10019"/>
                <a:gd name="T34" fmla="*/ 2147483647 w 10045"/>
                <a:gd name="T35" fmla="*/ 2147483647 h 10019"/>
                <a:gd name="T36" fmla="*/ 2147483647 w 10045"/>
                <a:gd name="T37" fmla="*/ 2147483647 h 10019"/>
                <a:gd name="T38" fmla="*/ 2147483647 w 10045"/>
                <a:gd name="T39" fmla="*/ 2147483647 h 10019"/>
                <a:gd name="T40" fmla="*/ 2147483647 w 10045"/>
                <a:gd name="T41" fmla="*/ 2147483647 h 10019"/>
                <a:gd name="T42" fmla="*/ 2147483647 w 10045"/>
                <a:gd name="T43" fmla="*/ 2147483647 h 10019"/>
                <a:gd name="T44" fmla="*/ 2147483647 w 10045"/>
                <a:gd name="T45" fmla="*/ 2147483647 h 10019"/>
                <a:gd name="T46" fmla="*/ 2147483647 w 10045"/>
                <a:gd name="T47" fmla="*/ 2147483647 h 10019"/>
                <a:gd name="T48" fmla="*/ 2147483647 w 10045"/>
                <a:gd name="T49" fmla="*/ 2147483647 h 10019"/>
                <a:gd name="T50" fmla="*/ 2147483647 w 10045"/>
                <a:gd name="T51" fmla="*/ 2147483647 h 10019"/>
                <a:gd name="T52" fmla="*/ 2147483647 w 10045"/>
                <a:gd name="T53" fmla="*/ 2147483647 h 10019"/>
                <a:gd name="T54" fmla="*/ 2147483647 w 10045"/>
                <a:gd name="T55" fmla="*/ 2147483647 h 10019"/>
                <a:gd name="T56" fmla="*/ 2147483647 w 10045"/>
                <a:gd name="T57" fmla="*/ 2147483647 h 10019"/>
                <a:gd name="T58" fmla="*/ 2147483647 w 10045"/>
                <a:gd name="T59" fmla="*/ 2147483647 h 10019"/>
                <a:gd name="T60" fmla="*/ 2147483647 w 10045"/>
                <a:gd name="T61" fmla="*/ 2147483647 h 10019"/>
                <a:gd name="T62" fmla="*/ 2147483647 w 10045"/>
                <a:gd name="T63" fmla="*/ 2147483647 h 10019"/>
                <a:gd name="T64" fmla="*/ 2147483647 w 10045"/>
                <a:gd name="T65" fmla="*/ 2147483647 h 10019"/>
                <a:gd name="T66" fmla="*/ 2147483647 w 10045"/>
                <a:gd name="T67" fmla="*/ 2147483647 h 10019"/>
                <a:gd name="T68" fmla="*/ 2147483647 w 10045"/>
                <a:gd name="T69" fmla="*/ 2147483647 h 10019"/>
                <a:gd name="T70" fmla="*/ 2147483647 w 10045"/>
                <a:gd name="T71" fmla="*/ 2147483647 h 10019"/>
                <a:gd name="T72" fmla="*/ 2147483647 w 10045"/>
                <a:gd name="T73" fmla="*/ 2147483647 h 10019"/>
                <a:gd name="T74" fmla="*/ 2147483647 w 10045"/>
                <a:gd name="T75" fmla="*/ 2147483647 h 10019"/>
                <a:gd name="T76" fmla="*/ 2147483647 w 10045"/>
                <a:gd name="T77" fmla="*/ 2147483647 h 10019"/>
                <a:gd name="T78" fmla="*/ 2147483647 w 10045"/>
                <a:gd name="T79" fmla="*/ 2147483647 h 10019"/>
                <a:gd name="T80" fmla="*/ 2147483647 w 10045"/>
                <a:gd name="T81" fmla="*/ 2147483647 h 10019"/>
                <a:gd name="T82" fmla="*/ 2147483647 w 10045"/>
                <a:gd name="T83" fmla="*/ 2147483647 h 10019"/>
                <a:gd name="T84" fmla="*/ 2147483647 w 10045"/>
                <a:gd name="T85" fmla="*/ 2147483647 h 10019"/>
                <a:gd name="T86" fmla="*/ 2147483647 w 10045"/>
                <a:gd name="T87" fmla="*/ 2147483647 h 10019"/>
                <a:gd name="T88" fmla="*/ 2147483647 w 10045"/>
                <a:gd name="T89" fmla="*/ 2147483647 h 10019"/>
                <a:gd name="T90" fmla="*/ 2147483647 w 10045"/>
                <a:gd name="T91" fmla="*/ 2147483647 h 10019"/>
                <a:gd name="T92" fmla="*/ 2147483647 w 10045"/>
                <a:gd name="T93" fmla="*/ 2147483647 h 10019"/>
                <a:gd name="T94" fmla="*/ 2147483647 w 10045"/>
                <a:gd name="T95" fmla="*/ 2147483647 h 10019"/>
                <a:gd name="T96" fmla="*/ 2147483647 w 10045"/>
                <a:gd name="T97" fmla="*/ 2147483647 h 10019"/>
                <a:gd name="T98" fmla="*/ 2147483647 w 10045"/>
                <a:gd name="T99" fmla="*/ 2147483647 h 10019"/>
                <a:gd name="T100" fmla="*/ 2147483647 w 10045"/>
                <a:gd name="T101" fmla="*/ 2147483647 h 10019"/>
                <a:gd name="T102" fmla="*/ 2147483647 w 10045"/>
                <a:gd name="T103" fmla="*/ 0 h 10019"/>
                <a:gd name="T104" fmla="*/ 2147483647 w 10045"/>
                <a:gd name="T105" fmla="*/ 2147483647 h 10019"/>
                <a:gd name="T106" fmla="*/ 2147483647 w 10045"/>
                <a:gd name="T107" fmla="*/ 2147483647 h 10019"/>
                <a:gd name="T108" fmla="*/ 2147483647 w 10045"/>
                <a:gd name="T109" fmla="*/ 2147483647 h 10019"/>
                <a:gd name="T110" fmla="*/ 2147483647 w 10045"/>
                <a:gd name="T111" fmla="*/ 2147483647 h 10019"/>
                <a:gd name="T112" fmla="*/ 2147483647 w 10045"/>
                <a:gd name="T113" fmla="*/ 2147483647 h 10019"/>
                <a:gd name="T114" fmla="*/ 2147483647 w 10045"/>
                <a:gd name="T115" fmla="*/ 2147483647 h 10019"/>
                <a:gd name="T116" fmla="*/ 2147483647 w 10045"/>
                <a:gd name="T117" fmla="*/ 2147483647 h 10019"/>
                <a:gd name="T118" fmla="*/ 2147483647 w 10045"/>
                <a:gd name="T119" fmla="*/ 2147483647 h 100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045" h="10019">
                  <a:moveTo>
                    <a:pt x="1724" y="2609"/>
                  </a:moveTo>
                  <a:lnTo>
                    <a:pt x="1379" y="3132"/>
                  </a:lnTo>
                  <a:lnTo>
                    <a:pt x="1379" y="3915"/>
                  </a:lnTo>
                  <a:lnTo>
                    <a:pt x="690" y="4436"/>
                  </a:lnTo>
                  <a:lnTo>
                    <a:pt x="690" y="5219"/>
                  </a:lnTo>
                  <a:lnTo>
                    <a:pt x="345" y="5741"/>
                  </a:lnTo>
                  <a:lnTo>
                    <a:pt x="690" y="6263"/>
                  </a:lnTo>
                  <a:lnTo>
                    <a:pt x="345" y="6786"/>
                  </a:lnTo>
                  <a:lnTo>
                    <a:pt x="0" y="7306"/>
                  </a:lnTo>
                  <a:lnTo>
                    <a:pt x="1034" y="7568"/>
                  </a:lnTo>
                  <a:lnTo>
                    <a:pt x="1724" y="7829"/>
                  </a:lnTo>
                  <a:cubicBezTo>
                    <a:pt x="2069" y="7916"/>
                    <a:pt x="2675" y="8005"/>
                    <a:pt x="2759" y="8090"/>
                  </a:cubicBezTo>
                  <a:cubicBezTo>
                    <a:pt x="2843" y="8175"/>
                    <a:pt x="2382" y="8117"/>
                    <a:pt x="2230" y="8339"/>
                  </a:cubicBezTo>
                  <a:cubicBezTo>
                    <a:pt x="2078" y="8560"/>
                    <a:pt x="1874" y="9189"/>
                    <a:pt x="1848" y="9422"/>
                  </a:cubicBezTo>
                  <a:cubicBezTo>
                    <a:pt x="1822" y="9656"/>
                    <a:pt x="1806" y="9700"/>
                    <a:pt x="2073" y="9738"/>
                  </a:cubicBezTo>
                  <a:cubicBezTo>
                    <a:pt x="2340" y="9777"/>
                    <a:pt x="3104" y="9626"/>
                    <a:pt x="3448" y="9656"/>
                  </a:cubicBezTo>
                  <a:cubicBezTo>
                    <a:pt x="3792" y="9686"/>
                    <a:pt x="3969" y="9858"/>
                    <a:pt x="4138" y="9917"/>
                  </a:cubicBezTo>
                  <a:cubicBezTo>
                    <a:pt x="4307" y="9976"/>
                    <a:pt x="4368" y="9999"/>
                    <a:pt x="4463" y="10013"/>
                  </a:cubicBezTo>
                  <a:cubicBezTo>
                    <a:pt x="4558" y="10027"/>
                    <a:pt x="4532" y="10015"/>
                    <a:pt x="4708" y="9999"/>
                  </a:cubicBezTo>
                  <a:cubicBezTo>
                    <a:pt x="4884" y="9983"/>
                    <a:pt x="5267" y="9931"/>
                    <a:pt x="5517" y="9917"/>
                  </a:cubicBezTo>
                  <a:cubicBezTo>
                    <a:pt x="5767" y="9903"/>
                    <a:pt x="5977" y="9917"/>
                    <a:pt x="6207" y="9917"/>
                  </a:cubicBezTo>
                  <a:cubicBezTo>
                    <a:pt x="6667" y="9830"/>
                    <a:pt x="7228" y="9704"/>
                    <a:pt x="7586" y="9656"/>
                  </a:cubicBezTo>
                  <a:cubicBezTo>
                    <a:pt x="7944" y="9608"/>
                    <a:pt x="8185" y="9677"/>
                    <a:pt x="8353" y="9629"/>
                  </a:cubicBezTo>
                  <a:cubicBezTo>
                    <a:pt x="8521" y="9581"/>
                    <a:pt x="8604" y="9494"/>
                    <a:pt x="8597" y="9368"/>
                  </a:cubicBezTo>
                  <a:cubicBezTo>
                    <a:pt x="8590" y="9242"/>
                    <a:pt x="8278" y="8989"/>
                    <a:pt x="8312" y="8872"/>
                  </a:cubicBezTo>
                  <a:cubicBezTo>
                    <a:pt x="8346" y="8755"/>
                    <a:pt x="8653" y="8734"/>
                    <a:pt x="8802" y="8668"/>
                  </a:cubicBezTo>
                  <a:cubicBezTo>
                    <a:pt x="8951" y="8602"/>
                    <a:pt x="9106" y="8518"/>
                    <a:pt x="9207" y="8474"/>
                  </a:cubicBezTo>
                  <a:cubicBezTo>
                    <a:pt x="9308" y="8430"/>
                    <a:pt x="9462" y="8479"/>
                    <a:pt x="9408" y="8406"/>
                  </a:cubicBezTo>
                  <a:cubicBezTo>
                    <a:pt x="9354" y="8333"/>
                    <a:pt x="9101" y="8223"/>
                    <a:pt x="8882" y="8035"/>
                  </a:cubicBezTo>
                  <a:cubicBezTo>
                    <a:pt x="8663" y="7847"/>
                    <a:pt x="8352" y="7492"/>
                    <a:pt x="8092" y="7279"/>
                  </a:cubicBezTo>
                  <a:cubicBezTo>
                    <a:pt x="7832" y="7066"/>
                    <a:pt x="7487" y="6889"/>
                    <a:pt x="7321" y="6759"/>
                  </a:cubicBezTo>
                  <a:cubicBezTo>
                    <a:pt x="7155" y="6629"/>
                    <a:pt x="7054" y="6580"/>
                    <a:pt x="7098" y="6497"/>
                  </a:cubicBezTo>
                  <a:cubicBezTo>
                    <a:pt x="7142" y="6414"/>
                    <a:pt x="7390" y="6345"/>
                    <a:pt x="7586" y="6263"/>
                  </a:cubicBezTo>
                  <a:cubicBezTo>
                    <a:pt x="7782" y="6181"/>
                    <a:pt x="8026" y="6082"/>
                    <a:pt x="8276" y="6002"/>
                  </a:cubicBezTo>
                  <a:cubicBezTo>
                    <a:pt x="8526" y="5922"/>
                    <a:pt x="8900" y="5853"/>
                    <a:pt x="9086" y="5782"/>
                  </a:cubicBezTo>
                  <a:cubicBezTo>
                    <a:pt x="9272" y="5711"/>
                    <a:pt x="9238" y="5584"/>
                    <a:pt x="9390" y="5577"/>
                  </a:cubicBezTo>
                  <a:cubicBezTo>
                    <a:pt x="9542" y="5570"/>
                    <a:pt x="9898" y="5757"/>
                    <a:pt x="10000" y="5741"/>
                  </a:cubicBezTo>
                  <a:cubicBezTo>
                    <a:pt x="10102" y="5725"/>
                    <a:pt x="10000" y="5568"/>
                    <a:pt x="10000" y="5481"/>
                  </a:cubicBezTo>
                  <a:lnTo>
                    <a:pt x="10000" y="4697"/>
                  </a:lnTo>
                  <a:cubicBezTo>
                    <a:pt x="9655" y="4697"/>
                    <a:pt x="9655" y="3654"/>
                    <a:pt x="9655" y="3654"/>
                  </a:cubicBezTo>
                  <a:lnTo>
                    <a:pt x="9655" y="2871"/>
                  </a:lnTo>
                  <a:lnTo>
                    <a:pt x="9655" y="2609"/>
                  </a:lnTo>
                  <a:lnTo>
                    <a:pt x="9310" y="1827"/>
                  </a:lnTo>
                  <a:lnTo>
                    <a:pt x="9310" y="1305"/>
                  </a:lnTo>
                  <a:lnTo>
                    <a:pt x="7931" y="783"/>
                  </a:lnTo>
                  <a:lnTo>
                    <a:pt x="6552" y="1305"/>
                  </a:lnTo>
                  <a:cubicBezTo>
                    <a:pt x="6552" y="1305"/>
                    <a:pt x="6207" y="1305"/>
                    <a:pt x="5862" y="1044"/>
                  </a:cubicBezTo>
                  <a:lnTo>
                    <a:pt x="5862" y="522"/>
                  </a:lnTo>
                  <a:lnTo>
                    <a:pt x="4828" y="261"/>
                  </a:lnTo>
                  <a:lnTo>
                    <a:pt x="4138" y="0"/>
                  </a:lnTo>
                  <a:lnTo>
                    <a:pt x="3793" y="261"/>
                  </a:lnTo>
                  <a:lnTo>
                    <a:pt x="3448" y="1305"/>
                  </a:lnTo>
                  <a:lnTo>
                    <a:pt x="3103" y="1827"/>
                  </a:lnTo>
                  <a:lnTo>
                    <a:pt x="2414" y="1827"/>
                  </a:lnTo>
                  <a:lnTo>
                    <a:pt x="1724" y="1827"/>
                  </a:lnTo>
                  <a:lnTo>
                    <a:pt x="1724" y="2088"/>
                  </a:lnTo>
                  <a:lnTo>
                    <a:pt x="1724" y="260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7654997" y="5791801"/>
              <a:ext cx="75806" cy="97223"/>
            </a:xfrm>
            <a:custGeom>
              <a:avLst/>
              <a:gdLst>
                <a:gd name="T0" fmla="*/ 2147483647 w 66"/>
                <a:gd name="T1" fmla="*/ 2147483647 h 90"/>
                <a:gd name="T2" fmla="*/ 2147483647 w 66"/>
                <a:gd name="T3" fmla="*/ 2147483647 h 90"/>
                <a:gd name="T4" fmla="*/ 2147483647 w 66"/>
                <a:gd name="T5" fmla="*/ 2147483647 h 90"/>
                <a:gd name="T6" fmla="*/ 2147483647 w 66"/>
                <a:gd name="T7" fmla="*/ 2147483647 h 90"/>
                <a:gd name="T8" fmla="*/ 2147483647 w 66"/>
                <a:gd name="T9" fmla="*/ 2147483647 h 90"/>
                <a:gd name="T10" fmla="*/ 2147483647 w 66"/>
                <a:gd name="T11" fmla="*/ 2147483647 h 90"/>
                <a:gd name="T12" fmla="*/ 2147483647 w 66"/>
                <a:gd name="T13" fmla="*/ 2147483647 h 90"/>
                <a:gd name="T14" fmla="*/ 2147483647 w 66"/>
                <a:gd name="T15" fmla="*/ 2147483647 h 90"/>
                <a:gd name="T16" fmla="*/ 2147483647 w 66"/>
                <a:gd name="T17" fmla="*/ 2147483647 h 90"/>
                <a:gd name="T18" fmla="*/ 2147483647 w 66"/>
                <a:gd name="T19" fmla="*/ 2147483647 h 90"/>
                <a:gd name="T20" fmla="*/ 2147483647 w 66"/>
                <a:gd name="T21" fmla="*/ 0 h 90"/>
                <a:gd name="T22" fmla="*/ 2147483647 w 66"/>
                <a:gd name="T23" fmla="*/ 2147483647 h 90"/>
                <a:gd name="T24" fmla="*/ 2147483647 w 66"/>
                <a:gd name="T25" fmla="*/ 2147483647 h 90"/>
                <a:gd name="T26" fmla="*/ 2147483647 w 66"/>
                <a:gd name="T27" fmla="*/ 2147483647 h 90"/>
                <a:gd name="T28" fmla="*/ 2147483647 w 66"/>
                <a:gd name="T29" fmla="*/ 2147483647 h 90"/>
                <a:gd name="T30" fmla="*/ 2147483647 w 66"/>
                <a:gd name="T31" fmla="*/ 2147483647 h 90"/>
                <a:gd name="T32" fmla="*/ 0 w 66"/>
                <a:gd name="T33" fmla="*/ 2147483647 h 90"/>
                <a:gd name="T34" fmla="*/ 2147483647 w 66"/>
                <a:gd name="T35" fmla="*/ 2147483647 h 90"/>
                <a:gd name="T36" fmla="*/ 2147483647 w 66"/>
                <a:gd name="T37" fmla="*/ 2147483647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90">
                  <a:moveTo>
                    <a:pt x="18" y="72"/>
                  </a:moveTo>
                  <a:lnTo>
                    <a:pt x="30" y="78"/>
                  </a:lnTo>
                  <a:lnTo>
                    <a:pt x="36" y="84"/>
                  </a:lnTo>
                  <a:lnTo>
                    <a:pt x="42" y="90"/>
                  </a:lnTo>
                  <a:lnTo>
                    <a:pt x="48" y="78"/>
                  </a:lnTo>
                  <a:lnTo>
                    <a:pt x="48" y="60"/>
                  </a:lnTo>
                  <a:lnTo>
                    <a:pt x="60" y="48"/>
                  </a:lnTo>
                  <a:lnTo>
                    <a:pt x="60" y="30"/>
                  </a:lnTo>
                  <a:lnTo>
                    <a:pt x="66" y="18"/>
                  </a:lnTo>
                  <a:lnTo>
                    <a:pt x="66" y="6"/>
                  </a:lnTo>
                  <a:lnTo>
                    <a:pt x="66" y="0"/>
                  </a:lnTo>
                  <a:lnTo>
                    <a:pt x="54" y="6"/>
                  </a:lnTo>
                  <a:lnTo>
                    <a:pt x="36" y="12"/>
                  </a:lnTo>
                  <a:lnTo>
                    <a:pt x="36" y="30"/>
                  </a:lnTo>
                  <a:lnTo>
                    <a:pt x="24" y="18"/>
                  </a:lnTo>
                  <a:lnTo>
                    <a:pt x="12" y="54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 rot="20966185">
              <a:off x="8034028" y="6206519"/>
              <a:ext cx="157929" cy="156469"/>
            </a:xfrm>
            <a:custGeom>
              <a:avLst/>
              <a:gdLst>
                <a:gd name="T0" fmla="*/ 2147483647 w 9874"/>
                <a:gd name="T1" fmla="*/ 861456484 h 10000"/>
                <a:gd name="T2" fmla="*/ 2147483647 w 9874"/>
                <a:gd name="T3" fmla="*/ 573160271 h 10000"/>
                <a:gd name="T4" fmla="*/ 2147483647 w 9874"/>
                <a:gd name="T5" fmla="*/ 571945092 h 10000"/>
                <a:gd name="T6" fmla="*/ 2147483647 w 9874"/>
                <a:gd name="T7" fmla="*/ 0 h 10000"/>
                <a:gd name="T8" fmla="*/ 2147483647 w 9874"/>
                <a:gd name="T9" fmla="*/ 350414474 h 10000"/>
                <a:gd name="T10" fmla="*/ 2147483647 w 9874"/>
                <a:gd name="T11" fmla="*/ 1282208266 h 10000"/>
                <a:gd name="T12" fmla="*/ 1792679761 w 9874"/>
                <a:gd name="T13" fmla="*/ 1861231051 h 10000"/>
                <a:gd name="T14" fmla="*/ 1792679761 w 9874"/>
                <a:gd name="T15" fmla="*/ 2147483647 h 10000"/>
                <a:gd name="T16" fmla="*/ 1194741583 w 9874"/>
                <a:gd name="T17" fmla="*/ 2147483647 h 10000"/>
                <a:gd name="T18" fmla="*/ 0 w 9874"/>
                <a:gd name="T19" fmla="*/ 2147483647 h 10000"/>
                <a:gd name="T20" fmla="*/ 1194741583 w 9874"/>
                <a:gd name="T21" fmla="*/ 2147483647 h 10000"/>
                <a:gd name="T22" fmla="*/ 2147483647 w 9874"/>
                <a:gd name="T23" fmla="*/ 2147483647 h 10000"/>
                <a:gd name="T24" fmla="*/ 2147483647 w 9874"/>
                <a:gd name="T25" fmla="*/ 2147483647 h 10000"/>
                <a:gd name="T26" fmla="*/ 2147483647 w 9874"/>
                <a:gd name="T27" fmla="*/ 2147483647 h 10000"/>
                <a:gd name="T28" fmla="*/ 2147483647 w 9874"/>
                <a:gd name="T29" fmla="*/ 2147483647 h 10000"/>
                <a:gd name="T30" fmla="*/ 2147483647 w 9874"/>
                <a:gd name="T31" fmla="*/ 2147483647 h 10000"/>
                <a:gd name="T32" fmla="*/ 2147483647 w 9874"/>
                <a:gd name="T33" fmla="*/ 2147483647 h 10000"/>
                <a:gd name="T34" fmla="*/ 2147483647 w 9874"/>
                <a:gd name="T35" fmla="*/ 2147483647 h 10000"/>
                <a:gd name="T36" fmla="*/ 2147483647 w 9874"/>
                <a:gd name="T37" fmla="*/ 2147483647 h 10000"/>
                <a:gd name="T38" fmla="*/ 2147483647 w 9874"/>
                <a:gd name="T39" fmla="*/ 2147483647 h 10000"/>
                <a:gd name="T40" fmla="*/ 2147483647 w 9874"/>
                <a:gd name="T41" fmla="*/ 2147483647 h 10000"/>
                <a:gd name="T42" fmla="*/ 2147483647 w 9874"/>
                <a:gd name="T43" fmla="*/ 2147483647 h 10000"/>
                <a:gd name="T44" fmla="*/ 2147483647 w 9874"/>
                <a:gd name="T45" fmla="*/ 2083902531 h 10000"/>
                <a:gd name="T46" fmla="*/ 2147483647 w 9874"/>
                <a:gd name="T47" fmla="*/ 1331460655 h 10000"/>
                <a:gd name="T48" fmla="*/ 2147483647 w 9874"/>
                <a:gd name="T49" fmla="*/ 1056034845 h 10000"/>
                <a:gd name="T50" fmla="*/ 2147483647 w 9874"/>
                <a:gd name="T51" fmla="*/ 861456484 h 100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74" h="10000">
                  <a:moveTo>
                    <a:pt x="9677" y="735"/>
                  </a:moveTo>
                  <a:lnTo>
                    <a:pt x="9874" y="489"/>
                  </a:lnTo>
                  <a:lnTo>
                    <a:pt x="9223" y="488"/>
                  </a:lnTo>
                  <a:lnTo>
                    <a:pt x="8813" y="0"/>
                  </a:lnTo>
                  <a:lnTo>
                    <a:pt x="5802" y="299"/>
                  </a:lnTo>
                  <a:lnTo>
                    <a:pt x="3889" y="1094"/>
                  </a:lnTo>
                  <a:lnTo>
                    <a:pt x="1667" y="1588"/>
                  </a:lnTo>
                  <a:lnTo>
                    <a:pt x="1667" y="2083"/>
                  </a:lnTo>
                  <a:lnTo>
                    <a:pt x="1111" y="3073"/>
                  </a:lnTo>
                  <a:lnTo>
                    <a:pt x="0" y="4062"/>
                  </a:lnTo>
                  <a:lnTo>
                    <a:pt x="1111" y="5547"/>
                  </a:lnTo>
                  <a:lnTo>
                    <a:pt x="3333" y="6042"/>
                  </a:lnTo>
                  <a:lnTo>
                    <a:pt x="2222" y="7031"/>
                  </a:lnTo>
                  <a:lnTo>
                    <a:pt x="2222" y="9010"/>
                  </a:lnTo>
                  <a:lnTo>
                    <a:pt x="4445" y="10000"/>
                  </a:lnTo>
                  <a:lnTo>
                    <a:pt x="5555" y="9010"/>
                  </a:lnTo>
                  <a:lnTo>
                    <a:pt x="5555" y="8021"/>
                  </a:lnTo>
                  <a:lnTo>
                    <a:pt x="7777" y="7031"/>
                  </a:lnTo>
                  <a:lnTo>
                    <a:pt x="5555" y="5052"/>
                  </a:lnTo>
                  <a:lnTo>
                    <a:pt x="5555" y="4062"/>
                  </a:lnTo>
                  <a:lnTo>
                    <a:pt x="4445" y="2578"/>
                  </a:lnTo>
                  <a:lnTo>
                    <a:pt x="7777" y="2083"/>
                  </a:lnTo>
                  <a:lnTo>
                    <a:pt x="9152" y="1778"/>
                  </a:lnTo>
                  <a:lnTo>
                    <a:pt x="9179" y="1136"/>
                  </a:lnTo>
                  <a:lnTo>
                    <a:pt x="9413" y="901"/>
                  </a:lnTo>
                  <a:lnTo>
                    <a:pt x="9677" y="73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8024552" y="5963461"/>
              <a:ext cx="203729" cy="161026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0 h 10000"/>
                <a:gd name="T8" fmla="*/ 2147483647 w 10000"/>
                <a:gd name="T9" fmla="*/ 962987830 h 10000"/>
                <a:gd name="T10" fmla="*/ 2147483647 w 10000"/>
                <a:gd name="T11" fmla="*/ 1505821189 h 10000"/>
                <a:gd name="T12" fmla="*/ 2147483647 w 10000"/>
                <a:gd name="T13" fmla="*/ 962987830 h 10000"/>
                <a:gd name="T14" fmla="*/ 2147483647 w 10000"/>
                <a:gd name="T15" fmla="*/ 2147483647 h 10000"/>
                <a:gd name="T16" fmla="*/ 1839321513 w 10000"/>
                <a:gd name="T17" fmla="*/ 2147483647 h 10000"/>
                <a:gd name="T18" fmla="*/ 1728171895 w 10000"/>
                <a:gd name="T19" fmla="*/ 2147483647 h 10000"/>
                <a:gd name="T20" fmla="*/ 1513069159 w 10000"/>
                <a:gd name="T21" fmla="*/ 2147483647 h 10000"/>
                <a:gd name="T22" fmla="*/ 7214134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000" h="10000">
                  <a:moveTo>
                    <a:pt x="8952" y="4746"/>
                  </a:moveTo>
                  <a:cubicBezTo>
                    <a:pt x="8952" y="4746"/>
                    <a:pt x="9789" y="4438"/>
                    <a:pt x="9789" y="4036"/>
                  </a:cubicBezTo>
                  <a:cubicBezTo>
                    <a:pt x="10125" y="3229"/>
                    <a:pt x="10054" y="3000"/>
                    <a:pt x="9628" y="2328"/>
                  </a:cubicBezTo>
                  <a:cubicBezTo>
                    <a:pt x="9201" y="1655"/>
                    <a:pt x="8028" y="776"/>
                    <a:pt x="7229" y="0"/>
                  </a:cubicBezTo>
                  <a:cubicBezTo>
                    <a:pt x="6677" y="239"/>
                    <a:pt x="6358" y="529"/>
                    <a:pt x="5576" y="715"/>
                  </a:cubicBezTo>
                  <a:cubicBezTo>
                    <a:pt x="4794" y="901"/>
                    <a:pt x="3551" y="983"/>
                    <a:pt x="2539" y="1118"/>
                  </a:cubicBezTo>
                  <a:lnTo>
                    <a:pt x="2201" y="715"/>
                  </a:lnTo>
                  <a:lnTo>
                    <a:pt x="1188" y="2730"/>
                  </a:lnTo>
                  <a:cubicBezTo>
                    <a:pt x="963" y="3268"/>
                    <a:pt x="631" y="4031"/>
                    <a:pt x="513" y="4343"/>
                  </a:cubicBezTo>
                  <a:cubicBezTo>
                    <a:pt x="396" y="4654"/>
                    <a:pt x="496" y="4524"/>
                    <a:pt x="482" y="4603"/>
                  </a:cubicBezTo>
                  <a:cubicBezTo>
                    <a:pt x="467" y="4681"/>
                    <a:pt x="503" y="4723"/>
                    <a:pt x="422" y="4817"/>
                  </a:cubicBezTo>
                  <a:cubicBezTo>
                    <a:pt x="342" y="4911"/>
                    <a:pt x="-28" y="5153"/>
                    <a:pt x="2" y="5165"/>
                  </a:cubicBezTo>
                  <a:cubicBezTo>
                    <a:pt x="871" y="6361"/>
                    <a:pt x="1309" y="7628"/>
                    <a:pt x="1789" y="8230"/>
                  </a:cubicBezTo>
                  <a:cubicBezTo>
                    <a:pt x="2266" y="8832"/>
                    <a:pt x="2645" y="8558"/>
                    <a:pt x="2875" y="8776"/>
                  </a:cubicBezTo>
                  <a:cubicBezTo>
                    <a:pt x="3105" y="8994"/>
                    <a:pt x="2722" y="9336"/>
                    <a:pt x="3174" y="9539"/>
                  </a:cubicBezTo>
                  <a:cubicBezTo>
                    <a:pt x="3626" y="9742"/>
                    <a:pt x="4682" y="10053"/>
                    <a:pt x="5588" y="9993"/>
                  </a:cubicBezTo>
                  <a:cubicBezTo>
                    <a:pt x="6494" y="9933"/>
                    <a:pt x="8055" y="9717"/>
                    <a:pt x="8615" y="9179"/>
                  </a:cubicBezTo>
                  <a:cubicBezTo>
                    <a:pt x="9175" y="8641"/>
                    <a:pt x="8840" y="7567"/>
                    <a:pt x="8952" y="6761"/>
                  </a:cubicBezTo>
                  <a:lnTo>
                    <a:pt x="9628" y="6358"/>
                  </a:lnTo>
                  <a:cubicBezTo>
                    <a:pt x="9591" y="6168"/>
                    <a:pt x="9555" y="5977"/>
                    <a:pt x="9518" y="5787"/>
                  </a:cubicBezTo>
                  <a:cubicBezTo>
                    <a:pt x="9629" y="5384"/>
                    <a:pt x="8840" y="5149"/>
                    <a:pt x="8952" y="474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7819244" y="5889024"/>
              <a:ext cx="157929" cy="78994"/>
            </a:xfrm>
            <a:custGeom>
              <a:avLst/>
              <a:gdLst>
                <a:gd name="T0" fmla="*/ 2147483647 w 10569"/>
                <a:gd name="T1" fmla="*/ 218132199 h 10092"/>
                <a:gd name="T2" fmla="*/ 2147483647 w 10569"/>
                <a:gd name="T3" fmla="*/ 122706788 h 10092"/>
                <a:gd name="T4" fmla="*/ 2147483647 w 10569"/>
                <a:gd name="T5" fmla="*/ 61371189 h 10092"/>
                <a:gd name="T6" fmla="*/ 2147483647 w 10569"/>
                <a:gd name="T7" fmla="*/ 0 h 10092"/>
                <a:gd name="T8" fmla="*/ 2147483647 w 10569"/>
                <a:gd name="T9" fmla="*/ 30665321 h 10092"/>
                <a:gd name="T10" fmla="*/ 2147483647 w 10569"/>
                <a:gd name="T11" fmla="*/ 0 h 10092"/>
                <a:gd name="T12" fmla="*/ 2097951320 w 10569"/>
                <a:gd name="T13" fmla="*/ 30665321 h 10092"/>
                <a:gd name="T14" fmla="*/ 1401434486 w 10569"/>
                <a:gd name="T15" fmla="*/ 61371189 h 10092"/>
                <a:gd name="T16" fmla="*/ 704917667 w 10569"/>
                <a:gd name="T17" fmla="*/ 92041467 h 10092"/>
                <a:gd name="T18" fmla="*/ 8448222 w 10569"/>
                <a:gd name="T19" fmla="*/ 122706788 h 10092"/>
                <a:gd name="T20" fmla="*/ 357065685 w 10569"/>
                <a:gd name="T21" fmla="*/ 164160932 h 10092"/>
                <a:gd name="T22" fmla="*/ 1012965140 w 10569"/>
                <a:gd name="T23" fmla="*/ 220119984 h 10092"/>
                <a:gd name="T24" fmla="*/ 1750099564 w 10569"/>
                <a:gd name="T25" fmla="*/ 306784830 h 10092"/>
                <a:gd name="T26" fmla="*/ 2097951320 w 10569"/>
                <a:gd name="T27" fmla="*/ 337490632 h 10092"/>
                <a:gd name="T28" fmla="*/ 2147483647 w 10569"/>
                <a:gd name="T29" fmla="*/ 371544855 h 10092"/>
                <a:gd name="T30" fmla="*/ 2147483647 w 10569"/>
                <a:gd name="T31" fmla="*/ 367936564 h 10092"/>
                <a:gd name="T32" fmla="*/ 2147483647 w 10569"/>
                <a:gd name="T33" fmla="*/ 337230696 h 10092"/>
                <a:gd name="T34" fmla="*/ 2147483647 w 10569"/>
                <a:gd name="T35" fmla="*/ 346435062 h 10092"/>
                <a:gd name="T36" fmla="*/ 2147483647 w 10569"/>
                <a:gd name="T37" fmla="*/ 347321125 h 10092"/>
                <a:gd name="T38" fmla="*/ 2147483647 w 10569"/>
                <a:gd name="T39" fmla="*/ 353615522 h 10092"/>
                <a:gd name="T40" fmla="*/ 2147483647 w 10569"/>
                <a:gd name="T41" fmla="*/ 369740943 h 10092"/>
                <a:gd name="T42" fmla="*/ 2147483647 w 10569"/>
                <a:gd name="T43" fmla="*/ 344411753 h 10092"/>
                <a:gd name="T44" fmla="*/ 2147483647 w 10569"/>
                <a:gd name="T45" fmla="*/ 359211597 h 100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569" h="10092">
                  <a:moveTo>
                    <a:pt x="10569" y="5925"/>
                  </a:moveTo>
                  <a:cubicBezTo>
                    <a:pt x="10249" y="5077"/>
                    <a:pt x="8682" y="4197"/>
                    <a:pt x="7738" y="3333"/>
                  </a:cubicBezTo>
                  <a:lnTo>
                    <a:pt x="5920" y="1667"/>
                  </a:lnTo>
                  <a:lnTo>
                    <a:pt x="4102" y="0"/>
                  </a:lnTo>
                  <a:lnTo>
                    <a:pt x="4102" y="833"/>
                  </a:lnTo>
                  <a:lnTo>
                    <a:pt x="3193" y="0"/>
                  </a:lnTo>
                  <a:lnTo>
                    <a:pt x="2738" y="833"/>
                  </a:lnTo>
                  <a:lnTo>
                    <a:pt x="1829" y="1667"/>
                  </a:lnTo>
                  <a:lnTo>
                    <a:pt x="920" y="2500"/>
                  </a:lnTo>
                  <a:cubicBezTo>
                    <a:pt x="617" y="2778"/>
                    <a:pt x="87" y="3007"/>
                    <a:pt x="11" y="3333"/>
                  </a:cubicBezTo>
                  <a:cubicBezTo>
                    <a:pt x="-65" y="3659"/>
                    <a:pt x="248" y="4018"/>
                    <a:pt x="466" y="4459"/>
                  </a:cubicBezTo>
                  <a:cubicBezTo>
                    <a:pt x="684" y="4900"/>
                    <a:pt x="1019" y="5333"/>
                    <a:pt x="1322" y="5979"/>
                  </a:cubicBezTo>
                  <a:cubicBezTo>
                    <a:pt x="1625" y="6625"/>
                    <a:pt x="2048" y="7802"/>
                    <a:pt x="2284" y="8333"/>
                  </a:cubicBezTo>
                  <a:cubicBezTo>
                    <a:pt x="2520" y="8864"/>
                    <a:pt x="2583" y="8874"/>
                    <a:pt x="2738" y="9167"/>
                  </a:cubicBezTo>
                  <a:cubicBezTo>
                    <a:pt x="2893" y="9460"/>
                    <a:pt x="3217" y="10092"/>
                    <a:pt x="3217" y="10092"/>
                  </a:cubicBezTo>
                  <a:cubicBezTo>
                    <a:pt x="4581" y="10092"/>
                    <a:pt x="4900" y="9994"/>
                    <a:pt x="4900" y="9994"/>
                  </a:cubicBezTo>
                  <a:cubicBezTo>
                    <a:pt x="4785" y="9440"/>
                    <a:pt x="5654" y="9714"/>
                    <a:pt x="5539" y="9160"/>
                  </a:cubicBezTo>
                  <a:cubicBezTo>
                    <a:pt x="5853" y="9260"/>
                    <a:pt x="6250" y="9364"/>
                    <a:pt x="6402" y="9410"/>
                  </a:cubicBezTo>
                  <a:cubicBezTo>
                    <a:pt x="6554" y="9456"/>
                    <a:pt x="6377" y="9434"/>
                    <a:pt x="6453" y="9434"/>
                  </a:cubicBezTo>
                  <a:cubicBezTo>
                    <a:pt x="6529" y="9434"/>
                    <a:pt x="6505" y="9504"/>
                    <a:pt x="6723" y="9605"/>
                  </a:cubicBezTo>
                  <a:cubicBezTo>
                    <a:pt x="6941" y="9707"/>
                    <a:pt x="7421" y="10085"/>
                    <a:pt x="7759" y="10043"/>
                  </a:cubicBezTo>
                  <a:cubicBezTo>
                    <a:pt x="8097" y="10001"/>
                    <a:pt x="8436" y="9626"/>
                    <a:pt x="8753" y="9355"/>
                  </a:cubicBezTo>
                  <a:cubicBezTo>
                    <a:pt x="9070" y="9084"/>
                    <a:pt x="8347" y="9964"/>
                    <a:pt x="10391" y="9757"/>
                  </a:cubicBezTo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7931373" y="5971057"/>
              <a:ext cx="137399" cy="91147"/>
            </a:xfrm>
            <a:custGeom>
              <a:avLst/>
              <a:gdLst>
                <a:gd name="T0" fmla="*/ 2147483647 w 9980"/>
                <a:gd name="T1" fmla="*/ 0 h 10000"/>
                <a:gd name="T2" fmla="*/ 2147483647 w 9980"/>
                <a:gd name="T3" fmla="*/ 120347451 h 10000"/>
                <a:gd name="T4" fmla="*/ 2048295641 w 9980"/>
                <a:gd name="T5" fmla="*/ 174854502 h 10000"/>
                <a:gd name="T6" fmla="*/ 1295790420 w 9980"/>
                <a:gd name="T7" fmla="*/ 229369258 h 10000"/>
                <a:gd name="T8" fmla="*/ 794318046 w 9980"/>
                <a:gd name="T9" fmla="*/ 209556601 h 10000"/>
                <a:gd name="T10" fmla="*/ 543839063 w 9980"/>
                <a:gd name="T11" fmla="*/ 174854502 h 10000"/>
                <a:gd name="T12" fmla="*/ 292843180 w 9980"/>
                <a:gd name="T13" fmla="*/ 283793289 h 10000"/>
                <a:gd name="T14" fmla="*/ 41849789 w 9980"/>
                <a:gd name="T15" fmla="*/ 447321156 h 10000"/>
                <a:gd name="T16" fmla="*/ 11224449 w 9980"/>
                <a:gd name="T17" fmla="*/ 470376980 h 10000"/>
                <a:gd name="T18" fmla="*/ 159185930 w 9980"/>
                <a:gd name="T19" fmla="*/ 536612402 h 10000"/>
                <a:gd name="T20" fmla="*/ 838699122 w 9980"/>
                <a:gd name="T21" fmla="*/ 744424260 h 10000"/>
                <a:gd name="T22" fmla="*/ 1841683506 w 9980"/>
                <a:gd name="T23" fmla="*/ 792279756 h 10000"/>
                <a:gd name="T24" fmla="*/ 2147483647 w 9980"/>
                <a:gd name="T25" fmla="*/ 746169002 h 10000"/>
                <a:gd name="T26" fmla="*/ 2147483647 w 9980"/>
                <a:gd name="T27" fmla="*/ 678509460 h 10000"/>
                <a:gd name="T28" fmla="*/ 2147483647 w 9980"/>
                <a:gd name="T29" fmla="*/ 678509460 h 10000"/>
                <a:gd name="T30" fmla="*/ 2147483647 w 9980"/>
                <a:gd name="T31" fmla="*/ 610766908 h 10000"/>
                <a:gd name="T32" fmla="*/ 2147483647 w 9980"/>
                <a:gd name="T33" fmla="*/ 392815010 h 10000"/>
                <a:gd name="T34" fmla="*/ 2147483647 w 9980"/>
                <a:gd name="T35" fmla="*/ 120347451 h 10000"/>
                <a:gd name="T36" fmla="*/ 2147483647 w 9980"/>
                <a:gd name="T37" fmla="*/ 9902428 h 10000"/>
                <a:gd name="T38" fmla="*/ 2147483647 w 9980"/>
                <a:gd name="T39" fmla="*/ 26306802 h 10000"/>
                <a:gd name="T40" fmla="*/ 2147483647 w 9980"/>
                <a:gd name="T41" fmla="*/ 0 h 100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980" h="10000">
                  <a:moveTo>
                    <a:pt x="7338" y="0"/>
                  </a:moveTo>
                  <a:cubicBezTo>
                    <a:pt x="6885" y="506"/>
                    <a:pt x="6535" y="1151"/>
                    <a:pt x="5980" y="1519"/>
                  </a:cubicBezTo>
                  <a:cubicBezTo>
                    <a:pt x="5426" y="1887"/>
                    <a:pt x="4670" y="1978"/>
                    <a:pt x="4015" y="2207"/>
                  </a:cubicBezTo>
                  <a:cubicBezTo>
                    <a:pt x="2540" y="2895"/>
                    <a:pt x="2950" y="2822"/>
                    <a:pt x="2540" y="2895"/>
                  </a:cubicBezTo>
                  <a:cubicBezTo>
                    <a:pt x="2130" y="2968"/>
                    <a:pt x="1557" y="2645"/>
                    <a:pt x="1557" y="2645"/>
                  </a:cubicBezTo>
                  <a:cubicBezTo>
                    <a:pt x="1066" y="1958"/>
                    <a:pt x="1230" y="2051"/>
                    <a:pt x="1066" y="2207"/>
                  </a:cubicBezTo>
                  <a:cubicBezTo>
                    <a:pt x="902" y="2363"/>
                    <a:pt x="574" y="3582"/>
                    <a:pt x="574" y="3582"/>
                  </a:cubicBezTo>
                  <a:cubicBezTo>
                    <a:pt x="409" y="4270"/>
                    <a:pt x="174" y="5254"/>
                    <a:pt x="82" y="5646"/>
                  </a:cubicBezTo>
                  <a:cubicBezTo>
                    <a:pt x="-10" y="6038"/>
                    <a:pt x="-16" y="5749"/>
                    <a:pt x="22" y="5937"/>
                  </a:cubicBezTo>
                  <a:cubicBezTo>
                    <a:pt x="60" y="6125"/>
                    <a:pt x="42" y="6197"/>
                    <a:pt x="312" y="6773"/>
                  </a:cubicBezTo>
                  <a:cubicBezTo>
                    <a:pt x="583" y="7349"/>
                    <a:pt x="1094" y="8858"/>
                    <a:pt x="1644" y="9396"/>
                  </a:cubicBezTo>
                  <a:cubicBezTo>
                    <a:pt x="2194" y="9934"/>
                    <a:pt x="3153" y="9997"/>
                    <a:pt x="3610" y="10000"/>
                  </a:cubicBezTo>
                  <a:cubicBezTo>
                    <a:pt x="4068" y="10003"/>
                    <a:pt x="3989" y="9657"/>
                    <a:pt x="4389" y="9418"/>
                  </a:cubicBezTo>
                  <a:cubicBezTo>
                    <a:pt x="4788" y="9179"/>
                    <a:pt x="5720" y="8707"/>
                    <a:pt x="6009" y="8564"/>
                  </a:cubicBezTo>
                  <a:cubicBezTo>
                    <a:pt x="6298" y="8421"/>
                    <a:pt x="5883" y="8706"/>
                    <a:pt x="6124" y="8564"/>
                  </a:cubicBezTo>
                  <a:cubicBezTo>
                    <a:pt x="6364" y="8422"/>
                    <a:pt x="7069" y="8310"/>
                    <a:pt x="7455" y="7709"/>
                  </a:cubicBezTo>
                  <a:cubicBezTo>
                    <a:pt x="7841" y="7109"/>
                    <a:pt x="8111" y="5875"/>
                    <a:pt x="8438" y="4958"/>
                  </a:cubicBezTo>
                  <a:cubicBezTo>
                    <a:pt x="8929" y="3812"/>
                    <a:pt x="9701" y="2324"/>
                    <a:pt x="9913" y="1519"/>
                  </a:cubicBezTo>
                  <a:cubicBezTo>
                    <a:pt x="10125" y="713"/>
                    <a:pt x="9778" y="589"/>
                    <a:pt x="9710" y="125"/>
                  </a:cubicBezTo>
                  <a:lnTo>
                    <a:pt x="9128" y="332"/>
                  </a:lnTo>
                  <a:lnTo>
                    <a:pt x="7338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7936112" y="5933078"/>
              <a:ext cx="132661" cy="66841"/>
            </a:xfrm>
            <a:custGeom>
              <a:avLst/>
              <a:gdLst>
                <a:gd name="T0" fmla="*/ 2147483647 w 10000"/>
                <a:gd name="T1" fmla="*/ 11717197 h 9595"/>
                <a:gd name="T2" fmla="*/ 2117831042 w 10000"/>
                <a:gd name="T3" fmla="*/ 1864984 h 9595"/>
                <a:gd name="T4" fmla="*/ 1670018673 w 10000"/>
                <a:gd name="T5" fmla="*/ 1985706 h 9595"/>
                <a:gd name="T6" fmla="*/ 1192608324 w 10000"/>
                <a:gd name="T7" fmla="*/ 11717197 h 9595"/>
                <a:gd name="T8" fmla="*/ 954346452 w 10000"/>
                <a:gd name="T9" fmla="*/ 56295023 h 9595"/>
                <a:gd name="T10" fmla="*/ 0 w 10000"/>
                <a:gd name="T11" fmla="*/ 100895271 h 9595"/>
                <a:gd name="T12" fmla="*/ 238705181 w 10000"/>
                <a:gd name="T13" fmla="*/ 145472777 h 9595"/>
                <a:gd name="T14" fmla="*/ 413599734 w 10000"/>
                <a:gd name="T15" fmla="*/ 172255509 h 9595"/>
                <a:gd name="T16" fmla="*/ 852527046 w 10000"/>
                <a:gd name="T17" fmla="*/ 192499706 h 9595"/>
                <a:gd name="T18" fmla="*/ 1872358309 w 10000"/>
                <a:gd name="T19" fmla="*/ 165736637 h 9595"/>
                <a:gd name="T20" fmla="*/ 2147483647 w 10000"/>
                <a:gd name="T21" fmla="*/ 153539079 h 9595"/>
                <a:gd name="T22" fmla="*/ 2147483647 w 10000"/>
                <a:gd name="T23" fmla="*/ 109902201 h 9595"/>
                <a:gd name="T24" fmla="*/ 2147483647 w 10000"/>
                <a:gd name="T25" fmla="*/ 118909553 h 9595"/>
                <a:gd name="T26" fmla="*/ 2147483647 w 10000"/>
                <a:gd name="T27" fmla="*/ 99771804 h 9595"/>
                <a:gd name="T28" fmla="*/ 2147483647 w 10000"/>
                <a:gd name="T29" fmla="*/ 78603679 h 9595"/>
                <a:gd name="T30" fmla="*/ 2147483647 w 10000"/>
                <a:gd name="T31" fmla="*/ 43215616 h 9595"/>
                <a:gd name="T32" fmla="*/ 2147483647 w 10000"/>
                <a:gd name="T33" fmla="*/ 24356051 h 9595"/>
                <a:gd name="T34" fmla="*/ 2147483647 w 10000"/>
                <a:gd name="T35" fmla="*/ 11717197 h 9595"/>
                <a:gd name="T36" fmla="*/ 2147483647 w 10000"/>
                <a:gd name="T37" fmla="*/ 11717197 h 95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000" h="9595">
                  <a:moveTo>
                    <a:pt x="6210" y="584"/>
                  </a:moveTo>
                  <a:cubicBezTo>
                    <a:pt x="5554" y="325"/>
                    <a:pt x="5389" y="258"/>
                    <a:pt x="5013" y="93"/>
                  </a:cubicBezTo>
                  <a:cubicBezTo>
                    <a:pt x="4637" y="-72"/>
                    <a:pt x="4318" y="17"/>
                    <a:pt x="3953" y="99"/>
                  </a:cubicBezTo>
                  <a:lnTo>
                    <a:pt x="2823" y="584"/>
                  </a:lnTo>
                  <a:lnTo>
                    <a:pt x="2259" y="2806"/>
                  </a:lnTo>
                  <a:lnTo>
                    <a:pt x="0" y="5029"/>
                  </a:lnTo>
                  <a:lnTo>
                    <a:pt x="565" y="7251"/>
                  </a:lnTo>
                  <a:lnTo>
                    <a:pt x="979" y="8586"/>
                  </a:lnTo>
                  <a:lnTo>
                    <a:pt x="2018" y="9595"/>
                  </a:lnTo>
                  <a:lnTo>
                    <a:pt x="4432" y="8261"/>
                  </a:lnTo>
                  <a:lnTo>
                    <a:pt x="6240" y="7653"/>
                  </a:lnTo>
                  <a:lnTo>
                    <a:pt x="7130" y="5478"/>
                  </a:lnTo>
                  <a:lnTo>
                    <a:pt x="9214" y="5927"/>
                  </a:lnTo>
                  <a:lnTo>
                    <a:pt x="9803" y="4973"/>
                  </a:lnTo>
                  <a:cubicBezTo>
                    <a:pt x="9735" y="4622"/>
                    <a:pt x="9905" y="4270"/>
                    <a:pt x="9837" y="3918"/>
                  </a:cubicBezTo>
                  <a:cubicBezTo>
                    <a:pt x="9758" y="2807"/>
                    <a:pt x="10067" y="3265"/>
                    <a:pt x="9987" y="2154"/>
                  </a:cubicBezTo>
                  <a:cubicBezTo>
                    <a:pt x="9527" y="1653"/>
                    <a:pt x="9037" y="1714"/>
                    <a:pt x="8578" y="1214"/>
                  </a:cubicBezTo>
                  <a:cubicBezTo>
                    <a:pt x="8542" y="1004"/>
                    <a:pt x="8505" y="794"/>
                    <a:pt x="8469" y="584"/>
                  </a:cubicBezTo>
                  <a:lnTo>
                    <a:pt x="6210" y="58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8084565" y="6106257"/>
              <a:ext cx="181619" cy="135202"/>
            </a:xfrm>
            <a:custGeom>
              <a:avLst/>
              <a:gdLst>
                <a:gd name="T0" fmla="*/ 2147483647 w 10000"/>
                <a:gd name="T1" fmla="*/ 293810106 h 10000"/>
                <a:gd name="T2" fmla="*/ 1846282842 w 10000"/>
                <a:gd name="T3" fmla="*/ 293810106 h 10000"/>
                <a:gd name="T4" fmla="*/ 0 w 10000"/>
                <a:gd name="T5" fmla="*/ 0 h 10000"/>
                <a:gd name="T6" fmla="*/ 0 w 10000"/>
                <a:gd name="T7" fmla="*/ 587019553 h 10000"/>
                <a:gd name="T8" fmla="*/ 924200281 w 10000"/>
                <a:gd name="T9" fmla="*/ 1468447271 h 10000"/>
                <a:gd name="T10" fmla="*/ 1379187541 w 10000"/>
                <a:gd name="T11" fmla="*/ 2147483647 h 10000"/>
                <a:gd name="T12" fmla="*/ 924200281 w 10000"/>
                <a:gd name="T13" fmla="*/ 2147483647 h 10000"/>
                <a:gd name="T14" fmla="*/ 1846282842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1761659502 h 10000"/>
                <a:gd name="T42" fmla="*/ 2147483647 w 10000"/>
                <a:gd name="T43" fmla="*/ 587019553 h 10000"/>
                <a:gd name="T44" fmla="*/ 2147483647 w 10000"/>
                <a:gd name="T45" fmla="*/ 0 h 10000"/>
                <a:gd name="T46" fmla="*/ 2147483647 w 10000"/>
                <a:gd name="T47" fmla="*/ 293810106 h 100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000" h="10000">
                  <a:moveTo>
                    <a:pt x="3636" y="522"/>
                  </a:moveTo>
                  <a:lnTo>
                    <a:pt x="909" y="522"/>
                  </a:lnTo>
                  <a:lnTo>
                    <a:pt x="0" y="0"/>
                  </a:lnTo>
                  <a:lnTo>
                    <a:pt x="0" y="1043"/>
                  </a:lnTo>
                  <a:lnTo>
                    <a:pt x="455" y="2609"/>
                  </a:lnTo>
                  <a:cubicBezTo>
                    <a:pt x="530" y="3171"/>
                    <a:pt x="604" y="3733"/>
                    <a:pt x="679" y="4295"/>
                  </a:cubicBezTo>
                  <a:cubicBezTo>
                    <a:pt x="604" y="4631"/>
                    <a:pt x="530" y="4968"/>
                    <a:pt x="455" y="5304"/>
                  </a:cubicBezTo>
                  <a:lnTo>
                    <a:pt x="909" y="6348"/>
                  </a:lnTo>
                  <a:lnTo>
                    <a:pt x="1598" y="7682"/>
                  </a:lnTo>
                  <a:cubicBezTo>
                    <a:pt x="2779" y="7328"/>
                    <a:pt x="2976" y="7157"/>
                    <a:pt x="4110" y="6712"/>
                  </a:cubicBezTo>
                  <a:lnTo>
                    <a:pt x="4448" y="7069"/>
                  </a:lnTo>
                  <a:lnTo>
                    <a:pt x="5010" y="7076"/>
                  </a:lnTo>
                  <a:cubicBezTo>
                    <a:pt x="5007" y="7181"/>
                    <a:pt x="5003" y="7286"/>
                    <a:pt x="5000" y="7391"/>
                  </a:cubicBezTo>
                  <a:lnTo>
                    <a:pt x="4545" y="7913"/>
                  </a:lnTo>
                  <a:lnTo>
                    <a:pt x="5000" y="10000"/>
                  </a:lnTo>
                  <a:lnTo>
                    <a:pt x="6818" y="8435"/>
                  </a:lnTo>
                  <a:lnTo>
                    <a:pt x="8636" y="8435"/>
                  </a:lnTo>
                  <a:lnTo>
                    <a:pt x="9545" y="6870"/>
                  </a:lnTo>
                  <a:lnTo>
                    <a:pt x="10000" y="6870"/>
                  </a:lnTo>
                  <a:lnTo>
                    <a:pt x="7273" y="5826"/>
                  </a:lnTo>
                  <a:cubicBezTo>
                    <a:pt x="7121" y="4927"/>
                    <a:pt x="6970" y="4029"/>
                    <a:pt x="6818" y="3130"/>
                  </a:cubicBezTo>
                  <a:lnTo>
                    <a:pt x="8636" y="1043"/>
                  </a:lnTo>
                  <a:lnTo>
                    <a:pt x="5909" y="0"/>
                  </a:lnTo>
                  <a:lnTo>
                    <a:pt x="3636" y="5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7680265" y="5996881"/>
              <a:ext cx="113709" cy="62284"/>
            </a:xfrm>
            <a:custGeom>
              <a:avLst/>
              <a:gdLst>
                <a:gd name="T0" fmla="*/ 1523412940 w 10000"/>
                <a:gd name="T1" fmla="*/ 20703172 h 11466"/>
                <a:gd name="T2" fmla="*/ 1384973249 w 10000"/>
                <a:gd name="T3" fmla="*/ 13260037 h 11466"/>
                <a:gd name="T4" fmla="*/ 1107889269 w 10000"/>
                <a:gd name="T5" fmla="*/ 5816929 h 11466"/>
                <a:gd name="T6" fmla="*/ 705952907 w 10000"/>
                <a:gd name="T7" fmla="*/ 11598732 h 11466"/>
                <a:gd name="T8" fmla="*/ 629180878 w 10000"/>
                <a:gd name="T9" fmla="*/ 0 h 11466"/>
                <a:gd name="T10" fmla="*/ 415505657 w 10000"/>
                <a:gd name="T11" fmla="*/ 11182239 h 11466"/>
                <a:gd name="T12" fmla="*/ 0 w 10000"/>
                <a:gd name="T13" fmla="*/ 35589387 h 11466"/>
                <a:gd name="T14" fmla="*/ 0 w 10000"/>
                <a:gd name="T15" fmla="*/ 50474506 h 11466"/>
                <a:gd name="T16" fmla="*/ 277065955 w 10000"/>
                <a:gd name="T17" fmla="*/ 50474506 h 11466"/>
                <a:gd name="T18" fmla="*/ 408729233 w 10000"/>
                <a:gd name="T19" fmla="*/ 68272305 h 11466"/>
                <a:gd name="T20" fmla="*/ 553945349 w 10000"/>
                <a:gd name="T21" fmla="*/ 65360750 h 11466"/>
                <a:gd name="T22" fmla="*/ 860112323 w 10000"/>
                <a:gd name="T23" fmla="*/ 53797304 h 11466"/>
                <a:gd name="T24" fmla="*/ 1019100903 w 10000"/>
                <a:gd name="T25" fmla="*/ 60412870 h 11466"/>
                <a:gd name="T26" fmla="*/ 1523412940 w 10000"/>
                <a:gd name="T27" fmla="*/ 50474506 h 11466"/>
                <a:gd name="T28" fmla="*/ 1800478906 w 10000"/>
                <a:gd name="T29" fmla="*/ 43031399 h 11466"/>
                <a:gd name="T30" fmla="*/ 1938918597 w 10000"/>
                <a:gd name="T31" fmla="*/ 43031399 h 11466"/>
                <a:gd name="T32" fmla="*/ 1800478906 w 10000"/>
                <a:gd name="T33" fmla="*/ 35589387 h 11466"/>
                <a:gd name="T34" fmla="*/ 1523412940 w 10000"/>
                <a:gd name="T35" fmla="*/ 20703172 h 114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000" h="11466">
                  <a:moveTo>
                    <a:pt x="7857" y="3477"/>
                  </a:moveTo>
                  <a:lnTo>
                    <a:pt x="7143" y="2227"/>
                  </a:lnTo>
                  <a:lnTo>
                    <a:pt x="5714" y="977"/>
                  </a:lnTo>
                  <a:lnTo>
                    <a:pt x="3641" y="1948"/>
                  </a:lnTo>
                  <a:cubicBezTo>
                    <a:pt x="3532" y="1206"/>
                    <a:pt x="3354" y="742"/>
                    <a:pt x="3245" y="0"/>
                  </a:cubicBezTo>
                  <a:lnTo>
                    <a:pt x="2143" y="1878"/>
                  </a:lnTo>
                  <a:lnTo>
                    <a:pt x="0" y="5977"/>
                  </a:lnTo>
                  <a:lnTo>
                    <a:pt x="0" y="8477"/>
                  </a:lnTo>
                  <a:lnTo>
                    <a:pt x="1429" y="8477"/>
                  </a:lnTo>
                  <a:lnTo>
                    <a:pt x="2108" y="11466"/>
                  </a:lnTo>
                  <a:lnTo>
                    <a:pt x="2857" y="10977"/>
                  </a:lnTo>
                  <a:lnTo>
                    <a:pt x="4436" y="9035"/>
                  </a:lnTo>
                  <a:lnTo>
                    <a:pt x="5256" y="10146"/>
                  </a:lnTo>
                  <a:lnTo>
                    <a:pt x="7857" y="8477"/>
                  </a:lnTo>
                  <a:lnTo>
                    <a:pt x="9286" y="7227"/>
                  </a:lnTo>
                  <a:lnTo>
                    <a:pt x="10000" y="7227"/>
                  </a:lnTo>
                  <a:lnTo>
                    <a:pt x="9286" y="5977"/>
                  </a:lnTo>
                  <a:lnTo>
                    <a:pt x="7857" y="34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7623411" y="5857122"/>
              <a:ext cx="71068" cy="71398"/>
            </a:xfrm>
            <a:custGeom>
              <a:avLst/>
              <a:gdLst>
                <a:gd name="T0" fmla="*/ 43091458 w 10056"/>
                <a:gd name="T1" fmla="*/ 105833347 h 10000"/>
                <a:gd name="T2" fmla="*/ 60516545 w 10056"/>
                <a:gd name="T3" fmla="*/ 148181948 h 10000"/>
                <a:gd name="T4" fmla="*/ 95382098 w 10056"/>
                <a:gd name="T5" fmla="*/ 169343381 h 10000"/>
                <a:gd name="T6" fmla="*/ 127165973 w 10056"/>
                <a:gd name="T7" fmla="*/ 196710131 h 10000"/>
                <a:gd name="T8" fmla="*/ 159904912 w 10056"/>
                <a:gd name="T9" fmla="*/ 231533339 h 10000"/>
                <a:gd name="T10" fmla="*/ 180375846 w 10056"/>
                <a:gd name="T11" fmla="*/ 174299266 h 10000"/>
                <a:gd name="T12" fmla="*/ 168237950 w 10056"/>
                <a:gd name="T13" fmla="*/ 131951061 h 10000"/>
                <a:gd name="T14" fmla="*/ 181386826 w 10056"/>
                <a:gd name="T15" fmla="*/ 75990916 h 10000"/>
                <a:gd name="T16" fmla="*/ 155827284 w 10056"/>
                <a:gd name="T17" fmla="*/ 54825744 h 10000"/>
                <a:gd name="T18" fmla="*/ 130232265 w 10056"/>
                <a:gd name="T19" fmla="*/ 42323709 h 10000"/>
                <a:gd name="T20" fmla="*/ 95382098 w 10056"/>
                <a:gd name="T21" fmla="*/ 21161829 h 10000"/>
                <a:gd name="T22" fmla="*/ 60516545 w 10056"/>
                <a:gd name="T23" fmla="*/ 21161829 h 10000"/>
                <a:gd name="T24" fmla="*/ 43091458 w 10056"/>
                <a:gd name="T25" fmla="*/ 0 h 10000"/>
                <a:gd name="T26" fmla="*/ 8243820 w 10056"/>
                <a:gd name="T27" fmla="*/ 21161829 h 10000"/>
                <a:gd name="T28" fmla="*/ 0 w 10056"/>
                <a:gd name="T29" fmla="*/ 22481897 h 10000"/>
                <a:gd name="T30" fmla="*/ 16414107 w 10056"/>
                <a:gd name="T31" fmla="*/ 79716022 h 10000"/>
                <a:gd name="T32" fmla="*/ 43091458 w 10056"/>
                <a:gd name="T33" fmla="*/ 105833347 h 100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056" h="10000">
                  <a:moveTo>
                    <a:pt x="2389" y="4571"/>
                  </a:moveTo>
                  <a:lnTo>
                    <a:pt x="3355" y="6400"/>
                  </a:lnTo>
                  <a:lnTo>
                    <a:pt x="5288" y="7314"/>
                  </a:lnTo>
                  <a:lnTo>
                    <a:pt x="7050" y="8496"/>
                  </a:lnTo>
                  <a:lnTo>
                    <a:pt x="8865" y="10000"/>
                  </a:lnTo>
                  <a:cubicBezTo>
                    <a:pt x="8961" y="9105"/>
                    <a:pt x="9904" y="8423"/>
                    <a:pt x="10000" y="7528"/>
                  </a:cubicBezTo>
                  <a:lnTo>
                    <a:pt x="9327" y="5699"/>
                  </a:lnTo>
                  <a:cubicBezTo>
                    <a:pt x="9382" y="4965"/>
                    <a:pt x="10001" y="4016"/>
                    <a:pt x="10056" y="3282"/>
                  </a:cubicBezTo>
                  <a:lnTo>
                    <a:pt x="8639" y="2368"/>
                  </a:lnTo>
                  <a:lnTo>
                    <a:pt x="7220" y="1828"/>
                  </a:lnTo>
                  <a:lnTo>
                    <a:pt x="5288" y="914"/>
                  </a:lnTo>
                  <a:lnTo>
                    <a:pt x="3355" y="914"/>
                  </a:lnTo>
                  <a:lnTo>
                    <a:pt x="2389" y="0"/>
                  </a:lnTo>
                  <a:lnTo>
                    <a:pt x="457" y="914"/>
                  </a:lnTo>
                  <a:lnTo>
                    <a:pt x="0" y="971"/>
                  </a:lnTo>
                  <a:cubicBezTo>
                    <a:pt x="152" y="1866"/>
                    <a:pt x="757" y="2548"/>
                    <a:pt x="910" y="3443"/>
                  </a:cubicBezTo>
                  <a:lnTo>
                    <a:pt x="2389" y="457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 rot="21133526">
              <a:off x="7853988" y="6025745"/>
              <a:ext cx="88441" cy="45574"/>
            </a:xfrm>
            <a:custGeom>
              <a:avLst/>
              <a:gdLst>
                <a:gd name="T0" fmla="*/ 0 w 1912593"/>
                <a:gd name="T1" fmla="*/ 0 h 1229193"/>
                <a:gd name="T2" fmla="*/ 0 w 1912593"/>
                <a:gd name="T3" fmla="*/ 0 h 1229193"/>
                <a:gd name="T4" fmla="*/ 0 w 1912593"/>
                <a:gd name="T5" fmla="*/ 0 h 1229193"/>
                <a:gd name="T6" fmla="*/ 0 w 1912593"/>
                <a:gd name="T7" fmla="*/ 0 h 1229193"/>
                <a:gd name="T8" fmla="*/ 0 w 1912593"/>
                <a:gd name="T9" fmla="*/ 0 h 1229193"/>
                <a:gd name="T10" fmla="*/ 0 w 1912593"/>
                <a:gd name="T11" fmla="*/ 0 h 1229193"/>
                <a:gd name="T12" fmla="*/ 0 w 1912593"/>
                <a:gd name="T13" fmla="*/ 0 h 1229193"/>
                <a:gd name="T14" fmla="*/ 0 w 1912593"/>
                <a:gd name="T15" fmla="*/ 0 h 1229193"/>
                <a:gd name="T16" fmla="*/ 0 w 1912593"/>
                <a:gd name="T17" fmla="*/ 0 h 12291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12593" h="1229193">
                  <a:moveTo>
                    <a:pt x="0" y="233280"/>
                  </a:moveTo>
                  <a:lnTo>
                    <a:pt x="83793" y="1154242"/>
                  </a:lnTo>
                  <a:lnTo>
                    <a:pt x="1103124" y="1229193"/>
                  </a:lnTo>
                  <a:lnTo>
                    <a:pt x="1912593" y="314793"/>
                  </a:lnTo>
                  <a:lnTo>
                    <a:pt x="1792672" y="0"/>
                  </a:lnTo>
                  <a:lnTo>
                    <a:pt x="1124055" y="252554"/>
                  </a:lnTo>
                  <a:cubicBezTo>
                    <a:pt x="892871" y="224853"/>
                    <a:pt x="379360" y="273001"/>
                    <a:pt x="148176" y="245300"/>
                  </a:cubicBezTo>
                  <a:lnTo>
                    <a:pt x="128763" y="242675"/>
                  </a:lnTo>
                  <a:lnTo>
                    <a:pt x="0" y="23328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7858726" y="6034859"/>
              <a:ext cx="142136" cy="142797"/>
            </a:xfrm>
            <a:custGeom>
              <a:avLst/>
              <a:gdLst>
                <a:gd name="T0" fmla="*/ 0 w 3644175"/>
                <a:gd name="T1" fmla="*/ 0 h 3780713"/>
                <a:gd name="T2" fmla="*/ 0 w 3644175"/>
                <a:gd name="T3" fmla="*/ 0 h 3780713"/>
                <a:gd name="T4" fmla="*/ 0 w 3644175"/>
                <a:gd name="T5" fmla="*/ 0 h 3780713"/>
                <a:gd name="T6" fmla="*/ 0 w 3644175"/>
                <a:gd name="T7" fmla="*/ 0 h 3780713"/>
                <a:gd name="T8" fmla="*/ 0 w 3644175"/>
                <a:gd name="T9" fmla="*/ 0 h 3780713"/>
                <a:gd name="T10" fmla="*/ 0 w 3644175"/>
                <a:gd name="T11" fmla="*/ 0 h 3780713"/>
                <a:gd name="T12" fmla="*/ 0 w 3644175"/>
                <a:gd name="T13" fmla="*/ 0 h 3780713"/>
                <a:gd name="T14" fmla="*/ 0 w 3644175"/>
                <a:gd name="T15" fmla="*/ 0 h 3780713"/>
                <a:gd name="T16" fmla="*/ 0 w 3644175"/>
                <a:gd name="T17" fmla="*/ 0 h 3780713"/>
                <a:gd name="T18" fmla="*/ 0 w 3644175"/>
                <a:gd name="T19" fmla="*/ 0 h 3780713"/>
                <a:gd name="T20" fmla="*/ 0 w 3644175"/>
                <a:gd name="T21" fmla="*/ 0 h 3780713"/>
                <a:gd name="T22" fmla="*/ 0 w 3644175"/>
                <a:gd name="T23" fmla="*/ 0 h 3780713"/>
                <a:gd name="T24" fmla="*/ 0 w 3644175"/>
                <a:gd name="T25" fmla="*/ 0 h 3780713"/>
                <a:gd name="T26" fmla="*/ 0 w 3644175"/>
                <a:gd name="T27" fmla="*/ 0 h 3780713"/>
                <a:gd name="T28" fmla="*/ 0 w 3644175"/>
                <a:gd name="T29" fmla="*/ 0 h 3780713"/>
                <a:gd name="T30" fmla="*/ 0 w 3644175"/>
                <a:gd name="T31" fmla="*/ 0 h 3780713"/>
                <a:gd name="T32" fmla="*/ 0 w 3644175"/>
                <a:gd name="T33" fmla="*/ 0 h 3780713"/>
                <a:gd name="T34" fmla="*/ 0 w 3644175"/>
                <a:gd name="T35" fmla="*/ 0 h 3780713"/>
                <a:gd name="T36" fmla="*/ 0 w 3644175"/>
                <a:gd name="T37" fmla="*/ 0 h 3780713"/>
                <a:gd name="T38" fmla="*/ 0 w 3644175"/>
                <a:gd name="T39" fmla="*/ 0 h 37807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644175" h="3780713">
                  <a:moveTo>
                    <a:pt x="2018109" y="0"/>
                  </a:moveTo>
                  <a:lnTo>
                    <a:pt x="1131347" y="970851"/>
                  </a:lnTo>
                  <a:lnTo>
                    <a:pt x="106496" y="992543"/>
                  </a:lnTo>
                  <a:lnTo>
                    <a:pt x="0" y="1285960"/>
                  </a:lnTo>
                  <a:lnTo>
                    <a:pt x="250657" y="1838746"/>
                  </a:lnTo>
                  <a:lnTo>
                    <a:pt x="476240" y="1522355"/>
                  </a:lnTo>
                  <a:lnTo>
                    <a:pt x="637449" y="1360281"/>
                  </a:lnTo>
                  <a:lnTo>
                    <a:pt x="900975" y="1622129"/>
                  </a:lnTo>
                  <a:lnTo>
                    <a:pt x="1125827" y="2401618"/>
                  </a:lnTo>
                  <a:lnTo>
                    <a:pt x="1614428" y="2951232"/>
                  </a:lnTo>
                  <a:cubicBezTo>
                    <a:pt x="2156362" y="3074631"/>
                    <a:pt x="2677783" y="3504219"/>
                    <a:pt x="3209460" y="3780713"/>
                  </a:cubicBezTo>
                  <a:lnTo>
                    <a:pt x="1455611" y="1667100"/>
                  </a:lnTo>
                  <a:lnTo>
                    <a:pt x="1543203" y="1366330"/>
                  </a:lnTo>
                  <a:lnTo>
                    <a:pt x="1755414" y="1517198"/>
                  </a:lnTo>
                  <a:lnTo>
                    <a:pt x="3644175" y="1622129"/>
                  </a:lnTo>
                  <a:lnTo>
                    <a:pt x="3394079" y="610450"/>
                  </a:lnTo>
                  <a:lnTo>
                    <a:pt x="3170007" y="750786"/>
                  </a:lnTo>
                  <a:lnTo>
                    <a:pt x="2480463" y="641709"/>
                  </a:lnTo>
                  <a:lnTo>
                    <a:pt x="2078068" y="137463"/>
                  </a:lnTo>
                  <a:lnTo>
                    <a:pt x="2018109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0" name="Freeform 149"/>
            <p:cNvSpPr>
              <a:spLocks/>
            </p:cNvSpPr>
            <p:nvPr/>
          </p:nvSpPr>
          <p:spPr bwMode="auto">
            <a:xfrm>
              <a:off x="7917160" y="6084990"/>
              <a:ext cx="97916" cy="94185"/>
            </a:xfrm>
            <a:custGeom>
              <a:avLst/>
              <a:gdLst>
                <a:gd name="T0" fmla="*/ 0 w 2398426"/>
                <a:gd name="T1" fmla="*/ 0 h 2488994"/>
                <a:gd name="T2" fmla="*/ 0 w 2398426"/>
                <a:gd name="T3" fmla="*/ 0 h 2488994"/>
                <a:gd name="T4" fmla="*/ 0 w 2398426"/>
                <a:gd name="T5" fmla="*/ 0 h 2488994"/>
                <a:gd name="T6" fmla="*/ 0 w 2398426"/>
                <a:gd name="T7" fmla="*/ 0 h 2488994"/>
                <a:gd name="T8" fmla="*/ 0 w 2398426"/>
                <a:gd name="T9" fmla="*/ 0 h 2488994"/>
                <a:gd name="T10" fmla="*/ 0 w 2398426"/>
                <a:gd name="T11" fmla="*/ 0 h 2488994"/>
                <a:gd name="T12" fmla="*/ 0 w 2398426"/>
                <a:gd name="T13" fmla="*/ 0 h 2488994"/>
                <a:gd name="T14" fmla="*/ 0 w 2398426"/>
                <a:gd name="T15" fmla="*/ 0 h 24889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98426" h="2488994">
                  <a:moveTo>
                    <a:pt x="2113613" y="269822"/>
                  </a:moveTo>
                  <a:lnTo>
                    <a:pt x="254833" y="149901"/>
                  </a:lnTo>
                  <a:lnTo>
                    <a:pt x="74951" y="0"/>
                  </a:lnTo>
                  <a:lnTo>
                    <a:pt x="0" y="329783"/>
                  </a:lnTo>
                  <a:lnTo>
                    <a:pt x="1691048" y="2488994"/>
                  </a:lnTo>
                  <a:lnTo>
                    <a:pt x="2177788" y="1556144"/>
                  </a:lnTo>
                  <a:lnTo>
                    <a:pt x="2398426" y="1439055"/>
                  </a:lnTo>
                  <a:lnTo>
                    <a:pt x="2113613" y="2698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 rot="286500">
              <a:off x="7988228" y="6142716"/>
              <a:ext cx="44220" cy="56208"/>
            </a:xfrm>
            <a:custGeom>
              <a:avLst/>
              <a:gdLst>
                <a:gd name="T0" fmla="*/ 0 w 1259245"/>
                <a:gd name="T1" fmla="*/ 0 h 1506961"/>
                <a:gd name="T2" fmla="*/ 0 w 1259245"/>
                <a:gd name="T3" fmla="*/ 0 h 1506961"/>
                <a:gd name="T4" fmla="*/ 0 w 1259245"/>
                <a:gd name="T5" fmla="*/ 0 h 1506961"/>
                <a:gd name="T6" fmla="*/ 0 w 1259245"/>
                <a:gd name="T7" fmla="*/ 0 h 1506961"/>
                <a:gd name="T8" fmla="*/ 0 w 1259245"/>
                <a:gd name="T9" fmla="*/ 0 h 1506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9245" h="1506961">
                  <a:moveTo>
                    <a:pt x="459998" y="0"/>
                  </a:moveTo>
                  <a:lnTo>
                    <a:pt x="0" y="967315"/>
                  </a:lnTo>
                  <a:lnTo>
                    <a:pt x="599606" y="1506961"/>
                  </a:lnTo>
                  <a:lnTo>
                    <a:pt x="1259243" y="571259"/>
                  </a:lnTo>
                  <a:lnTo>
                    <a:pt x="459998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7989807" y="6045492"/>
              <a:ext cx="71068" cy="54688"/>
            </a:xfrm>
            <a:custGeom>
              <a:avLst/>
              <a:gdLst>
                <a:gd name="T0" fmla="*/ 0 w 1678899"/>
                <a:gd name="T1" fmla="*/ 0 h 1259174"/>
                <a:gd name="T2" fmla="*/ 0 w 1678899"/>
                <a:gd name="T3" fmla="*/ 0 h 1259174"/>
                <a:gd name="T4" fmla="*/ 0 w 1678899"/>
                <a:gd name="T5" fmla="*/ 0 h 1259174"/>
                <a:gd name="T6" fmla="*/ 0 w 1678899"/>
                <a:gd name="T7" fmla="*/ 0 h 1259174"/>
                <a:gd name="T8" fmla="*/ 0 w 1678899"/>
                <a:gd name="T9" fmla="*/ 0 h 1259174"/>
                <a:gd name="T10" fmla="*/ 0 w 1678899"/>
                <a:gd name="T11" fmla="*/ 0 h 1259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78899" h="1259174">
                  <a:moveTo>
                    <a:pt x="209862" y="1154242"/>
                  </a:moveTo>
                  <a:lnTo>
                    <a:pt x="1678899" y="1259174"/>
                  </a:lnTo>
                  <a:lnTo>
                    <a:pt x="1663908" y="899410"/>
                  </a:lnTo>
                  <a:lnTo>
                    <a:pt x="854439" y="0"/>
                  </a:lnTo>
                  <a:lnTo>
                    <a:pt x="0" y="269823"/>
                  </a:lnTo>
                  <a:lnTo>
                    <a:pt x="209862" y="115424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8002442" y="6095624"/>
              <a:ext cx="99495" cy="92666"/>
            </a:xfrm>
            <a:custGeom>
              <a:avLst/>
              <a:gdLst>
                <a:gd name="T0" fmla="*/ 0 w 2578308"/>
                <a:gd name="T1" fmla="*/ 0 h 2368446"/>
                <a:gd name="T2" fmla="*/ 0 w 2578308"/>
                <a:gd name="T3" fmla="*/ 0 h 2368446"/>
                <a:gd name="T4" fmla="*/ 0 w 2578308"/>
                <a:gd name="T5" fmla="*/ 0 h 2368446"/>
                <a:gd name="T6" fmla="*/ 0 w 2578308"/>
                <a:gd name="T7" fmla="*/ 0 h 2368446"/>
                <a:gd name="T8" fmla="*/ 0 w 2578308"/>
                <a:gd name="T9" fmla="*/ 0 h 2368446"/>
                <a:gd name="T10" fmla="*/ 0 w 2578308"/>
                <a:gd name="T11" fmla="*/ 0 h 2368446"/>
                <a:gd name="T12" fmla="*/ 0 w 2578308"/>
                <a:gd name="T13" fmla="*/ 0 h 2368446"/>
                <a:gd name="T14" fmla="*/ 0 w 2578308"/>
                <a:gd name="T15" fmla="*/ 0 h 2368446"/>
                <a:gd name="T16" fmla="*/ 0 w 2578308"/>
                <a:gd name="T17" fmla="*/ 0 h 2368446"/>
                <a:gd name="T18" fmla="*/ 0 w 2578308"/>
                <a:gd name="T19" fmla="*/ 0 h 2368446"/>
                <a:gd name="T20" fmla="*/ 0 w 2578308"/>
                <a:gd name="T21" fmla="*/ 0 h 2368446"/>
                <a:gd name="T22" fmla="*/ 0 w 2578308"/>
                <a:gd name="T23" fmla="*/ 0 h 23684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8308" h="2368446">
                  <a:moveTo>
                    <a:pt x="0" y="0"/>
                  </a:moveTo>
                  <a:lnTo>
                    <a:pt x="254833" y="1154242"/>
                  </a:lnTo>
                  <a:lnTo>
                    <a:pt x="104931" y="1259173"/>
                  </a:lnTo>
                  <a:lnTo>
                    <a:pt x="855821" y="1873287"/>
                  </a:lnTo>
                  <a:lnTo>
                    <a:pt x="1111621" y="1524299"/>
                  </a:lnTo>
                  <a:lnTo>
                    <a:pt x="1734645" y="2033965"/>
                  </a:lnTo>
                  <a:lnTo>
                    <a:pt x="1633928" y="2368446"/>
                  </a:lnTo>
                  <a:lnTo>
                    <a:pt x="2338465" y="2263514"/>
                  </a:lnTo>
                  <a:lnTo>
                    <a:pt x="2578308" y="1514006"/>
                  </a:lnTo>
                  <a:lnTo>
                    <a:pt x="2113613" y="224852"/>
                  </a:lnTo>
                  <a:lnTo>
                    <a:pt x="1439056" y="149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8029289" y="6153350"/>
              <a:ext cx="39483" cy="47092"/>
            </a:xfrm>
            <a:custGeom>
              <a:avLst/>
              <a:gdLst>
                <a:gd name="T0" fmla="*/ 0 w 1097536"/>
                <a:gd name="T1" fmla="*/ 0 h 1184223"/>
                <a:gd name="T2" fmla="*/ 0 w 1097536"/>
                <a:gd name="T3" fmla="*/ 0 h 1184223"/>
                <a:gd name="T4" fmla="*/ 0 w 1097536"/>
                <a:gd name="T5" fmla="*/ 0 h 1184223"/>
                <a:gd name="T6" fmla="*/ 0 w 1097536"/>
                <a:gd name="T7" fmla="*/ 0 h 1184223"/>
                <a:gd name="T8" fmla="*/ 0 w 1097536"/>
                <a:gd name="T9" fmla="*/ 0 h 1184223"/>
                <a:gd name="T10" fmla="*/ 0 w 1097536"/>
                <a:gd name="T11" fmla="*/ 0 h 11842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97536" h="1184223">
                  <a:moveTo>
                    <a:pt x="482939" y="0"/>
                  </a:moveTo>
                  <a:lnTo>
                    <a:pt x="0" y="416160"/>
                  </a:lnTo>
                  <a:lnTo>
                    <a:pt x="452959" y="1184223"/>
                  </a:lnTo>
                  <a:lnTo>
                    <a:pt x="1067555" y="824459"/>
                  </a:lnTo>
                  <a:lnTo>
                    <a:pt x="1097536" y="509666"/>
                  </a:lnTo>
                  <a:lnTo>
                    <a:pt x="482939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8046662" y="6179175"/>
              <a:ext cx="64751" cy="57726"/>
            </a:xfrm>
            <a:custGeom>
              <a:avLst/>
              <a:gdLst>
                <a:gd name="T0" fmla="*/ 0 w 1852882"/>
                <a:gd name="T1" fmla="*/ 0 h 1521018"/>
                <a:gd name="T2" fmla="*/ 0 w 1852882"/>
                <a:gd name="T3" fmla="*/ 0 h 1521018"/>
                <a:gd name="T4" fmla="*/ 0 w 1852882"/>
                <a:gd name="T5" fmla="*/ 0 h 1521018"/>
                <a:gd name="T6" fmla="*/ 0 w 1852882"/>
                <a:gd name="T7" fmla="*/ 0 h 1521018"/>
                <a:gd name="T8" fmla="*/ 0 w 1852882"/>
                <a:gd name="T9" fmla="*/ 0 h 1521018"/>
                <a:gd name="T10" fmla="*/ 0 w 1852882"/>
                <a:gd name="T11" fmla="*/ 0 h 1521018"/>
                <a:gd name="T12" fmla="*/ 0 w 1852882"/>
                <a:gd name="T13" fmla="*/ 0 h 1521018"/>
                <a:gd name="T14" fmla="*/ 0 w 1852882"/>
                <a:gd name="T15" fmla="*/ 0 h 1521018"/>
                <a:gd name="T16" fmla="*/ 0 w 1852882"/>
                <a:gd name="T17" fmla="*/ 0 h 1521018"/>
                <a:gd name="T18" fmla="*/ 0 w 1852882"/>
                <a:gd name="T19" fmla="*/ 0 h 1521018"/>
                <a:gd name="T20" fmla="*/ 0 w 1852882"/>
                <a:gd name="T21" fmla="*/ 0 h 15210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52882" h="1521018">
                  <a:moveTo>
                    <a:pt x="0" y="507061"/>
                  </a:moveTo>
                  <a:lnTo>
                    <a:pt x="0" y="1211599"/>
                  </a:lnTo>
                  <a:lnTo>
                    <a:pt x="435424" y="1521018"/>
                  </a:lnTo>
                  <a:lnTo>
                    <a:pt x="839449" y="1391481"/>
                  </a:lnTo>
                  <a:lnTo>
                    <a:pt x="1763339" y="952692"/>
                  </a:lnTo>
                  <a:lnTo>
                    <a:pt x="1852882" y="743963"/>
                  </a:lnTo>
                  <a:lnTo>
                    <a:pt x="1756379" y="372784"/>
                  </a:lnTo>
                  <a:lnTo>
                    <a:pt x="1563372" y="307281"/>
                  </a:lnTo>
                  <a:lnTo>
                    <a:pt x="1370668" y="0"/>
                  </a:lnTo>
                  <a:lnTo>
                    <a:pt x="644577" y="177278"/>
                  </a:lnTo>
                  <a:lnTo>
                    <a:pt x="0" y="50706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8007179" y="6170060"/>
              <a:ext cx="53696" cy="104820"/>
            </a:xfrm>
            <a:custGeom>
              <a:avLst/>
              <a:gdLst>
                <a:gd name="T0" fmla="*/ 0 w 444747"/>
                <a:gd name="T1" fmla="*/ 6 h 900169"/>
                <a:gd name="T2" fmla="*/ 3 w 444747"/>
                <a:gd name="T3" fmla="*/ 8 h 900169"/>
                <a:gd name="T4" fmla="*/ 3 w 444747"/>
                <a:gd name="T5" fmla="*/ 19 h 900169"/>
                <a:gd name="T6" fmla="*/ 7 w 444747"/>
                <a:gd name="T7" fmla="*/ 24 h 900169"/>
                <a:gd name="T8" fmla="*/ 8 w 444747"/>
                <a:gd name="T9" fmla="*/ 22 h 900169"/>
                <a:gd name="T10" fmla="*/ 10 w 444747"/>
                <a:gd name="T11" fmla="*/ 18 h 900169"/>
                <a:gd name="T12" fmla="*/ 9 w 444747"/>
                <a:gd name="T13" fmla="*/ 16 h 900169"/>
                <a:gd name="T14" fmla="*/ 12 w 444747"/>
                <a:gd name="T15" fmla="*/ 15 h 900169"/>
                <a:gd name="T16" fmla="*/ 8 w 444747"/>
                <a:gd name="T17" fmla="*/ 13 h 900169"/>
                <a:gd name="T18" fmla="*/ 8 w 444747"/>
                <a:gd name="T19" fmla="*/ 7 h 900169"/>
                <a:gd name="T20" fmla="*/ 5 w 444747"/>
                <a:gd name="T21" fmla="*/ 0 h 900169"/>
                <a:gd name="T22" fmla="*/ 0 w 444747"/>
                <a:gd name="T23" fmla="*/ 6 h 9001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4747" h="900169">
                  <a:moveTo>
                    <a:pt x="0" y="238385"/>
                  </a:moveTo>
                  <a:lnTo>
                    <a:pt x="99623" y="298870"/>
                  </a:lnTo>
                  <a:lnTo>
                    <a:pt x="99623" y="715154"/>
                  </a:lnTo>
                  <a:lnTo>
                    <a:pt x="263290" y="900169"/>
                  </a:lnTo>
                  <a:lnTo>
                    <a:pt x="327333" y="836125"/>
                  </a:lnTo>
                  <a:lnTo>
                    <a:pt x="384261" y="683132"/>
                  </a:lnTo>
                  <a:lnTo>
                    <a:pt x="362913" y="608414"/>
                  </a:lnTo>
                  <a:lnTo>
                    <a:pt x="444747" y="576393"/>
                  </a:lnTo>
                  <a:lnTo>
                    <a:pt x="327333" y="476769"/>
                  </a:lnTo>
                  <a:lnTo>
                    <a:pt x="327333" y="266849"/>
                  </a:lnTo>
                  <a:lnTo>
                    <a:pt x="185014" y="0"/>
                  </a:lnTo>
                  <a:lnTo>
                    <a:pt x="0" y="23838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7803451" y="6311338"/>
              <a:ext cx="77385" cy="44054"/>
            </a:xfrm>
            <a:custGeom>
              <a:avLst/>
              <a:gdLst>
                <a:gd name="T0" fmla="*/ 0 w 60"/>
                <a:gd name="T1" fmla="*/ 2147483647 h 36"/>
                <a:gd name="T2" fmla="*/ 2147483647 w 60"/>
                <a:gd name="T3" fmla="*/ 0 h 36"/>
                <a:gd name="T4" fmla="*/ 2147483647 w 60"/>
                <a:gd name="T5" fmla="*/ 2147483647 h 36"/>
                <a:gd name="T6" fmla="*/ 2147483647 w 60"/>
                <a:gd name="T7" fmla="*/ 2147483647 h 36"/>
                <a:gd name="T8" fmla="*/ 2147483647 w 60"/>
                <a:gd name="T9" fmla="*/ 2147483647 h 36"/>
                <a:gd name="T10" fmla="*/ 2147483647 w 60"/>
                <a:gd name="T11" fmla="*/ 2147483647 h 36"/>
                <a:gd name="T12" fmla="*/ 0 w 60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36">
                  <a:moveTo>
                    <a:pt x="0" y="12"/>
                  </a:moveTo>
                  <a:lnTo>
                    <a:pt x="36" y="0"/>
                  </a:lnTo>
                  <a:lnTo>
                    <a:pt x="60" y="6"/>
                  </a:lnTo>
                  <a:lnTo>
                    <a:pt x="60" y="18"/>
                  </a:lnTo>
                  <a:lnTo>
                    <a:pt x="54" y="36"/>
                  </a:lnTo>
                  <a:lnTo>
                    <a:pt x="30" y="24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8" name="Freeform 157"/>
            <p:cNvSpPr>
              <a:spLocks/>
            </p:cNvSpPr>
            <p:nvPr/>
          </p:nvSpPr>
          <p:spPr bwMode="auto">
            <a:xfrm>
              <a:off x="7716589" y="6226267"/>
              <a:ext cx="31585" cy="59245"/>
            </a:xfrm>
            <a:custGeom>
              <a:avLst/>
              <a:gdLst>
                <a:gd name="T0" fmla="*/ 0 w 24"/>
                <a:gd name="T1" fmla="*/ 2147483647 h 48"/>
                <a:gd name="T2" fmla="*/ 2147483647 w 24"/>
                <a:gd name="T3" fmla="*/ 2147483647 h 48"/>
                <a:gd name="T4" fmla="*/ 2147483647 w 24"/>
                <a:gd name="T5" fmla="*/ 0 h 48"/>
                <a:gd name="T6" fmla="*/ 2147483647 w 24"/>
                <a:gd name="T7" fmla="*/ 2147483647 h 48"/>
                <a:gd name="T8" fmla="*/ 2147483647 w 24"/>
                <a:gd name="T9" fmla="*/ 2147483647 h 48"/>
                <a:gd name="T10" fmla="*/ 0 w 24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48">
                  <a:moveTo>
                    <a:pt x="0" y="48"/>
                  </a:moveTo>
                  <a:lnTo>
                    <a:pt x="6" y="6"/>
                  </a:lnTo>
                  <a:lnTo>
                    <a:pt x="18" y="0"/>
                  </a:lnTo>
                  <a:lnTo>
                    <a:pt x="24" y="24"/>
                  </a:lnTo>
                  <a:lnTo>
                    <a:pt x="24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7708693" y="6165503"/>
              <a:ext cx="39481" cy="45574"/>
            </a:xfrm>
            <a:custGeom>
              <a:avLst/>
              <a:gdLst>
                <a:gd name="T0" fmla="*/ 0 w 30"/>
                <a:gd name="T1" fmla="*/ 2147483647 h 37"/>
                <a:gd name="T2" fmla="*/ 2147483647 w 30"/>
                <a:gd name="T3" fmla="*/ 0 h 37"/>
                <a:gd name="T4" fmla="*/ 2147483647 w 30"/>
                <a:gd name="T5" fmla="*/ 2147483647 h 37"/>
                <a:gd name="T6" fmla="*/ 2147483647 w 30"/>
                <a:gd name="T7" fmla="*/ 2147483647 h 37"/>
                <a:gd name="T8" fmla="*/ 0 w 30"/>
                <a:gd name="T9" fmla="*/ 2147483647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37">
                  <a:moveTo>
                    <a:pt x="0" y="12"/>
                  </a:moveTo>
                  <a:lnTo>
                    <a:pt x="24" y="0"/>
                  </a:lnTo>
                  <a:lnTo>
                    <a:pt x="30" y="24"/>
                  </a:lnTo>
                  <a:lnTo>
                    <a:pt x="24" y="37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8503078" y="6334124"/>
              <a:ext cx="39483" cy="7596"/>
            </a:xfrm>
            <a:custGeom>
              <a:avLst/>
              <a:gdLst>
                <a:gd name="T0" fmla="*/ 2147483647 w 30"/>
                <a:gd name="T1" fmla="*/ 0 h 6"/>
                <a:gd name="T2" fmla="*/ 2147483647 w 30"/>
                <a:gd name="T3" fmla="*/ 0 h 6"/>
                <a:gd name="T4" fmla="*/ 0 w 30"/>
                <a:gd name="T5" fmla="*/ 2147483647 h 6"/>
                <a:gd name="T6" fmla="*/ 2147483647 w 3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6">
                  <a:moveTo>
                    <a:pt x="24" y="0"/>
                  </a:moveTo>
                  <a:lnTo>
                    <a:pt x="30" y="0"/>
                  </a:lnTo>
                  <a:lnTo>
                    <a:pt x="0" y="6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1" name="Freeform 160"/>
            <p:cNvSpPr>
              <a:spLocks/>
            </p:cNvSpPr>
            <p:nvPr/>
          </p:nvSpPr>
          <p:spPr bwMode="auto">
            <a:xfrm>
              <a:off x="8106675" y="6191327"/>
              <a:ext cx="489581" cy="171661"/>
            </a:xfrm>
            <a:custGeom>
              <a:avLst/>
              <a:gdLst>
                <a:gd name="T0" fmla="*/ 2147483647 w 10616"/>
                <a:gd name="T1" fmla="*/ 2147483647 h 10000"/>
                <a:gd name="T2" fmla="*/ 2147483647 w 10616"/>
                <a:gd name="T3" fmla="*/ 2147483647 h 10000"/>
                <a:gd name="T4" fmla="*/ 2147483647 w 10616"/>
                <a:gd name="T5" fmla="*/ 2147483647 h 10000"/>
                <a:gd name="T6" fmla="*/ 2147483647 w 10616"/>
                <a:gd name="T7" fmla="*/ 2147483647 h 10000"/>
                <a:gd name="T8" fmla="*/ 2147483647 w 10616"/>
                <a:gd name="T9" fmla="*/ 2147483647 h 10000"/>
                <a:gd name="T10" fmla="*/ 2147483647 w 10616"/>
                <a:gd name="T11" fmla="*/ 2147483647 h 10000"/>
                <a:gd name="T12" fmla="*/ 2147483647 w 10616"/>
                <a:gd name="T13" fmla="*/ 2147483647 h 10000"/>
                <a:gd name="T14" fmla="*/ 2147483647 w 10616"/>
                <a:gd name="T15" fmla="*/ 2147483647 h 10000"/>
                <a:gd name="T16" fmla="*/ 2147483647 w 10616"/>
                <a:gd name="T17" fmla="*/ 2147483647 h 10000"/>
                <a:gd name="T18" fmla="*/ 2147483647 w 10616"/>
                <a:gd name="T19" fmla="*/ 2147483647 h 10000"/>
                <a:gd name="T20" fmla="*/ 2147483647 w 10616"/>
                <a:gd name="T21" fmla="*/ 808041496 h 10000"/>
                <a:gd name="T22" fmla="*/ 2147483647 w 10616"/>
                <a:gd name="T23" fmla="*/ 808041496 h 10000"/>
                <a:gd name="T24" fmla="*/ 2147483647 w 10616"/>
                <a:gd name="T25" fmla="*/ 0 h 10000"/>
                <a:gd name="T26" fmla="*/ 2147483647 w 10616"/>
                <a:gd name="T27" fmla="*/ 0 h 10000"/>
                <a:gd name="T28" fmla="*/ 2147483647 w 10616"/>
                <a:gd name="T29" fmla="*/ 2147483647 h 10000"/>
                <a:gd name="T30" fmla="*/ 2147483647 w 10616"/>
                <a:gd name="T31" fmla="*/ 2147483647 h 10000"/>
                <a:gd name="T32" fmla="*/ 2147483647 w 10616"/>
                <a:gd name="T33" fmla="*/ 2147483647 h 10000"/>
                <a:gd name="T34" fmla="*/ 2147483647 w 10616"/>
                <a:gd name="T35" fmla="*/ 2147483647 h 10000"/>
                <a:gd name="T36" fmla="*/ 2147483647 w 10616"/>
                <a:gd name="T37" fmla="*/ 808041496 h 10000"/>
                <a:gd name="T38" fmla="*/ 2147483647 w 10616"/>
                <a:gd name="T39" fmla="*/ 0 h 10000"/>
                <a:gd name="T40" fmla="*/ 2147483647 w 10616"/>
                <a:gd name="T41" fmla="*/ 0 h 10000"/>
                <a:gd name="T42" fmla="*/ 2147483647 w 10616"/>
                <a:gd name="T43" fmla="*/ 0 h 10000"/>
                <a:gd name="T44" fmla="*/ 2147483647 w 10616"/>
                <a:gd name="T45" fmla="*/ 808041496 h 10000"/>
                <a:gd name="T46" fmla="*/ 2147483647 w 10616"/>
                <a:gd name="T47" fmla="*/ 2147483647 h 10000"/>
                <a:gd name="T48" fmla="*/ 2147483647 w 10616"/>
                <a:gd name="T49" fmla="*/ 2147483647 h 10000"/>
                <a:gd name="T50" fmla="*/ 2147483647 w 10616"/>
                <a:gd name="T51" fmla="*/ 2147483647 h 10000"/>
                <a:gd name="T52" fmla="*/ 2147483647 w 10616"/>
                <a:gd name="T53" fmla="*/ 2147483647 h 10000"/>
                <a:gd name="T54" fmla="*/ 2147483647 w 10616"/>
                <a:gd name="T55" fmla="*/ 2147483647 h 10000"/>
                <a:gd name="T56" fmla="*/ 2147483647 w 10616"/>
                <a:gd name="T57" fmla="*/ 2147483647 h 10000"/>
                <a:gd name="T58" fmla="*/ 2147483647 w 10616"/>
                <a:gd name="T59" fmla="*/ 2147483647 h 10000"/>
                <a:gd name="T60" fmla="*/ 2147483647 w 10616"/>
                <a:gd name="T61" fmla="*/ 2147483647 h 10000"/>
                <a:gd name="T62" fmla="*/ 0 w 10616"/>
                <a:gd name="T63" fmla="*/ 2147483647 h 10000"/>
                <a:gd name="T64" fmla="*/ 2147483647 w 10616"/>
                <a:gd name="T65" fmla="*/ 2147483647 h 10000"/>
                <a:gd name="T66" fmla="*/ 2147483647 w 10616"/>
                <a:gd name="T67" fmla="*/ 2147483647 h 10000"/>
                <a:gd name="T68" fmla="*/ 2147483647 w 10616"/>
                <a:gd name="T69" fmla="*/ 2147483647 h 10000"/>
                <a:gd name="T70" fmla="*/ 2147483647 w 10616"/>
                <a:gd name="T71" fmla="*/ 2147483647 h 10000"/>
                <a:gd name="T72" fmla="*/ 2147483647 w 10616"/>
                <a:gd name="T73" fmla="*/ 2147483647 h 10000"/>
                <a:gd name="T74" fmla="*/ 2147483647 w 10616"/>
                <a:gd name="T75" fmla="*/ 2147483647 h 10000"/>
                <a:gd name="T76" fmla="*/ 2147483647 w 10616"/>
                <a:gd name="T77" fmla="*/ 2147483647 h 10000"/>
                <a:gd name="T78" fmla="*/ 2147483647 w 10616"/>
                <a:gd name="T79" fmla="*/ 2147483647 h 10000"/>
                <a:gd name="T80" fmla="*/ 2147483647 w 10616"/>
                <a:gd name="T81" fmla="*/ 2147483647 h 10000"/>
                <a:gd name="T82" fmla="*/ 2147483647 w 10616"/>
                <a:gd name="T83" fmla="*/ 2147483647 h 10000"/>
                <a:gd name="T84" fmla="*/ 2147483647 w 10616"/>
                <a:gd name="T85" fmla="*/ 2147483647 h 100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616" h="10000">
                  <a:moveTo>
                    <a:pt x="6379" y="8696"/>
                  </a:moveTo>
                  <a:lnTo>
                    <a:pt x="6718" y="9130"/>
                  </a:lnTo>
                  <a:lnTo>
                    <a:pt x="8582" y="8696"/>
                  </a:lnTo>
                  <a:lnTo>
                    <a:pt x="9430" y="8261"/>
                  </a:lnTo>
                  <a:lnTo>
                    <a:pt x="10277" y="7826"/>
                  </a:lnTo>
                  <a:lnTo>
                    <a:pt x="10616" y="8261"/>
                  </a:lnTo>
                  <a:cubicBezTo>
                    <a:pt x="10560" y="7826"/>
                    <a:pt x="10503" y="7392"/>
                    <a:pt x="10447" y="6957"/>
                  </a:cubicBezTo>
                  <a:lnTo>
                    <a:pt x="10447" y="3913"/>
                  </a:lnTo>
                  <a:cubicBezTo>
                    <a:pt x="10503" y="3768"/>
                    <a:pt x="10560" y="3623"/>
                    <a:pt x="10616" y="3478"/>
                  </a:cubicBezTo>
                  <a:lnTo>
                    <a:pt x="9938" y="1304"/>
                  </a:lnTo>
                  <a:lnTo>
                    <a:pt x="9599" y="435"/>
                  </a:lnTo>
                  <a:lnTo>
                    <a:pt x="9091" y="435"/>
                  </a:lnTo>
                  <a:cubicBezTo>
                    <a:pt x="9034" y="290"/>
                    <a:pt x="8978" y="145"/>
                    <a:pt x="8921" y="0"/>
                  </a:cubicBezTo>
                  <a:lnTo>
                    <a:pt x="8243" y="1304"/>
                  </a:lnTo>
                  <a:lnTo>
                    <a:pt x="7396" y="1304"/>
                  </a:lnTo>
                  <a:lnTo>
                    <a:pt x="7226" y="1304"/>
                  </a:lnTo>
                  <a:lnTo>
                    <a:pt x="6548" y="435"/>
                  </a:lnTo>
                  <a:lnTo>
                    <a:pt x="6040" y="0"/>
                  </a:lnTo>
                  <a:lnTo>
                    <a:pt x="4684" y="0"/>
                  </a:lnTo>
                  <a:lnTo>
                    <a:pt x="4345" y="0"/>
                  </a:lnTo>
                  <a:lnTo>
                    <a:pt x="3836" y="435"/>
                  </a:lnTo>
                  <a:lnTo>
                    <a:pt x="3497" y="1304"/>
                  </a:lnTo>
                  <a:lnTo>
                    <a:pt x="2650" y="1739"/>
                  </a:lnTo>
                  <a:cubicBezTo>
                    <a:pt x="2593" y="1594"/>
                    <a:pt x="2537" y="1449"/>
                    <a:pt x="2480" y="1304"/>
                  </a:cubicBezTo>
                  <a:lnTo>
                    <a:pt x="2311" y="1304"/>
                  </a:lnTo>
                  <a:lnTo>
                    <a:pt x="1972" y="2609"/>
                  </a:lnTo>
                  <a:cubicBezTo>
                    <a:pt x="1746" y="2609"/>
                    <a:pt x="1494" y="2631"/>
                    <a:pt x="1294" y="2609"/>
                  </a:cubicBezTo>
                  <a:cubicBezTo>
                    <a:pt x="1094" y="2587"/>
                    <a:pt x="883" y="2261"/>
                    <a:pt x="770" y="2478"/>
                  </a:cubicBezTo>
                  <a:cubicBezTo>
                    <a:pt x="657" y="2695"/>
                    <a:pt x="333" y="2962"/>
                    <a:pt x="205" y="3117"/>
                  </a:cubicBezTo>
                  <a:cubicBezTo>
                    <a:pt x="77" y="3272"/>
                    <a:pt x="0" y="3266"/>
                    <a:pt x="0" y="3407"/>
                  </a:cubicBezTo>
                  <a:cubicBezTo>
                    <a:pt x="113" y="3701"/>
                    <a:pt x="482" y="5084"/>
                    <a:pt x="698" y="5748"/>
                  </a:cubicBezTo>
                  <a:cubicBezTo>
                    <a:pt x="914" y="6412"/>
                    <a:pt x="1138" y="6900"/>
                    <a:pt x="1294" y="7391"/>
                  </a:cubicBezTo>
                  <a:cubicBezTo>
                    <a:pt x="1450" y="7882"/>
                    <a:pt x="1520" y="8261"/>
                    <a:pt x="1633" y="8696"/>
                  </a:cubicBezTo>
                  <a:lnTo>
                    <a:pt x="3158" y="9130"/>
                  </a:lnTo>
                  <a:lnTo>
                    <a:pt x="3328" y="9130"/>
                  </a:lnTo>
                  <a:lnTo>
                    <a:pt x="4514" y="10000"/>
                  </a:lnTo>
                  <a:lnTo>
                    <a:pt x="5192" y="9130"/>
                  </a:lnTo>
                  <a:lnTo>
                    <a:pt x="5870" y="10000"/>
                  </a:lnTo>
                  <a:lnTo>
                    <a:pt x="6379" y="869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2" name="Freeform 161"/>
            <p:cNvSpPr>
              <a:spLocks/>
            </p:cNvSpPr>
            <p:nvPr/>
          </p:nvSpPr>
          <p:spPr bwMode="auto">
            <a:xfrm>
              <a:off x="8000862" y="5661157"/>
              <a:ext cx="157929" cy="103299"/>
            </a:xfrm>
            <a:custGeom>
              <a:avLst/>
              <a:gdLst>
                <a:gd name="T0" fmla="*/ 2147483647 w 20"/>
                <a:gd name="T1" fmla="*/ 2147483647 h 14"/>
                <a:gd name="T2" fmla="*/ 2147483647 w 20"/>
                <a:gd name="T3" fmla="*/ 2147483647 h 14"/>
                <a:gd name="T4" fmla="*/ 2147483647 w 20"/>
                <a:gd name="T5" fmla="*/ 0 h 14"/>
                <a:gd name="T6" fmla="*/ 2147483647 w 20"/>
                <a:gd name="T7" fmla="*/ 2147483647 h 14"/>
                <a:gd name="T8" fmla="*/ 2147483647 w 20"/>
                <a:gd name="T9" fmla="*/ 0 h 14"/>
                <a:gd name="T10" fmla="*/ 2147483647 w 20"/>
                <a:gd name="T11" fmla="*/ 0 h 14"/>
                <a:gd name="T12" fmla="*/ 2147483647 w 20"/>
                <a:gd name="T13" fmla="*/ 2147483647 h 14"/>
                <a:gd name="T14" fmla="*/ 2147483647 w 20"/>
                <a:gd name="T15" fmla="*/ 2147483647 h 14"/>
                <a:gd name="T16" fmla="*/ 0 w 20"/>
                <a:gd name="T17" fmla="*/ 2147483647 h 14"/>
                <a:gd name="T18" fmla="*/ 2147483647 w 20"/>
                <a:gd name="T19" fmla="*/ 2147483647 h 14"/>
                <a:gd name="T20" fmla="*/ 2147483647 w 20"/>
                <a:gd name="T21" fmla="*/ 2147483647 h 14"/>
                <a:gd name="T22" fmla="*/ 2147483647 w 20"/>
                <a:gd name="T23" fmla="*/ 2147483647 h 14"/>
                <a:gd name="T24" fmla="*/ 2147483647 w 20"/>
                <a:gd name="T25" fmla="*/ 2147483647 h 14"/>
                <a:gd name="T26" fmla="*/ 2147483647 w 20"/>
                <a:gd name="T27" fmla="*/ 2147483647 h 14"/>
                <a:gd name="T28" fmla="*/ 2147483647 w 20"/>
                <a:gd name="T29" fmla="*/ 2147483647 h 14"/>
                <a:gd name="T30" fmla="*/ 2147483647 w 20"/>
                <a:gd name="T31" fmla="*/ 2147483647 h 14"/>
                <a:gd name="T32" fmla="*/ 2147483647 w 20"/>
                <a:gd name="T33" fmla="*/ 2147483647 h 14"/>
                <a:gd name="T34" fmla="*/ 2147483647 w 20"/>
                <a:gd name="T35" fmla="*/ 2147483647 h 14"/>
                <a:gd name="T36" fmla="*/ 2147483647 w 20"/>
                <a:gd name="T37" fmla="*/ 2147483647 h 14"/>
                <a:gd name="T38" fmla="*/ 2147483647 w 20"/>
                <a:gd name="T39" fmla="*/ 2147483647 h 14"/>
                <a:gd name="T40" fmla="*/ 2147483647 w 20"/>
                <a:gd name="T41" fmla="*/ 2147483647 h 14"/>
                <a:gd name="T42" fmla="*/ 2147483647 w 20"/>
                <a:gd name="T43" fmla="*/ 2147483647 h 14"/>
                <a:gd name="T44" fmla="*/ 2147483647 w 20"/>
                <a:gd name="T45" fmla="*/ 2147483647 h 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" h="14">
                  <a:moveTo>
                    <a:pt x="19" y="4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5" y="12"/>
                    <a:pt x="16" y="12"/>
                  </a:cubicBezTo>
                  <a:cubicBezTo>
                    <a:pt x="17" y="12"/>
                    <a:pt x="16" y="9"/>
                    <a:pt x="16" y="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8070351" y="5518360"/>
              <a:ext cx="118448" cy="97223"/>
            </a:xfrm>
            <a:custGeom>
              <a:avLst/>
              <a:gdLst>
                <a:gd name="T0" fmla="*/ 2147483647 w 90"/>
                <a:gd name="T1" fmla="*/ 2147483647 h 78"/>
                <a:gd name="T2" fmla="*/ 2147483647 w 90"/>
                <a:gd name="T3" fmla="*/ 2147483647 h 78"/>
                <a:gd name="T4" fmla="*/ 2147483647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0 h 78"/>
                <a:gd name="T12" fmla="*/ 2147483647 w 90"/>
                <a:gd name="T13" fmla="*/ 0 h 78"/>
                <a:gd name="T14" fmla="*/ 2147483647 w 90"/>
                <a:gd name="T15" fmla="*/ 0 h 78"/>
                <a:gd name="T16" fmla="*/ 0 w 90"/>
                <a:gd name="T17" fmla="*/ 2147483647 h 78"/>
                <a:gd name="T18" fmla="*/ 0 w 90"/>
                <a:gd name="T19" fmla="*/ 2147483647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2147483647 h 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0" h="78">
                  <a:moveTo>
                    <a:pt x="54" y="66"/>
                  </a:moveTo>
                  <a:lnTo>
                    <a:pt x="78" y="78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90" y="6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36" y="0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6" y="42"/>
                  </a:lnTo>
                  <a:lnTo>
                    <a:pt x="12" y="48"/>
                  </a:lnTo>
                  <a:lnTo>
                    <a:pt x="18" y="54"/>
                  </a:lnTo>
                  <a:lnTo>
                    <a:pt x="12" y="60"/>
                  </a:lnTo>
                  <a:lnTo>
                    <a:pt x="36" y="54"/>
                  </a:lnTo>
                  <a:lnTo>
                    <a:pt x="54" y="6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8065614" y="5668752"/>
              <a:ext cx="232156" cy="202043"/>
            </a:xfrm>
            <a:custGeom>
              <a:avLst/>
              <a:gdLst>
                <a:gd name="T0" fmla="*/ 2147483647 w 30"/>
                <a:gd name="T1" fmla="*/ 2147483647 h 27"/>
                <a:gd name="T2" fmla="*/ 2147483647 w 30"/>
                <a:gd name="T3" fmla="*/ 2147483647 h 27"/>
                <a:gd name="T4" fmla="*/ 2147483647 w 30"/>
                <a:gd name="T5" fmla="*/ 2147483647 h 27"/>
                <a:gd name="T6" fmla="*/ 2147483647 w 30"/>
                <a:gd name="T7" fmla="*/ 2147483647 h 27"/>
                <a:gd name="T8" fmla="*/ 2147483647 w 30"/>
                <a:gd name="T9" fmla="*/ 0 h 27"/>
                <a:gd name="T10" fmla="*/ 2147483647 w 30"/>
                <a:gd name="T11" fmla="*/ 2147483647 h 27"/>
                <a:gd name="T12" fmla="*/ 2147483647 w 30"/>
                <a:gd name="T13" fmla="*/ 2147483647 h 27"/>
                <a:gd name="T14" fmla="*/ 2147483647 w 30"/>
                <a:gd name="T15" fmla="*/ 2147483647 h 27"/>
                <a:gd name="T16" fmla="*/ 2147483647 w 30"/>
                <a:gd name="T17" fmla="*/ 2147483647 h 27"/>
                <a:gd name="T18" fmla="*/ 2147483647 w 30"/>
                <a:gd name="T19" fmla="*/ 2147483647 h 27"/>
                <a:gd name="T20" fmla="*/ 2147483647 w 30"/>
                <a:gd name="T21" fmla="*/ 2147483647 h 27"/>
                <a:gd name="T22" fmla="*/ 2147483647 w 30"/>
                <a:gd name="T23" fmla="*/ 2147483647 h 27"/>
                <a:gd name="T24" fmla="*/ 2147483647 w 30"/>
                <a:gd name="T25" fmla="*/ 2147483647 h 27"/>
                <a:gd name="T26" fmla="*/ 2147483647 w 30"/>
                <a:gd name="T27" fmla="*/ 2147483647 h 27"/>
                <a:gd name="T28" fmla="*/ 2147483647 w 30"/>
                <a:gd name="T29" fmla="*/ 2147483647 h 27"/>
                <a:gd name="T30" fmla="*/ 2147483647 w 30"/>
                <a:gd name="T31" fmla="*/ 2147483647 h 27"/>
                <a:gd name="T32" fmla="*/ 0 w 30"/>
                <a:gd name="T33" fmla="*/ 2147483647 h 27"/>
                <a:gd name="T34" fmla="*/ 2147483647 w 30"/>
                <a:gd name="T35" fmla="*/ 2147483647 h 27"/>
                <a:gd name="T36" fmla="*/ 2147483647 w 30"/>
                <a:gd name="T37" fmla="*/ 2147483647 h 27"/>
                <a:gd name="T38" fmla="*/ 2147483647 w 30"/>
                <a:gd name="T39" fmla="*/ 2147483647 h 27"/>
                <a:gd name="T40" fmla="*/ 2147483647 w 30"/>
                <a:gd name="T41" fmla="*/ 2147483647 h 27"/>
                <a:gd name="T42" fmla="*/ 2147483647 w 30"/>
                <a:gd name="T43" fmla="*/ 2147483647 h 27"/>
                <a:gd name="T44" fmla="*/ 2147483647 w 30"/>
                <a:gd name="T45" fmla="*/ 2147483647 h 27"/>
                <a:gd name="T46" fmla="*/ 2147483647 w 30"/>
                <a:gd name="T47" fmla="*/ 2147483647 h 27"/>
                <a:gd name="T48" fmla="*/ 2147483647 w 30"/>
                <a:gd name="T49" fmla="*/ 2147483647 h 27"/>
                <a:gd name="T50" fmla="*/ 2147483647 w 30"/>
                <a:gd name="T51" fmla="*/ 2147483647 h 27"/>
                <a:gd name="T52" fmla="*/ 2147483647 w 30"/>
                <a:gd name="T53" fmla="*/ 2147483647 h 27"/>
                <a:gd name="T54" fmla="*/ 2147483647 w 30"/>
                <a:gd name="T55" fmla="*/ 2147483647 h 27"/>
                <a:gd name="T56" fmla="*/ 2147483647 w 30"/>
                <a:gd name="T57" fmla="*/ 2147483647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0" h="27">
                  <a:moveTo>
                    <a:pt x="30" y="14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11"/>
                    <a:pt x="8" y="11"/>
                  </a:cubicBezTo>
                  <a:cubicBezTo>
                    <a:pt x="7" y="11"/>
                    <a:pt x="5" y="11"/>
                    <a:pt x="5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9" y="16"/>
                    <a:pt x="29" y="16"/>
                    <a:pt x="29" y="16"/>
                  </a:cubicBezTo>
                  <a:lnTo>
                    <a:pt x="3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5" name="Freeform 164"/>
            <p:cNvSpPr>
              <a:spLocks/>
            </p:cNvSpPr>
            <p:nvPr/>
          </p:nvSpPr>
          <p:spPr bwMode="auto">
            <a:xfrm>
              <a:off x="8008759" y="5586720"/>
              <a:ext cx="189515" cy="103299"/>
            </a:xfrm>
            <a:custGeom>
              <a:avLst/>
              <a:gdLst>
                <a:gd name="T0" fmla="*/ 2147483647 w 24"/>
                <a:gd name="T1" fmla="*/ 2147483647 h 14"/>
                <a:gd name="T2" fmla="*/ 2147483647 w 24"/>
                <a:gd name="T3" fmla="*/ 2147483647 h 14"/>
                <a:gd name="T4" fmla="*/ 2147483647 w 24"/>
                <a:gd name="T5" fmla="*/ 2147483647 h 14"/>
                <a:gd name="T6" fmla="*/ 2147483647 w 24"/>
                <a:gd name="T7" fmla="*/ 2147483647 h 14"/>
                <a:gd name="T8" fmla="*/ 2147483647 w 24"/>
                <a:gd name="T9" fmla="*/ 2147483647 h 14"/>
                <a:gd name="T10" fmla="*/ 2147483647 w 24"/>
                <a:gd name="T11" fmla="*/ 2147483647 h 14"/>
                <a:gd name="T12" fmla="*/ 2147483647 w 24"/>
                <a:gd name="T13" fmla="*/ 2147483647 h 14"/>
                <a:gd name="T14" fmla="*/ 2147483647 w 24"/>
                <a:gd name="T15" fmla="*/ 2147483647 h 14"/>
                <a:gd name="T16" fmla="*/ 2147483647 w 24"/>
                <a:gd name="T17" fmla="*/ 2147483647 h 14"/>
                <a:gd name="T18" fmla="*/ 2147483647 w 24"/>
                <a:gd name="T19" fmla="*/ 2147483647 h 14"/>
                <a:gd name="T20" fmla="*/ 2147483647 w 24"/>
                <a:gd name="T21" fmla="*/ 2147483647 h 14"/>
                <a:gd name="T22" fmla="*/ 2147483647 w 24"/>
                <a:gd name="T23" fmla="*/ 0 h 14"/>
                <a:gd name="T24" fmla="*/ 2147483647 w 24"/>
                <a:gd name="T25" fmla="*/ 2147483647 h 14"/>
                <a:gd name="T26" fmla="*/ 2147483647 w 24"/>
                <a:gd name="T27" fmla="*/ 2147483647 h 14"/>
                <a:gd name="T28" fmla="*/ 2147483647 w 24"/>
                <a:gd name="T29" fmla="*/ 2147483647 h 14"/>
                <a:gd name="T30" fmla="*/ 2147483647 w 24"/>
                <a:gd name="T31" fmla="*/ 2147483647 h 14"/>
                <a:gd name="T32" fmla="*/ 2147483647 w 24"/>
                <a:gd name="T33" fmla="*/ 2147483647 h 14"/>
                <a:gd name="T34" fmla="*/ 2147483647 w 24"/>
                <a:gd name="T35" fmla="*/ 2147483647 h 14"/>
                <a:gd name="T36" fmla="*/ 0 w 24"/>
                <a:gd name="T37" fmla="*/ 2147483647 h 14"/>
                <a:gd name="T38" fmla="*/ 2147483647 w 24"/>
                <a:gd name="T39" fmla="*/ 2147483647 h 14"/>
                <a:gd name="T40" fmla="*/ 2147483647 w 24"/>
                <a:gd name="T41" fmla="*/ 2147483647 h 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4" h="14">
                  <a:moveTo>
                    <a:pt x="8" y="10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7"/>
                    <a:pt x="1" y="8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8" y="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6" name="Freeform 165"/>
            <p:cNvSpPr>
              <a:spLocks/>
            </p:cNvSpPr>
            <p:nvPr/>
          </p:nvSpPr>
          <p:spPr bwMode="auto">
            <a:xfrm>
              <a:off x="8000862" y="4936539"/>
              <a:ext cx="265322" cy="560554"/>
            </a:xfrm>
            <a:custGeom>
              <a:avLst/>
              <a:gdLst>
                <a:gd name="T0" fmla="*/ 2147483647 w 34"/>
                <a:gd name="T1" fmla="*/ 2147483647 h 75"/>
                <a:gd name="T2" fmla="*/ 2147483647 w 34"/>
                <a:gd name="T3" fmla="*/ 2147483647 h 75"/>
                <a:gd name="T4" fmla="*/ 2147483647 w 34"/>
                <a:gd name="T5" fmla="*/ 2147483647 h 75"/>
                <a:gd name="T6" fmla="*/ 2147483647 w 34"/>
                <a:gd name="T7" fmla="*/ 2147483647 h 75"/>
                <a:gd name="T8" fmla="*/ 2147483647 w 34"/>
                <a:gd name="T9" fmla="*/ 2147483647 h 75"/>
                <a:gd name="T10" fmla="*/ 2147483647 w 34"/>
                <a:gd name="T11" fmla="*/ 2147483647 h 75"/>
                <a:gd name="T12" fmla="*/ 2147483647 w 34"/>
                <a:gd name="T13" fmla="*/ 2147483647 h 75"/>
                <a:gd name="T14" fmla="*/ 2147483647 w 34"/>
                <a:gd name="T15" fmla="*/ 2147483647 h 75"/>
                <a:gd name="T16" fmla="*/ 2147483647 w 34"/>
                <a:gd name="T17" fmla="*/ 2147483647 h 75"/>
                <a:gd name="T18" fmla="*/ 2147483647 w 34"/>
                <a:gd name="T19" fmla="*/ 2147483647 h 75"/>
                <a:gd name="T20" fmla="*/ 2147483647 w 34"/>
                <a:gd name="T21" fmla="*/ 2147483647 h 75"/>
                <a:gd name="T22" fmla="*/ 2147483647 w 34"/>
                <a:gd name="T23" fmla="*/ 2147483647 h 75"/>
                <a:gd name="T24" fmla="*/ 2147483647 w 34"/>
                <a:gd name="T25" fmla="*/ 2147483647 h 75"/>
                <a:gd name="T26" fmla="*/ 2147483647 w 34"/>
                <a:gd name="T27" fmla="*/ 2147483647 h 75"/>
                <a:gd name="T28" fmla="*/ 2147483647 w 34"/>
                <a:gd name="T29" fmla="*/ 2147483647 h 75"/>
                <a:gd name="T30" fmla="*/ 2147483647 w 34"/>
                <a:gd name="T31" fmla="*/ 2147483647 h 75"/>
                <a:gd name="T32" fmla="*/ 2147483647 w 34"/>
                <a:gd name="T33" fmla="*/ 2147483647 h 75"/>
                <a:gd name="T34" fmla="*/ 2147483647 w 34"/>
                <a:gd name="T35" fmla="*/ 2147483647 h 75"/>
                <a:gd name="T36" fmla="*/ 2147483647 w 34"/>
                <a:gd name="T37" fmla="*/ 2147483647 h 75"/>
                <a:gd name="T38" fmla="*/ 2147483647 w 34"/>
                <a:gd name="T39" fmla="*/ 2147483647 h 75"/>
                <a:gd name="T40" fmla="*/ 2147483647 w 34"/>
                <a:gd name="T41" fmla="*/ 2147483647 h 75"/>
                <a:gd name="T42" fmla="*/ 2147483647 w 34"/>
                <a:gd name="T43" fmla="*/ 0 h 75"/>
                <a:gd name="T44" fmla="*/ 2147483647 w 34"/>
                <a:gd name="T45" fmla="*/ 2147483647 h 75"/>
                <a:gd name="T46" fmla="*/ 2147483647 w 34"/>
                <a:gd name="T47" fmla="*/ 2147483647 h 75"/>
                <a:gd name="T48" fmla="*/ 2147483647 w 34"/>
                <a:gd name="T49" fmla="*/ 2147483647 h 75"/>
                <a:gd name="T50" fmla="*/ 2147483647 w 34"/>
                <a:gd name="T51" fmla="*/ 2147483647 h 75"/>
                <a:gd name="T52" fmla="*/ 2147483647 w 34"/>
                <a:gd name="T53" fmla="*/ 2147483647 h 75"/>
                <a:gd name="T54" fmla="*/ 2147483647 w 34"/>
                <a:gd name="T55" fmla="*/ 2147483647 h 75"/>
                <a:gd name="T56" fmla="*/ 2147483647 w 34"/>
                <a:gd name="T57" fmla="*/ 2147483647 h 75"/>
                <a:gd name="T58" fmla="*/ 2147483647 w 34"/>
                <a:gd name="T59" fmla="*/ 2147483647 h 75"/>
                <a:gd name="T60" fmla="*/ 2147483647 w 34"/>
                <a:gd name="T61" fmla="*/ 2147483647 h 75"/>
                <a:gd name="T62" fmla="*/ 2147483647 w 34"/>
                <a:gd name="T63" fmla="*/ 2147483647 h 75"/>
                <a:gd name="T64" fmla="*/ 0 w 34"/>
                <a:gd name="T65" fmla="*/ 2147483647 h 75"/>
                <a:gd name="T66" fmla="*/ 2147483647 w 34"/>
                <a:gd name="T67" fmla="*/ 2147483647 h 75"/>
                <a:gd name="T68" fmla="*/ 2147483647 w 34"/>
                <a:gd name="T69" fmla="*/ 2147483647 h 75"/>
                <a:gd name="T70" fmla="*/ 2147483647 w 34"/>
                <a:gd name="T71" fmla="*/ 2147483647 h 75"/>
                <a:gd name="T72" fmla="*/ 2147483647 w 34"/>
                <a:gd name="T73" fmla="*/ 2147483647 h 75"/>
                <a:gd name="T74" fmla="*/ 2147483647 w 34"/>
                <a:gd name="T75" fmla="*/ 2147483647 h 75"/>
                <a:gd name="T76" fmla="*/ 2147483647 w 34"/>
                <a:gd name="T77" fmla="*/ 2147483647 h 75"/>
                <a:gd name="T78" fmla="*/ 2147483647 w 34"/>
                <a:gd name="T79" fmla="*/ 2147483647 h 75"/>
                <a:gd name="T80" fmla="*/ 2147483647 w 34"/>
                <a:gd name="T81" fmla="*/ 2147483647 h 75"/>
                <a:gd name="T82" fmla="*/ 2147483647 w 34"/>
                <a:gd name="T83" fmla="*/ 2147483647 h 75"/>
                <a:gd name="T84" fmla="*/ 2147483647 w 34"/>
                <a:gd name="T85" fmla="*/ 2147483647 h 75"/>
                <a:gd name="T86" fmla="*/ 2147483647 w 34"/>
                <a:gd name="T87" fmla="*/ 2147483647 h 75"/>
                <a:gd name="T88" fmla="*/ 2147483647 w 34"/>
                <a:gd name="T89" fmla="*/ 2147483647 h 75"/>
                <a:gd name="T90" fmla="*/ 2147483647 w 34"/>
                <a:gd name="T91" fmla="*/ 2147483647 h 75"/>
                <a:gd name="T92" fmla="*/ 2147483647 w 34"/>
                <a:gd name="T93" fmla="*/ 2147483647 h 75"/>
                <a:gd name="T94" fmla="*/ 2147483647 w 34"/>
                <a:gd name="T95" fmla="*/ 2147483647 h 75"/>
                <a:gd name="T96" fmla="*/ 2147483647 w 34"/>
                <a:gd name="T97" fmla="*/ 2147483647 h 75"/>
                <a:gd name="T98" fmla="*/ 2147483647 w 34"/>
                <a:gd name="T99" fmla="*/ 2147483647 h 75"/>
                <a:gd name="T100" fmla="*/ 2147483647 w 34"/>
                <a:gd name="T101" fmla="*/ 2147483647 h 75"/>
                <a:gd name="T102" fmla="*/ 2147483647 w 34"/>
                <a:gd name="T103" fmla="*/ 2147483647 h 75"/>
                <a:gd name="T104" fmla="*/ 2147483647 w 34"/>
                <a:gd name="T105" fmla="*/ 2147483647 h 75"/>
                <a:gd name="T106" fmla="*/ 2147483647 w 34"/>
                <a:gd name="T107" fmla="*/ 2147483647 h 75"/>
                <a:gd name="T108" fmla="*/ 2147483647 w 34"/>
                <a:gd name="T109" fmla="*/ 2147483647 h 75"/>
                <a:gd name="T110" fmla="*/ 2147483647 w 34"/>
                <a:gd name="T111" fmla="*/ 2147483647 h 75"/>
                <a:gd name="T112" fmla="*/ 2147483647 w 34"/>
                <a:gd name="T113" fmla="*/ 2147483647 h 75"/>
                <a:gd name="T114" fmla="*/ 2147483647 w 34"/>
                <a:gd name="T115" fmla="*/ 2147483647 h 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4" h="75">
                  <a:moveTo>
                    <a:pt x="34" y="55"/>
                  </a:move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0" y="46"/>
                    <a:pt x="30" y="45"/>
                  </a:cubicBezTo>
                  <a:cubicBezTo>
                    <a:pt x="29" y="45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34" y="58"/>
                    <a:pt x="34" y="58"/>
                    <a:pt x="34" y="58"/>
                  </a:cubicBezTo>
                  <a:lnTo>
                    <a:pt x="34" y="5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7" name="Freeform 166"/>
            <p:cNvSpPr>
              <a:spLocks/>
            </p:cNvSpPr>
            <p:nvPr/>
          </p:nvSpPr>
          <p:spPr bwMode="auto">
            <a:xfrm>
              <a:off x="8274081" y="5825221"/>
              <a:ext cx="15793" cy="7595"/>
            </a:xfrm>
            <a:custGeom>
              <a:avLst/>
              <a:gdLst>
                <a:gd name="T0" fmla="*/ 2147483647 w 12"/>
                <a:gd name="T1" fmla="*/ 2147483647 h 6"/>
                <a:gd name="T2" fmla="*/ 0 w 12"/>
                <a:gd name="T3" fmla="*/ 0 h 6"/>
                <a:gd name="T4" fmla="*/ 0 w 12"/>
                <a:gd name="T5" fmla="*/ 2147483647 h 6"/>
                <a:gd name="T6" fmla="*/ 2147483647 w 1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8" name="Rectangle 167"/>
            <p:cNvSpPr>
              <a:spLocks noChangeArrowheads="1"/>
            </p:cNvSpPr>
            <p:nvPr/>
          </p:nvSpPr>
          <p:spPr bwMode="auto">
            <a:xfrm>
              <a:off x="7891891" y="5958904"/>
              <a:ext cx="9475" cy="1519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 eaLnBrk="1" hangingPunct="1">
                <a:spcBef>
                  <a:spcPct val="15000"/>
                </a:spcBef>
              </a:pPr>
              <a:endParaRPr lang="en-US"/>
            </a:p>
          </p:txBody>
        </p:sp>
        <p:sp>
          <p:nvSpPr>
            <p:cNvPr id="169" name="Freeform 168"/>
            <p:cNvSpPr>
              <a:spLocks/>
            </p:cNvSpPr>
            <p:nvPr/>
          </p:nvSpPr>
          <p:spPr bwMode="auto">
            <a:xfrm>
              <a:off x="7606039" y="4852988"/>
              <a:ext cx="645932" cy="733732"/>
            </a:xfrm>
            <a:custGeom>
              <a:avLst/>
              <a:gdLst>
                <a:gd name="T0" fmla="*/ 2147483647 w 83"/>
                <a:gd name="T1" fmla="*/ 2147483647 h 98"/>
                <a:gd name="T2" fmla="*/ 2147483647 w 83"/>
                <a:gd name="T3" fmla="*/ 2147483647 h 98"/>
                <a:gd name="T4" fmla="*/ 2147483647 w 83"/>
                <a:gd name="T5" fmla="*/ 2147483647 h 98"/>
                <a:gd name="T6" fmla="*/ 2147483647 w 83"/>
                <a:gd name="T7" fmla="*/ 2147483647 h 98"/>
                <a:gd name="T8" fmla="*/ 2147483647 w 83"/>
                <a:gd name="T9" fmla="*/ 2147483647 h 98"/>
                <a:gd name="T10" fmla="*/ 2147483647 w 83"/>
                <a:gd name="T11" fmla="*/ 2147483647 h 98"/>
                <a:gd name="T12" fmla="*/ 2147483647 w 83"/>
                <a:gd name="T13" fmla="*/ 2147483647 h 98"/>
                <a:gd name="T14" fmla="*/ 2147483647 w 83"/>
                <a:gd name="T15" fmla="*/ 2147483647 h 98"/>
                <a:gd name="T16" fmla="*/ 2147483647 w 83"/>
                <a:gd name="T17" fmla="*/ 2147483647 h 98"/>
                <a:gd name="T18" fmla="*/ 2147483647 w 83"/>
                <a:gd name="T19" fmla="*/ 2147483647 h 98"/>
                <a:gd name="T20" fmla="*/ 2147483647 w 83"/>
                <a:gd name="T21" fmla="*/ 2147483647 h 98"/>
                <a:gd name="T22" fmla="*/ 2147483647 w 83"/>
                <a:gd name="T23" fmla="*/ 2147483647 h 98"/>
                <a:gd name="T24" fmla="*/ 2147483647 w 83"/>
                <a:gd name="T25" fmla="*/ 2147483647 h 98"/>
                <a:gd name="T26" fmla="*/ 2147483647 w 83"/>
                <a:gd name="T27" fmla="*/ 2147483647 h 98"/>
                <a:gd name="T28" fmla="*/ 2147483647 w 83"/>
                <a:gd name="T29" fmla="*/ 2147483647 h 98"/>
                <a:gd name="T30" fmla="*/ 2147483647 w 83"/>
                <a:gd name="T31" fmla="*/ 2147483647 h 98"/>
                <a:gd name="T32" fmla="*/ 2147483647 w 83"/>
                <a:gd name="T33" fmla="*/ 2147483647 h 98"/>
                <a:gd name="T34" fmla="*/ 2147483647 w 83"/>
                <a:gd name="T35" fmla="*/ 2147483647 h 98"/>
                <a:gd name="T36" fmla="*/ 2147483647 w 83"/>
                <a:gd name="T37" fmla="*/ 2147483647 h 98"/>
                <a:gd name="T38" fmla="*/ 2147483647 w 83"/>
                <a:gd name="T39" fmla="*/ 2147483647 h 98"/>
                <a:gd name="T40" fmla="*/ 2147483647 w 83"/>
                <a:gd name="T41" fmla="*/ 2147483647 h 98"/>
                <a:gd name="T42" fmla="*/ 2147483647 w 83"/>
                <a:gd name="T43" fmla="*/ 2147483647 h 98"/>
                <a:gd name="T44" fmla="*/ 2147483647 w 83"/>
                <a:gd name="T45" fmla="*/ 2147483647 h 98"/>
                <a:gd name="T46" fmla="*/ 2147483647 w 83"/>
                <a:gd name="T47" fmla="*/ 2147483647 h 98"/>
                <a:gd name="T48" fmla="*/ 2147483647 w 83"/>
                <a:gd name="T49" fmla="*/ 2147483647 h 98"/>
                <a:gd name="T50" fmla="*/ 2147483647 w 83"/>
                <a:gd name="T51" fmla="*/ 0 h 98"/>
                <a:gd name="T52" fmla="*/ 2147483647 w 83"/>
                <a:gd name="T53" fmla="*/ 2147483647 h 98"/>
                <a:gd name="T54" fmla="*/ 2147483647 w 83"/>
                <a:gd name="T55" fmla="*/ 2147483647 h 98"/>
                <a:gd name="T56" fmla="*/ 2147483647 w 83"/>
                <a:gd name="T57" fmla="*/ 2147483647 h 98"/>
                <a:gd name="T58" fmla="*/ 2147483647 w 83"/>
                <a:gd name="T59" fmla="*/ 2147483647 h 98"/>
                <a:gd name="T60" fmla="*/ 2147483647 w 83"/>
                <a:gd name="T61" fmla="*/ 2147483647 h 98"/>
                <a:gd name="T62" fmla="*/ 2147483647 w 83"/>
                <a:gd name="T63" fmla="*/ 2147483647 h 98"/>
                <a:gd name="T64" fmla="*/ 2147483647 w 83"/>
                <a:gd name="T65" fmla="*/ 2147483647 h 98"/>
                <a:gd name="T66" fmla="*/ 2147483647 w 83"/>
                <a:gd name="T67" fmla="*/ 2147483647 h 98"/>
                <a:gd name="T68" fmla="*/ 2147483647 w 83"/>
                <a:gd name="T69" fmla="*/ 2147483647 h 98"/>
                <a:gd name="T70" fmla="*/ 2147483647 w 83"/>
                <a:gd name="T71" fmla="*/ 2147483647 h 98"/>
                <a:gd name="T72" fmla="*/ 2147483647 w 83"/>
                <a:gd name="T73" fmla="*/ 2147483647 h 98"/>
                <a:gd name="T74" fmla="*/ 2147483647 w 83"/>
                <a:gd name="T75" fmla="*/ 2147483647 h 98"/>
                <a:gd name="T76" fmla="*/ 2147483647 w 83"/>
                <a:gd name="T77" fmla="*/ 2147483647 h 98"/>
                <a:gd name="T78" fmla="*/ 2147483647 w 83"/>
                <a:gd name="T79" fmla="*/ 2147483647 h 98"/>
                <a:gd name="T80" fmla="*/ 2147483647 w 83"/>
                <a:gd name="T81" fmla="*/ 2147483647 h 98"/>
                <a:gd name="T82" fmla="*/ 2147483647 w 83"/>
                <a:gd name="T83" fmla="*/ 2147483647 h 98"/>
                <a:gd name="T84" fmla="*/ 2147483647 w 83"/>
                <a:gd name="T85" fmla="*/ 2147483647 h 98"/>
                <a:gd name="T86" fmla="*/ 2147483647 w 83"/>
                <a:gd name="T87" fmla="*/ 2147483647 h 98"/>
                <a:gd name="T88" fmla="*/ 2147483647 w 83"/>
                <a:gd name="T89" fmla="*/ 2147483647 h 98"/>
                <a:gd name="T90" fmla="*/ 2147483647 w 83"/>
                <a:gd name="T91" fmla="*/ 2147483647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3" h="98">
                  <a:moveTo>
                    <a:pt x="23" y="87"/>
                  </a:moveTo>
                  <a:cubicBezTo>
                    <a:pt x="23" y="87"/>
                    <a:pt x="24" y="87"/>
                    <a:pt x="24" y="86"/>
                  </a:cubicBezTo>
                  <a:cubicBezTo>
                    <a:pt x="24" y="86"/>
                    <a:pt x="24" y="82"/>
                    <a:pt x="24" y="82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75"/>
                    <a:pt x="23" y="70"/>
                    <a:pt x="23" y="70"/>
                  </a:cubicBezTo>
                  <a:cubicBezTo>
                    <a:pt x="23" y="69"/>
                    <a:pt x="24" y="65"/>
                    <a:pt x="24" y="65"/>
                  </a:cubicBezTo>
                  <a:cubicBezTo>
                    <a:pt x="24" y="65"/>
                    <a:pt x="24" y="62"/>
                    <a:pt x="24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1" y="92"/>
                    <a:pt x="21" y="92"/>
                  </a:cubicBezTo>
                  <a:lnTo>
                    <a:pt x="23" y="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0" name="Freeform 169"/>
            <p:cNvSpPr>
              <a:spLocks/>
            </p:cNvSpPr>
            <p:nvPr/>
          </p:nvSpPr>
          <p:spPr bwMode="auto">
            <a:xfrm>
              <a:off x="7760809" y="4995785"/>
              <a:ext cx="319017" cy="701831"/>
            </a:xfrm>
            <a:custGeom>
              <a:avLst/>
              <a:gdLst>
                <a:gd name="T0" fmla="*/ 329757991 w 10000"/>
                <a:gd name="T1" fmla="*/ 900343932 h 9895"/>
                <a:gd name="T2" fmla="*/ 321712352 w 10000"/>
                <a:gd name="T3" fmla="*/ 642988176 h 9895"/>
                <a:gd name="T4" fmla="*/ 305620110 w 10000"/>
                <a:gd name="T5" fmla="*/ 257355682 h 9895"/>
                <a:gd name="T6" fmla="*/ 281514137 w 10000"/>
                <a:gd name="T7" fmla="*/ 214195752 h 9895"/>
                <a:gd name="T8" fmla="*/ 249329623 w 10000"/>
                <a:gd name="T9" fmla="*/ 0 h 9895"/>
                <a:gd name="T10" fmla="*/ 233237382 w 10000"/>
                <a:gd name="T11" fmla="*/ 128677878 h 9895"/>
                <a:gd name="T12" fmla="*/ 217145140 w 10000"/>
                <a:gd name="T13" fmla="*/ 214195752 h 9895"/>
                <a:gd name="T14" fmla="*/ 176947920 w 10000"/>
                <a:gd name="T15" fmla="*/ 385627008 h 9895"/>
                <a:gd name="T16" fmla="*/ 144763406 w 10000"/>
                <a:gd name="T17" fmla="*/ 471551434 h 9895"/>
                <a:gd name="T18" fmla="*/ 144763406 w 10000"/>
                <a:gd name="T19" fmla="*/ 685741627 h 9895"/>
                <a:gd name="T20" fmla="*/ 112612851 w 10000"/>
                <a:gd name="T21" fmla="*/ 1028615184 h 9895"/>
                <a:gd name="T22" fmla="*/ 88473944 w 10000"/>
                <a:gd name="T23" fmla="*/ 1328729803 h 9895"/>
                <a:gd name="T24" fmla="*/ 80428336 w 10000"/>
                <a:gd name="T25" fmla="*/ 1586085559 h 9895"/>
                <a:gd name="T26" fmla="*/ 48243854 w 10000"/>
                <a:gd name="T27" fmla="*/ 1757522301 h 9895"/>
                <a:gd name="T28" fmla="*/ 32184514 w 10000"/>
                <a:gd name="T29" fmla="*/ 1971718053 h 9895"/>
                <a:gd name="T30" fmla="*/ 32184514 w 10000"/>
                <a:gd name="T31" fmla="*/ 2147483647 h 9895"/>
                <a:gd name="T32" fmla="*/ 32184514 w 10000"/>
                <a:gd name="T33" fmla="*/ 2147483647 h 9895"/>
                <a:gd name="T34" fmla="*/ 32184514 w 10000"/>
                <a:gd name="T35" fmla="*/ 2147483647 h 9895"/>
                <a:gd name="T36" fmla="*/ 8045607 w 10000"/>
                <a:gd name="T37" fmla="*/ 2147483647 h 9895"/>
                <a:gd name="T38" fmla="*/ 16092241 w 10000"/>
                <a:gd name="T39" fmla="*/ 2147483647 h 9895"/>
                <a:gd name="T40" fmla="*/ 57377416 w 10000"/>
                <a:gd name="T41" fmla="*/ 2147483647 h 9895"/>
                <a:gd name="T42" fmla="*/ 62950940 w 10000"/>
                <a:gd name="T43" fmla="*/ 2147483647 h 9895"/>
                <a:gd name="T44" fmla="*/ 80428336 w 10000"/>
                <a:gd name="T45" fmla="*/ 2147483647 h 9895"/>
                <a:gd name="T46" fmla="*/ 104566217 w 10000"/>
                <a:gd name="T47" fmla="*/ 2147483647 h 9895"/>
                <a:gd name="T48" fmla="*/ 144763406 w 10000"/>
                <a:gd name="T49" fmla="*/ 2147483647 h 9895"/>
                <a:gd name="T50" fmla="*/ 152810071 w 10000"/>
                <a:gd name="T51" fmla="*/ 2147483647 h 9895"/>
                <a:gd name="T52" fmla="*/ 193040161 w 10000"/>
                <a:gd name="T53" fmla="*/ 2147483647 h 9895"/>
                <a:gd name="T54" fmla="*/ 184994553 w 10000"/>
                <a:gd name="T55" fmla="*/ 2147483647 h 9895"/>
                <a:gd name="T56" fmla="*/ 168902312 w 10000"/>
                <a:gd name="T57" fmla="*/ 2147483647 h 9895"/>
                <a:gd name="T58" fmla="*/ 193040161 w 10000"/>
                <a:gd name="T59" fmla="*/ 1971718053 h 9895"/>
                <a:gd name="T60" fmla="*/ 265421864 w 10000"/>
                <a:gd name="T61" fmla="*/ 1714768849 h 9895"/>
                <a:gd name="T62" fmla="*/ 265421864 w 10000"/>
                <a:gd name="T63" fmla="*/ 1457407681 h 9895"/>
                <a:gd name="T64" fmla="*/ 305620110 w 10000"/>
                <a:gd name="T65" fmla="*/ 1157293062 h 9895"/>
                <a:gd name="T66" fmla="*/ 329757991 w 10000"/>
                <a:gd name="T67" fmla="*/ 1157293062 h 98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000" h="9895">
                  <a:moveTo>
                    <a:pt x="10000" y="2316"/>
                  </a:moveTo>
                  <a:lnTo>
                    <a:pt x="10000" y="2211"/>
                  </a:lnTo>
                  <a:lnTo>
                    <a:pt x="9756" y="1895"/>
                  </a:lnTo>
                  <a:lnTo>
                    <a:pt x="9756" y="1579"/>
                  </a:lnTo>
                  <a:lnTo>
                    <a:pt x="9756" y="1158"/>
                  </a:lnTo>
                  <a:lnTo>
                    <a:pt x="9268" y="632"/>
                  </a:lnTo>
                  <a:lnTo>
                    <a:pt x="9024" y="632"/>
                  </a:lnTo>
                  <a:lnTo>
                    <a:pt x="8537" y="526"/>
                  </a:lnTo>
                  <a:lnTo>
                    <a:pt x="7805" y="211"/>
                  </a:lnTo>
                  <a:lnTo>
                    <a:pt x="7561" y="0"/>
                  </a:lnTo>
                  <a:lnTo>
                    <a:pt x="7317" y="0"/>
                  </a:lnTo>
                  <a:lnTo>
                    <a:pt x="7073" y="316"/>
                  </a:lnTo>
                  <a:lnTo>
                    <a:pt x="7073" y="526"/>
                  </a:lnTo>
                  <a:lnTo>
                    <a:pt x="6585" y="526"/>
                  </a:lnTo>
                  <a:lnTo>
                    <a:pt x="5854" y="526"/>
                  </a:lnTo>
                  <a:lnTo>
                    <a:pt x="5366" y="947"/>
                  </a:lnTo>
                  <a:lnTo>
                    <a:pt x="5122" y="947"/>
                  </a:lnTo>
                  <a:lnTo>
                    <a:pt x="4390" y="1158"/>
                  </a:lnTo>
                  <a:lnTo>
                    <a:pt x="4146" y="1368"/>
                  </a:lnTo>
                  <a:lnTo>
                    <a:pt x="4390" y="1684"/>
                  </a:lnTo>
                  <a:lnTo>
                    <a:pt x="3902" y="2000"/>
                  </a:lnTo>
                  <a:lnTo>
                    <a:pt x="3415" y="2526"/>
                  </a:lnTo>
                  <a:lnTo>
                    <a:pt x="2927" y="2632"/>
                  </a:lnTo>
                  <a:lnTo>
                    <a:pt x="2683" y="3263"/>
                  </a:lnTo>
                  <a:lnTo>
                    <a:pt x="2195" y="3684"/>
                  </a:lnTo>
                  <a:lnTo>
                    <a:pt x="2439" y="3895"/>
                  </a:lnTo>
                  <a:lnTo>
                    <a:pt x="2439" y="4211"/>
                  </a:lnTo>
                  <a:lnTo>
                    <a:pt x="1463" y="4316"/>
                  </a:lnTo>
                  <a:lnTo>
                    <a:pt x="976" y="4526"/>
                  </a:lnTo>
                  <a:lnTo>
                    <a:pt x="976" y="4842"/>
                  </a:lnTo>
                  <a:cubicBezTo>
                    <a:pt x="976" y="4842"/>
                    <a:pt x="732" y="5263"/>
                    <a:pt x="732" y="5368"/>
                  </a:cubicBezTo>
                  <a:cubicBezTo>
                    <a:pt x="813" y="5544"/>
                    <a:pt x="895" y="5719"/>
                    <a:pt x="976" y="5895"/>
                  </a:cubicBezTo>
                  <a:lnTo>
                    <a:pt x="1463" y="6211"/>
                  </a:lnTo>
                  <a:lnTo>
                    <a:pt x="976" y="6421"/>
                  </a:lnTo>
                  <a:lnTo>
                    <a:pt x="976" y="6632"/>
                  </a:lnTo>
                  <a:lnTo>
                    <a:pt x="976" y="7053"/>
                  </a:lnTo>
                  <a:cubicBezTo>
                    <a:pt x="976" y="7158"/>
                    <a:pt x="732" y="7158"/>
                    <a:pt x="732" y="7158"/>
                  </a:cubicBezTo>
                  <a:lnTo>
                    <a:pt x="244" y="7684"/>
                  </a:lnTo>
                  <a:lnTo>
                    <a:pt x="0" y="7789"/>
                  </a:lnTo>
                  <a:cubicBezTo>
                    <a:pt x="488" y="8316"/>
                    <a:pt x="329" y="8217"/>
                    <a:pt x="488" y="8316"/>
                  </a:cubicBezTo>
                  <a:cubicBezTo>
                    <a:pt x="647" y="8415"/>
                    <a:pt x="746" y="8264"/>
                    <a:pt x="955" y="8384"/>
                  </a:cubicBezTo>
                  <a:cubicBezTo>
                    <a:pt x="1164" y="8504"/>
                    <a:pt x="1597" y="8867"/>
                    <a:pt x="1740" y="9038"/>
                  </a:cubicBezTo>
                  <a:cubicBezTo>
                    <a:pt x="1883" y="9209"/>
                    <a:pt x="1786" y="9301"/>
                    <a:pt x="1814" y="9410"/>
                  </a:cubicBezTo>
                  <a:cubicBezTo>
                    <a:pt x="1842" y="9519"/>
                    <a:pt x="1865" y="9637"/>
                    <a:pt x="1909" y="9693"/>
                  </a:cubicBezTo>
                  <a:cubicBezTo>
                    <a:pt x="1953" y="9749"/>
                    <a:pt x="1990" y="9709"/>
                    <a:pt x="2078" y="9743"/>
                  </a:cubicBezTo>
                  <a:cubicBezTo>
                    <a:pt x="2166" y="9777"/>
                    <a:pt x="2338" y="9905"/>
                    <a:pt x="2439" y="9895"/>
                  </a:cubicBezTo>
                  <a:cubicBezTo>
                    <a:pt x="2540" y="9885"/>
                    <a:pt x="2602" y="9754"/>
                    <a:pt x="2683" y="9684"/>
                  </a:cubicBezTo>
                  <a:lnTo>
                    <a:pt x="3171" y="9474"/>
                  </a:lnTo>
                  <a:lnTo>
                    <a:pt x="3902" y="9474"/>
                  </a:lnTo>
                  <a:lnTo>
                    <a:pt x="4390" y="9053"/>
                  </a:lnTo>
                  <a:cubicBezTo>
                    <a:pt x="4471" y="8807"/>
                    <a:pt x="4553" y="8562"/>
                    <a:pt x="4634" y="8316"/>
                  </a:cubicBezTo>
                  <a:lnTo>
                    <a:pt x="4634" y="7895"/>
                  </a:lnTo>
                  <a:lnTo>
                    <a:pt x="5122" y="7789"/>
                  </a:lnTo>
                  <a:lnTo>
                    <a:pt x="5854" y="7684"/>
                  </a:lnTo>
                  <a:lnTo>
                    <a:pt x="5854" y="7158"/>
                  </a:lnTo>
                  <a:lnTo>
                    <a:pt x="5610" y="6842"/>
                  </a:lnTo>
                  <a:lnTo>
                    <a:pt x="4878" y="6632"/>
                  </a:lnTo>
                  <a:cubicBezTo>
                    <a:pt x="4959" y="6386"/>
                    <a:pt x="5041" y="6141"/>
                    <a:pt x="5122" y="5895"/>
                  </a:cubicBezTo>
                  <a:lnTo>
                    <a:pt x="5122" y="5368"/>
                  </a:lnTo>
                  <a:lnTo>
                    <a:pt x="5854" y="4842"/>
                  </a:lnTo>
                  <a:lnTo>
                    <a:pt x="6585" y="4632"/>
                  </a:lnTo>
                  <a:lnTo>
                    <a:pt x="8049" y="4211"/>
                  </a:lnTo>
                  <a:lnTo>
                    <a:pt x="8293" y="3895"/>
                  </a:lnTo>
                  <a:lnTo>
                    <a:pt x="8049" y="3579"/>
                  </a:lnTo>
                  <a:lnTo>
                    <a:pt x="8537" y="3263"/>
                  </a:lnTo>
                  <a:lnTo>
                    <a:pt x="9268" y="2842"/>
                  </a:lnTo>
                  <a:lnTo>
                    <a:pt x="10000" y="2947"/>
                  </a:lnTo>
                  <a:lnTo>
                    <a:pt x="10000" y="2842"/>
                  </a:lnTo>
                  <a:lnTo>
                    <a:pt x="10000" y="231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1" name="Freeform 170"/>
            <p:cNvSpPr>
              <a:spLocks/>
            </p:cNvSpPr>
            <p:nvPr/>
          </p:nvSpPr>
          <p:spPr bwMode="auto">
            <a:xfrm>
              <a:off x="8034028" y="5825221"/>
              <a:ext cx="443781" cy="274959"/>
            </a:xfrm>
            <a:custGeom>
              <a:avLst/>
              <a:gdLst>
                <a:gd name="T0" fmla="*/ 2147483647 w 57"/>
                <a:gd name="T1" fmla="*/ 2147483647 h 37"/>
                <a:gd name="T2" fmla="*/ 2147483647 w 57"/>
                <a:gd name="T3" fmla="*/ 2147483647 h 37"/>
                <a:gd name="T4" fmla="*/ 2147483647 w 57"/>
                <a:gd name="T5" fmla="*/ 2147483647 h 37"/>
                <a:gd name="T6" fmla="*/ 2147483647 w 57"/>
                <a:gd name="T7" fmla="*/ 2147483647 h 37"/>
                <a:gd name="T8" fmla="*/ 2147483647 w 57"/>
                <a:gd name="T9" fmla="*/ 2147483647 h 37"/>
                <a:gd name="T10" fmla="*/ 2147483647 w 57"/>
                <a:gd name="T11" fmla="*/ 2147483647 h 37"/>
                <a:gd name="T12" fmla="*/ 2147483647 w 57"/>
                <a:gd name="T13" fmla="*/ 2147483647 h 37"/>
                <a:gd name="T14" fmla="*/ 2147483647 w 57"/>
                <a:gd name="T15" fmla="*/ 2147483647 h 37"/>
                <a:gd name="T16" fmla="*/ 2147483647 w 57"/>
                <a:gd name="T17" fmla="*/ 2147483647 h 37"/>
                <a:gd name="T18" fmla="*/ 2147483647 w 57"/>
                <a:gd name="T19" fmla="*/ 2147483647 h 37"/>
                <a:gd name="T20" fmla="*/ 2147483647 w 57"/>
                <a:gd name="T21" fmla="*/ 2147483647 h 37"/>
                <a:gd name="T22" fmla="*/ 2147483647 w 57"/>
                <a:gd name="T23" fmla="*/ 0 h 37"/>
                <a:gd name="T24" fmla="*/ 2147483647 w 57"/>
                <a:gd name="T25" fmla="*/ 0 h 37"/>
                <a:gd name="T26" fmla="*/ 2147483647 w 57"/>
                <a:gd name="T27" fmla="*/ 2147483647 h 37"/>
                <a:gd name="T28" fmla="*/ 2147483647 w 57"/>
                <a:gd name="T29" fmla="*/ 2147483647 h 37"/>
                <a:gd name="T30" fmla="*/ 2147483647 w 57"/>
                <a:gd name="T31" fmla="*/ 2147483647 h 37"/>
                <a:gd name="T32" fmla="*/ 2147483647 w 57"/>
                <a:gd name="T33" fmla="*/ 2147483647 h 37"/>
                <a:gd name="T34" fmla="*/ 2147483647 w 57"/>
                <a:gd name="T35" fmla="*/ 2147483647 h 37"/>
                <a:gd name="T36" fmla="*/ 2147483647 w 57"/>
                <a:gd name="T37" fmla="*/ 2147483647 h 37"/>
                <a:gd name="T38" fmla="*/ 2147483647 w 57"/>
                <a:gd name="T39" fmla="*/ 2147483647 h 37"/>
                <a:gd name="T40" fmla="*/ 2147483647 w 57"/>
                <a:gd name="T41" fmla="*/ 2147483647 h 37"/>
                <a:gd name="T42" fmla="*/ 2147483647 w 57"/>
                <a:gd name="T43" fmla="*/ 2147483647 h 37"/>
                <a:gd name="T44" fmla="*/ 0 w 57"/>
                <a:gd name="T45" fmla="*/ 2147483647 h 37"/>
                <a:gd name="T46" fmla="*/ 0 w 57"/>
                <a:gd name="T47" fmla="*/ 2147483647 h 37"/>
                <a:gd name="T48" fmla="*/ 2147483647 w 57"/>
                <a:gd name="T49" fmla="*/ 2147483647 h 37"/>
                <a:gd name="T50" fmla="*/ 2147483647 w 57"/>
                <a:gd name="T51" fmla="*/ 2147483647 h 37"/>
                <a:gd name="T52" fmla="*/ 2147483647 w 57"/>
                <a:gd name="T53" fmla="*/ 2147483647 h 37"/>
                <a:gd name="T54" fmla="*/ 2147483647 w 57"/>
                <a:gd name="T55" fmla="*/ 2147483647 h 37"/>
                <a:gd name="T56" fmla="*/ 2147483647 w 57"/>
                <a:gd name="T57" fmla="*/ 2147483647 h 37"/>
                <a:gd name="T58" fmla="*/ 2147483647 w 57"/>
                <a:gd name="T59" fmla="*/ 2147483647 h 37"/>
                <a:gd name="T60" fmla="*/ 2147483647 w 57"/>
                <a:gd name="T61" fmla="*/ 2147483647 h 37"/>
                <a:gd name="T62" fmla="*/ 2147483647 w 57"/>
                <a:gd name="T63" fmla="*/ 2147483647 h 37"/>
                <a:gd name="T64" fmla="*/ 2147483647 w 57"/>
                <a:gd name="T65" fmla="*/ 2147483647 h 37"/>
                <a:gd name="T66" fmla="*/ 2147483647 w 57"/>
                <a:gd name="T67" fmla="*/ 2147483647 h 37"/>
                <a:gd name="T68" fmla="*/ 2147483647 w 57"/>
                <a:gd name="T69" fmla="*/ 2147483647 h 37"/>
                <a:gd name="T70" fmla="*/ 2147483647 w 57"/>
                <a:gd name="T71" fmla="*/ 2147483647 h 37"/>
                <a:gd name="T72" fmla="*/ 2147483647 w 57"/>
                <a:gd name="T73" fmla="*/ 2147483647 h 37"/>
                <a:gd name="T74" fmla="*/ 2147483647 w 57"/>
                <a:gd name="T75" fmla="*/ 2147483647 h 37"/>
                <a:gd name="T76" fmla="*/ 2147483647 w 57"/>
                <a:gd name="T77" fmla="*/ 2147483647 h 37"/>
                <a:gd name="T78" fmla="*/ 2147483647 w 57"/>
                <a:gd name="T79" fmla="*/ 2147483647 h 37"/>
                <a:gd name="T80" fmla="*/ 2147483647 w 57"/>
                <a:gd name="T81" fmla="*/ 2147483647 h 37"/>
                <a:gd name="T82" fmla="*/ 2147483647 w 57"/>
                <a:gd name="T83" fmla="*/ 2147483647 h 37"/>
                <a:gd name="T84" fmla="*/ 2147483647 w 57"/>
                <a:gd name="T85" fmla="*/ 2147483647 h 37"/>
                <a:gd name="T86" fmla="*/ 2147483647 w 57"/>
                <a:gd name="T87" fmla="*/ 2147483647 h 37"/>
                <a:gd name="T88" fmla="*/ 2147483647 w 57"/>
                <a:gd name="T89" fmla="*/ 2147483647 h 37"/>
                <a:gd name="T90" fmla="*/ 2147483647 w 57"/>
                <a:gd name="T91" fmla="*/ 2147483647 h 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7" h="37">
                  <a:moveTo>
                    <a:pt x="54" y="22"/>
                  </a:moveTo>
                  <a:cubicBezTo>
                    <a:pt x="56" y="21"/>
                    <a:pt x="56" y="21"/>
                    <a:pt x="56" y="21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6" y="26"/>
                    <a:pt x="25" y="28"/>
                  </a:cubicBezTo>
                  <a:cubicBezTo>
                    <a:pt x="25" y="29"/>
                    <a:pt x="22" y="30"/>
                    <a:pt x="22" y="30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5"/>
                    <a:pt x="51" y="25"/>
                    <a:pt x="51" y="25"/>
                  </a:cubicBezTo>
                  <a:lnTo>
                    <a:pt x="54" y="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2" name="Freeform 171"/>
            <p:cNvSpPr>
              <a:spLocks/>
            </p:cNvSpPr>
            <p:nvPr/>
          </p:nvSpPr>
          <p:spPr bwMode="auto">
            <a:xfrm>
              <a:off x="8289874" y="5825221"/>
              <a:ext cx="55275" cy="28863"/>
            </a:xfrm>
            <a:custGeom>
              <a:avLst/>
              <a:gdLst>
                <a:gd name="T0" fmla="*/ 2147483647 w 42"/>
                <a:gd name="T1" fmla="*/ 2147483647 h 24"/>
                <a:gd name="T2" fmla="*/ 2147483647 w 42"/>
                <a:gd name="T3" fmla="*/ 0 h 24"/>
                <a:gd name="T4" fmla="*/ 0 w 42"/>
                <a:gd name="T5" fmla="*/ 2147483647 h 24"/>
                <a:gd name="T6" fmla="*/ 2147483647 w 42"/>
                <a:gd name="T7" fmla="*/ 2147483647 h 24"/>
                <a:gd name="T8" fmla="*/ 2147483647 w 42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4">
                  <a:moveTo>
                    <a:pt x="36" y="24"/>
                  </a:moveTo>
                  <a:lnTo>
                    <a:pt x="18" y="0"/>
                  </a:lnTo>
                  <a:lnTo>
                    <a:pt x="0" y="6"/>
                  </a:lnTo>
                  <a:lnTo>
                    <a:pt x="42" y="24"/>
                  </a:lnTo>
                  <a:lnTo>
                    <a:pt x="36" y="2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3" name="Freeform 172"/>
            <p:cNvSpPr>
              <a:spLocks/>
            </p:cNvSpPr>
            <p:nvPr/>
          </p:nvSpPr>
          <p:spPr bwMode="auto">
            <a:xfrm>
              <a:off x="7978752" y="5705211"/>
              <a:ext cx="77386" cy="45574"/>
            </a:xfrm>
            <a:custGeom>
              <a:avLst/>
              <a:gdLst>
                <a:gd name="T0" fmla="*/ 2147483647 w 60"/>
                <a:gd name="T1" fmla="*/ 2147483647 h 36"/>
                <a:gd name="T2" fmla="*/ 2147483647 w 60"/>
                <a:gd name="T3" fmla="*/ 2147483647 h 36"/>
                <a:gd name="T4" fmla="*/ 2147483647 w 60"/>
                <a:gd name="T5" fmla="*/ 2147483647 h 36"/>
                <a:gd name="T6" fmla="*/ 2147483647 w 60"/>
                <a:gd name="T7" fmla="*/ 2147483647 h 36"/>
                <a:gd name="T8" fmla="*/ 2147483647 w 60"/>
                <a:gd name="T9" fmla="*/ 0 h 36"/>
                <a:gd name="T10" fmla="*/ 2147483647 w 60"/>
                <a:gd name="T11" fmla="*/ 0 h 36"/>
                <a:gd name="T12" fmla="*/ 2147483647 w 60"/>
                <a:gd name="T13" fmla="*/ 2147483647 h 36"/>
                <a:gd name="T14" fmla="*/ 0 w 60"/>
                <a:gd name="T15" fmla="*/ 2147483647 h 36"/>
                <a:gd name="T16" fmla="*/ 2147483647 w 60"/>
                <a:gd name="T17" fmla="*/ 2147483647 h 36"/>
                <a:gd name="T18" fmla="*/ 2147483647 w 60"/>
                <a:gd name="T19" fmla="*/ 2147483647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36">
                  <a:moveTo>
                    <a:pt x="54" y="36"/>
                  </a:moveTo>
                  <a:lnTo>
                    <a:pt x="60" y="24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12" y="30"/>
                  </a:lnTo>
                  <a:lnTo>
                    <a:pt x="54" y="3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4" name="Freeform 173"/>
            <p:cNvSpPr>
              <a:spLocks/>
            </p:cNvSpPr>
            <p:nvPr/>
          </p:nvSpPr>
          <p:spPr bwMode="auto">
            <a:xfrm>
              <a:off x="7838195" y="5727998"/>
              <a:ext cx="241631" cy="208118"/>
            </a:xfrm>
            <a:custGeom>
              <a:avLst/>
              <a:gdLst>
                <a:gd name="T0" fmla="*/ 2147483647 w 31"/>
                <a:gd name="T1" fmla="*/ 2147483647 h 28"/>
                <a:gd name="T2" fmla="*/ 2147483647 w 31"/>
                <a:gd name="T3" fmla="*/ 2147483647 h 28"/>
                <a:gd name="T4" fmla="*/ 2147483647 w 31"/>
                <a:gd name="T5" fmla="*/ 2147483647 h 28"/>
                <a:gd name="T6" fmla="*/ 2147483647 w 31"/>
                <a:gd name="T7" fmla="*/ 2147483647 h 28"/>
                <a:gd name="T8" fmla="*/ 2147483647 w 31"/>
                <a:gd name="T9" fmla="*/ 2147483647 h 28"/>
                <a:gd name="T10" fmla="*/ 2147483647 w 31"/>
                <a:gd name="T11" fmla="*/ 2147483647 h 28"/>
                <a:gd name="T12" fmla="*/ 2147483647 w 31"/>
                <a:gd name="T13" fmla="*/ 2147483647 h 28"/>
                <a:gd name="T14" fmla="*/ 2147483647 w 31"/>
                <a:gd name="T15" fmla="*/ 2147483647 h 28"/>
                <a:gd name="T16" fmla="*/ 2147483647 w 31"/>
                <a:gd name="T17" fmla="*/ 2147483647 h 28"/>
                <a:gd name="T18" fmla="*/ 2147483647 w 31"/>
                <a:gd name="T19" fmla="*/ 2147483647 h 28"/>
                <a:gd name="T20" fmla="*/ 2147483647 w 31"/>
                <a:gd name="T21" fmla="*/ 2147483647 h 28"/>
                <a:gd name="T22" fmla="*/ 2147483647 w 31"/>
                <a:gd name="T23" fmla="*/ 2147483647 h 28"/>
                <a:gd name="T24" fmla="*/ 2147483647 w 31"/>
                <a:gd name="T25" fmla="*/ 2147483647 h 28"/>
                <a:gd name="T26" fmla="*/ 2147483647 w 31"/>
                <a:gd name="T27" fmla="*/ 2147483647 h 28"/>
                <a:gd name="T28" fmla="*/ 2147483647 w 31"/>
                <a:gd name="T29" fmla="*/ 2147483647 h 28"/>
                <a:gd name="T30" fmla="*/ 2147483647 w 31"/>
                <a:gd name="T31" fmla="*/ 2147483647 h 28"/>
                <a:gd name="T32" fmla="*/ 2147483647 w 31"/>
                <a:gd name="T33" fmla="*/ 2147483647 h 28"/>
                <a:gd name="T34" fmla="*/ 2147483647 w 31"/>
                <a:gd name="T35" fmla="*/ 2147483647 h 28"/>
                <a:gd name="T36" fmla="*/ 2147483647 w 31"/>
                <a:gd name="T37" fmla="*/ 2147483647 h 28"/>
                <a:gd name="T38" fmla="*/ 2147483647 w 31"/>
                <a:gd name="T39" fmla="*/ 2147483647 h 28"/>
                <a:gd name="T40" fmla="*/ 2147483647 w 31"/>
                <a:gd name="T41" fmla="*/ 2147483647 h 28"/>
                <a:gd name="T42" fmla="*/ 2147483647 w 31"/>
                <a:gd name="T43" fmla="*/ 2147483647 h 28"/>
                <a:gd name="T44" fmla="*/ 2147483647 w 31"/>
                <a:gd name="T45" fmla="*/ 2147483647 h 28"/>
                <a:gd name="T46" fmla="*/ 2147483647 w 31"/>
                <a:gd name="T47" fmla="*/ 0 h 28"/>
                <a:gd name="T48" fmla="*/ 2147483647 w 31"/>
                <a:gd name="T49" fmla="*/ 2147483647 h 28"/>
                <a:gd name="T50" fmla="*/ 2147483647 w 31"/>
                <a:gd name="T51" fmla="*/ 2147483647 h 28"/>
                <a:gd name="T52" fmla="*/ 2147483647 w 31"/>
                <a:gd name="T53" fmla="*/ 0 h 28"/>
                <a:gd name="T54" fmla="*/ 2147483647 w 31"/>
                <a:gd name="T55" fmla="*/ 0 h 28"/>
                <a:gd name="T56" fmla="*/ 2147483647 w 31"/>
                <a:gd name="T57" fmla="*/ 2147483647 h 28"/>
                <a:gd name="T58" fmla="*/ 2147483647 w 31"/>
                <a:gd name="T59" fmla="*/ 2147483647 h 28"/>
                <a:gd name="T60" fmla="*/ 0 w 31"/>
                <a:gd name="T61" fmla="*/ 2147483647 h 28"/>
                <a:gd name="T62" fmla="*/ 0 w 31"/>
                <a:gd name="T63" fmla="*/ 2147483647 h 28"/>
                <a:gd name="T64" fmla="*/ 2147483647 w 31"/>
                <a:gd name="T65" fmla="*/ 2147483647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28">
                  <a:moveTo>
                    <a:pt x="1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7"/>
                    <a:pt x="2" y="17"/>
                  </a:cubicBezTo>
                  <a:cubicBezTo>
                    <a:pt x="2" y="17"/>
                    <a:pt x="2" y="19"/>
                    <a:pt x="2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5" name="Freeform 174"/>
            <p:cNvSpPr>
              <a:spLocks/>
            </p:cNvSpPr>
            <p:nvPr/>
          </p:nvSpPr>
          <p:spPr bwMode="auto">
            <a:xfrm>
              <a:off x="7746596" y="5664196"/>
              <a:ext cx="48958" cy="92666"/>
            </a:xfrm>
            <a:custGeom>
              <a:avLst/>
              <a:gdLst>
                <a:gd name="T0" fmla="*/ 1 w 429209"/>
                <a:gd name="T1" fmla="*/ 16 h 839755"/>
                <a:gd name="T2" fmla="*/ 1 w 429209"/>
                <a:gd name="T3" fmla="*/ 11 h 839755"/>
                <a:gd name="T4" fmla="*/ 0 w 429209"/>
                <a:gd name="T5" fmla="*/ 11 h 839755"/>
                <a:gd name="T6" fmla="*/ 2 w 429209"/>
                <a:gd name="T7" fmla="*/ 3 h 839755"/>
                <a:gd name="T8" fmla="*/ 5 w 429209"/>
                <a:gd name="T9" fmla="*/ 3 h 839755"/>
                <a:gd name="T10" fmla="*/ 8 w 429209"/>
                <a:gd name="T11" fmla="*/ 0 h 839755"/>
                <a:gd name="T12" fmla="*/ 8 w 429209"/>
                <a:gd name="T13" fmla="*/ 5 h 839755"/>
                <a:gd name="T14" fmla="*/ 8 w 429209"/>
                <a:gd name="T15" fmla="*/ 8 h 839755"/>
                <a:gd name="T16" fmla="*/ 4 w 429209"/>
                <a:gd name="T17" fmla="*/ 13 h 839755"/>
                <a:gd name="T18" fmla="*/ 4 w 429209"/>
                <a:gd name="T19" fmla="*/ 17 h 839755"/>
                <a:gd name="T20" fmla="*/ 2 w 429209"/>
                <a:gd name="T21" fmla="*/ 16 h 839755"/>
                <a:gd name="T22" fmla="*/ 1 w 429209"/>
                <a:gd name="T23" fmla="*/ 16 h 8397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29209" h="839755">
                  <a:moveTo>
                    <a:pt x="53214" y="797282"/>
                  </a:moveTo>
                  <a:cubicBezTo>
                    <a:pt x="54137" y="718133"/>
                    <a:pt x="55061" y="638985"/>
                    <a:pt x="55984" y="559836"/>
                  </a:cubicBezTo>
                  <a:lnTo>
                    <a:pt x="0" y="522514"/>
                  </a:lnTo>
                  <a:lnTo>
                    <a:pt x="111968" y="130628"/>
                  </a:lnTo>
                  <a:lnTo>
                    <a:pt x="261258" y="130628"/>
                  </a:lnTo>
                  <a:lnTo>
                    <a:pt x="391886" y="0"/>
                  </a:lnTo>
                  <a:lnTo>
                    <a:pt x="410547" y="261257"/>
                  </a:lnTo>
                  <a:lnTo>
                    <a:pt x="429209" y="410547"/>
                  </a:lnTo>
                  <a:lnTo>
                    <a:pt x="223935" y="634481"/>
                  </a:lnTo>
                  <a:lnTo>
                    <a:pt x="223935" y="839755"/>
                  </a:lnTo>
                  <a:lnTo>
                    <a:pt x="111968" y="783771"/>
                  </a:lnTo>
                  <a:lnTo>
                    <a:pt x="53214" y="79728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76" name="TextBox 175"/>
          <p:cNvSpPr txBox="1"/>
          <p:nvPr/>
        </p:nvSpPr>
        <p:spPr>
          <a:xfrm>
            <a:off x="7695659" y="4424245"/>
            <a:ext cx="96394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300" b="0" dirty="0" smtClean="0">
                <a:solidFill>
                  <a:srgbClr val="000000"/>
                </a:solidFill>
                <a:latin typeface="+mn-lt"/>
              </a:rPr>
              <a:t>Other 5%</a:t>
            </a:r>
            <a:endParaRPr lang="en-AU" sz="1300" b="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77" name="Rectangle 176"/>
          <p:cNvSpPr>
            <a:spLocks noGrp="1" noChangeArrowheads="1"/>
          </p:cNvSpPr>
          <p:nvPr>
            <p:custDataLst>
              <p:tags r:id="rId2"/>
            </p:custDataLst>
          </p:nvPr>
        </p:nvSpPr>
        <p:spPr bwMode="auto">
          <a:xfrm>
            <a:off x="3988063" y="4889976"/>
            <a:ext cx="33496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endParaRPr lang="en-AU" sz="800" noProof="0" dirty="0" smtClean="0">
              <a:sym typeface="+mn-lt"/>
            </a:endParaRPr>
          </a:p>
        </p:txBody>
      </p:sp>
      <p:sp>
        <p:nvSpPr>
          <p:cNvPr id="178" name="Rectangle 177"/>
          <p:cNvSpPr>
            <a:spLocks noGrp="1" noChangeArrowheads="1"/>
          </p:cNvSpPr>
          <p:nvPr>
            <p:custDataLst>
              <p:tags r:id="rId3"/>
            </p:custDataLst>
          </p:nvPr>
        </p:nvSpPr>
        <p:spPr bwMode="auto">
          <a:xfrm>
            <a:off x="4016639" y="3495172"/>
            <a:ext cx="27781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endParaRPr lang="en-AU" sz="800" noProof="0" dirty="0" smtClean="0">
              <a:sym typeface="+mn-lt"/>
            </a:endParaRPr>
          </a:p>
        </p:txBody>
      </p:sp>
      <p:sp>
        <p:nvSpPr>
          <p:cNvPr id="179" name="Rectangle 178"/>
          <p:cNvSpPr>
            <a:spLocks noGrp="1" noChangeArrowheads="1"/>
          </p:cNvSpPr>
          <p:nvPr>
            <p:custDataLst>
              <p:tags r:id="rId4"/>
            </p:custDataLst>
          </p:nvPr>
        </p:nvSpPr>
        <p:spPr bwMode="auto">
          <a:xfrm>
            <a:off x="4043531" y="2860569"/>
            <a:ext cx="250921" cy="171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endParaRPr lang="en-AU" sz="800" noProof="0" dirty="0" smtClean="0">
              <a:sym typeface="+mn-lt"/>
            </a:endParaRPr>
          </a:p>
        </p:txBody>
      </p:sp>
      <p:sp>
        <p:nvSpPr>
          <p:cNvPr id="180" name="Rectangle 179"/>
          <p:cNvSpPr>
            <a:spLocks noGrp="1" noChangeArrowheads="1"/>
          </p:cNvSpPr>
          <p:nvPr>
            <p:custDataLst>
              <p:tags r:id="rId5"/>
            </p:custDataLst>
          </p:nvPr>
        </p:nvSpPr>
        <p:spPr bwMode="auto">
          <a:xfrm>
            <a:off x="3959489" y="2649829"/>
            <a:ext cx="33496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endParaRPr lang="en-AU" sz="800" noProof="0" dirty="0" smtClean="0">
              <a:sym typeface="+mn-lt"/>
            </a:endParaRPr>
          </a:p>
        </p:txBody>
      </p:sp>
      <p:sp>
        <p:nvSpPr>
          <p:cNvPr id="181" name="Rectangle 180"/>
          <p:cNvSpPr>
            <a:spLocks noGrp="1" noChangeArrowheads="1"/>
          </p:cNvSpPr>
          <p:nvPr>
            <p:custDataLst>
              <p:tags r:id="rId6"/>
            </p:custDataLst>
          </p:nvPr>
        </p:nvSpPr>
        <p:spPr bwMode="auto">
          <a:xfrm>
            <a:off x="4148401" y="2227156"/>
            <a:ext cx="146050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endParaRPr lang="en-AU" sz="800" noProof="0" dirty="0" smtClean="0">
              <a:sym typeface="+mn-lt"/>
            </a:endParaRPr>
          </a:p>
        </p:txBody>
      </p:sp>
      <p:sp>
        <p:nvSpPr>
          <p:cNvPr id="182" name="Rectangle 181"/>
          <p:cNvSpPr>
            <a:spLocks noGrp="1" noChangeArrowheads="1"/>
          </p:cNvSpPr>
          <p:nvPr>
            <p:custDataLst>
              <p:tags r:id="rId7"/>
            </p:custDataLst>
          </p:nvPr>
        </p:nvSpPr>
        <p:spPr bwMode="auto">
          <a:xfrm>
            <a:off x="4080139" y="2015225"/>
            <a:ext cx="21431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endParaRPr lang="en-AU" sz="800" noProof="0" dirty="0" smtClean="0">
              <a:sym typeface="+mn-lt"/>
            </a:endParaRPr>
          </a:p>
        </p:txBody>
      </p:sp>
      <p:graphicFrame>
        <p:nvGraphicFramePr>
          <p:cNvPr id="183" name="Object 182"/>
          <p:cNvGraphicFramePr>
            <a:graphicFrameLocks/>
          </p:cNvGraphicFramePr>
          <p:nvPr>
            <p:custDataLst>
              <p:tags r:id="rId8"/>
            </p:custDataLst>
            <p:extLst>
              <p:ext uri="{D42A27DB-BD31-4B8C-83A1-F6EECF244321}">
                <p14:modId xmlns:p14="http://schemas.microsoft.com/office/powerpoint/2010/main" val="1327456662"/>
              </p:ext>
            </p:extLst>
          </p:nvPr>
        </p:nvGraphicFramePr>
        <p:xfrm>
          <a:off x="7231384" y="1894834"/>
          <a:ext cx="1820862" cy="3643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3" name="Chart" r:id="rId24" imgW="1743008" imgH="4648256" progId="MSGraph.Chart.8">
                  <p:embed followColorScheme="full"/>
                </p:oleObj>
              </mc:Choice>
              <mc:Fallback>
                <p:oleObj name="Chart" r:id="rId24" imgW="1743008" imgH="4648256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5"/>
                      <a:stretch>
                        <a:fillRect/>
                      </a:stretch>
                    </p:blipFill>
                    <p:spPr>
                      <a:xfrm>
                        <a:off x="7231384" y="1894834"/>
                        <a:ext cx="1820862" cy="3643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" name="TextBox 184"/>
          <p:cNvSpPr txBox="1"/>
          <p:nvPr/>
        </p:nvSpPr>
        <p:spPr>
          <a:xfrm>
            <a:off x="7877652" y="2160244"/>
            <a:ext cx="5999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600" dirty="0" smtClean="0">
                <a:solidFill>
                  <a:schemeClr val="bg1"/>
                </a:solidFill>
                <a:latin typeface="Arial" panose="020B0604020202020204" pitchFamily="34" charset="0"/>
              </a:rPr>
              <a:t>40%</a:t>
            </a:r>
            <a:endParaRPr lang="en-AU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6" name="TextBox 185"/>
          <p:cNvSpPr txBox="1"/>
          <p:nvPr/>
        </p:nvSpPr>
        <p:spPr>
          <a:xfrm>
            <a:off x="7877652" y="2798492"/>
            <a:ext cx="599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25%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7859002" y="3388748"/>
            <a:ext cx="599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15%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7859002" y="3992744"/>
            <a:ext cx="599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</a:rPr>
              <a:t>15%</a:t>
            </a:r>
            <a:endParaRPr lang="en-AU" sz="14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92" name="TextBox 191"/>
          <p:cNvSpPr txBox="1"/>
          <p:nvPr/>
        </p:nvSpPr>
        <p:spPr>
          <a:xfrm>
            <a:off x="3132535" y="3811164"/>
            <a:ext cx="3117925" cy="74452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l" defTabSz="1042988">
              <a:spcBef>
                <a:spcPts val="0"/>
              </a:spcBef>
              <a:spcAft>
                <a:spcPts val="0"/>
              </a:spcAft>
            </a:pPr>
            <a:r>
              <a:rPr lang="en-AU" sz="1100" dirty="0"/>
              <a:t>Global infrastructure needs of $94 </a:t>
            </a:r>
            <a:r>
              <a:rPr lang="en-AU" sz="1100" dirty="0" err="1" smtClean="0"/>
              <a:t>trn</a:t>
            </a:r>
            <a:r>
              <a:rPr lang="en-AU" sz="1100" dirty="0" smtClean="0"/>
              <a:t> 2016-2040 </a:t>
            </a:r>
            <a:r>
              <a:rPr lang="en-AU" sz="1100" dirty="0"/>
              <a:t>($3.7 </a:t>
            </a:r>
            <a:r>
              <a:rPr lang="en-AU" sz="1100" dirty="0" err="1" smtClean="0"/>
              <a:t>trn</a:t>
            </a:r>
            <a:r>
              <a:rPr lang="en-AU" sz="1100" dirty="0" smtClean="0"/>
              <a:t> </a:t>
            </a:r>
            <a:r>
              <a:rPr lang="en-AU" sz="1100" dirty="0"/>
              <a:t>per </a:t>
            </a:r>
            <a:r>
              <a:rPr lang="en-AU" sz="1100" dirty="0" smtClean="0"/>
              <a:t>year)</a:t>
            </a:r>
            <a:r>
              <a:rPr lang="en-AU" sz="1100" baseline="30000" dirty="0" smtClean="0"/>
              <a:t>2</a:t>
            </a:r>
            <a:endParaRPr lang="en-AU" sz="1100" baseline="30000" dirty="0"/>
          </a:p>
          <a:p>
            <a:pPr algn="l" defTabSz="1042988">
              <a:spcBef>
                <a:spcPts val="0"/>
              </a:spcBef>
              <a:spcAft>
                <a:spcPts val="0"/>
              </a:spcAft>
            </a:pPr>
            <a:r>
              <a:rPr lang="en-AU" sz="1100" dirty="0" smtClean="0"/>
              <a:t>Asia</a:t>
            </a:r>
            <a:r>
              <a:rPr lang="en-AU" sz="1100" dirty="0"/>
              <a:t>: $50.8 trillion ($2 </a:t>
            </a:r>
            <a:r>
              <a:rPr lang="en-AU" sz="1100" dirty="0" err="1" smtClean="0"/>
              <a:t>trn</a:t>
            </a:r>
            <a:r>
              <a:rPr lang="en-AU" sz="1100" dirty="0" smtClean="0"/>
              <a:t> </a:t>
            </a:r>
            <a:r>
              <a:rPr lang="en-AU" sz="1100" dirty="0"/>
              <a:t>p.a</a:t>
            </a:r>
            <a:r>
              <a:rPr lang="en-AU" sz="1100" dirty="0" smtClean="0"/>
              <a:t>.); US</a:t>
            </a:r>
            <a:r>
              <a:rPr lang="en-AU" sz="1100" dirty="0"/>
              <a:t>: $12.4 </a:t>
            </a:r>
            <a:r>
              <a:rPr lang="en-AU" sz="1100" dirty="0" err="1" smtClean="0"/>
              <a:t>trn</a:t>
            </a:r>
            <a:r>
              <a:rPr lang="en-AU" sz="1100" dirty="0" smtClean="0"/>
              <a:t> </a:t>
            </a:r>
            <a:r>
              <a:rPr lang="en-AU" sz="1100" dirty="0"/>
              <a:t>($500bn p.a</a:t>
            </a:r>
            <a:r>
              <a:rPr lang="en-AU" sz="1100" dirty="0" smtClean="0"/>
              <a:t>.); Europe</a:t>
            </a:r>
            <a:r>
              <a:rPr lang="en-AU" sz="1100" dirty="0"/>
              <a:t>: $14.8 trillion ($</a:t>
            </a:r>
            <a:r>
              <a:rPr lang="en-AU" sz="1100" dirty="0" smtClean="0"/>
              <a:t>590bn p.a.), Oceania: </a:t>
            </a:r>
            <a:r>
              <a:rPr lang="en-AU" sz="1100" dirty="0"/>
              <a:t>$</a:t>
            </a:r>
            <a:r>
              <a:rPr lang="en-AU" sz="1100" dirty="0" smtClean="0"/>
              <a:t>1.9 </a:t>
            </a:r>
            <a:r>
              <a:rPr lang="en-AU" sz="1100" dirty="0"/>
              <a:t>trillion ($</a:t>
            </a:r>
            <a:r>
              <a:rPr lang="en-AU" sz="1100" dirty="0" smtClean="0"/>
              <a:t>79bn </a:t>
            </a:r>
            <a:r>
              <a:rPr lang="en-AU" sz="1100" dirty="0"/>
              <a:t>p.a</a:t>
            </a:r>
            <a:r>
              <a:rPr lang="en-AU" sz="1100" dirty="0" smtClean="0"/>
              <a:t>.)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68269" y="4739346"/>
            <a:ext cx="30634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i="1" baseline="30000" dirty="0"/>
              <a:t>1</a:t>
            </a:r>
            <a:r>
              <a:rPr lang="en-AU" sz="800" dirty="0" smtClean="0"/>
              <a:t>UN </a:t>
            </a:r>
            <a:r>
              <a:rPr lang="en-AU" sz="800" dirty="0"/>
              <a:t>Department of Economic and Social Affairs, World Population Prospects, 2015 Revision</a:t>
            </a:r>
            <a:endParaRPr lang="en-AU" sz="800" i="1" baseline="30000" dirty="0" smtClean="0"/>
          </a:p>
          <a:p>
            <a:r>
              <a:rPr lang="en-AU" sz="800" i="1" baseline="30000" dirty="0" smtClean="0"/>
              <a:t>2</a:t>
            </a:r>
            <a:r>
              <a:rPr lang="en-AU" sz="800" i="1" dirty="0" smtClean="0"/>
              <a:t>Global </a:t>
            </a:r>
            <a:r>
              <a:rPr lang="en-AU" sz="800" i="1" dirty="0"/>
              <a:t>Infrastructure Outlook, Oxford Economics, 2017</a:t>
            </a:r>
            <a:endParaRPr lang="en-AU" sz="800" baseline="30000" dirty="0"/>
          </a:p>
        </p:txBody>
      </p:sp>
      <p:pic>
        <p:nvPicPr>
          <p:cNvPr id="91" name="Picture 2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428" y="1979167"/>
            <a:ext cx="216000" cy="85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" name="Picture 4"/>
          <p:cNvPicPr>
            <a:picLocks noChangeAspect="1" noChangeArrowheads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390" y="2425651"/>
            <a:ext cx="216000" cy="81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3" name="Picture 7"/>
          <p:cNvPicPr>
            <a:picLocks noChangeAspect="1" noChangeArrowheads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503" y="2618532"/>
            <a:ext cx="216000" cy="105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4" name="Picture 8"/>
          <p:cNvPicPr>
            <a:picLocks noChangeAspect="1" noChangeArrowheads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503" y="2835226"/>
            <a:ext cx="216000" cy="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5" name="Picture 9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503" y="3057873"/>
            <a:ext cx="216000" cy="80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6" name="Object 95"/>
          <p:cNvGraphicFramePr>
            <a:graphicFrameLocks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631121586"/>
              </p:ext>
            </p:extLst>
          </p:nvPr>
        </p:nvGraphicFramePr>
        <p:xfrm>
          <a:off x="3945348" y="1866057"/>
          <a:ext cx="2072676" cy="2063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4" name="Chart" r:id="rId31" imgW="2072676" imgH="2750760" progId="MSGraph.Chart.8">
                  <p:embed followColorScheme="full"/>
                </p:oleObj>
              </mc:Choice>
              <mc:Fallback>
                <p:oleObj name="Chart" r:id="rId31" imgW="2072676" imgH="2750760" progId="MSGraph.Chart.8">
                  <p:embed followColorScheme="full"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2"/>
                      <a:stretch>
                        <a:fillRect/>
                      </a:stretch>
                    </p:blipFill>
                    <p:spPr>
                      <a:xfrm>
                        <a:off x="3945348" y="1866057"/>
                        <a:ext cx="2072676" cy="20630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 useBgFill="1">
        <p:nvSpPr>
          <p:cNvPr id="97" name="Freeform 96"/>
          <p:cNvSpPr/>
          <p:nvPr>
            <p:custDataLst>
              <p:tags r:id="rId10"/>
            </p:custDataLst>
          </p:nvPr>
        </p:nvSpPr>
        <p:spPr bwMode="auto">
          <a:xfrm>
            <a:off x="5567774" y="1976786"/>
            <a:ext cx="115889" cy="161926"/>
          </a:xfrm>
          <a:custGeom>
            <a:avLst/>
            <a:gdLst/>
            <a:ahLst/>
            <a:cxnLst/>
            <a:rect l="0" t="0" r="0" b="0"/>
            <a:pathLst>
              <a:path w="115889" h="215901">
                <a:moveTo>
                  <a:pt x="115888" y="0"/>
                </a:moveTo>
                <a:lnTo>
                  <a:pt x="57150" y="215900"/>
                </a:lnTo>
                <a:lnTo>
                  <a:pt x="0" y="215900"/>
                </a:lnTo>
                <a:lnTo>
                  <a:pt x="58738" y="0"/>
                </a:lnTo>
                <a:close/>
              </a:path>
            </a:pathLst>
          </a:custGeom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98" name="Freeform 97"/>
          <p:cNvSpPr/>
          <p:nvPr>
            <p:custDataLst>
              <p:tags r:id="rId11"/>
            </p:custDataLst>
          </p:nvPr>
        </p:nvSpPr>
        <p:spPr bwMode="auto">
          <a:xfrm>
            <a:off x="5624924" y="1976786"/>
            <a:ext cx="58739" cy="161926"/>
          </a:xfrm>
          <a:custGeom>
            <a:avLst/>
            <a:gdLst/>
            <a:ahLst/>
            <a:cxnLst/>
            <a:rect l="0" t="0" r="0" b="0"/>
            <a:pathLst>
              <a:path w="58739" h="215901">
                <a:moveTo>
                  <a:pt x="58738" y="0"/>
                </a:moveTo>
                <a:lnTo>
                  <a:pt x="0" y="21590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99" name="Freeform 98"/>
          <p:cNvSpPr/>
          <p:nvPr>
            <p:custDataLst>
              <p:tags r:id="rId12"/>
            </p:custDataLst>
          </p:nvPr>
        </p:nvSpPr>
        <p:spPr bwMode="auto">
          <a:xfrm>
            <a:off x="5567774" y="1976786"/>
            <a:ext cx="58739" cy="161926"/>
          </a:xfrm>
          <a:custGeom>
            <a:avLst/>
            <a:gdLst/>
            <a:ahLst/>
            <a:cxnLst/>
            <a:rect l="0" t="0" r="0" b="0"/>
            <a:pathLst>
              <a:path w="58739" h="215901">
                <a:moveTo>
                  <a:pt x="58738" y="0"/>
                </a:moveTo>
                <a:lnTo>
                  <a:pt x="0" y="215900"/>
                </a:lnTo>
              </a:path>
            </a:pathLst>
          </a:cu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  <p:sp>
        <p:nvSpPr>
          <p:cNvPr id="100" name="Rectangle 99"/>
          <p:cNvSpPr>
            <a:spLocks noGrp="1" noChangeArrowheads="1"/>
          </p:cNvSpPr>
          <p:nvPr>
            <p:custDataLst>
              <p:tags r:id="rId13"/>
            </p:custDataLst>
          </p:nvPr>
        </p:nvSpPr>
        <p:spPr bwMode="auto">
          <a:xfrm>
            <a:off x="3678649" y="3703192"/>
            <a:ext cx="33496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EBD5FCFE-17C4-4195-9259-A5E00191CCCA}" type="datetime'''''''''F''''r''''an''''''''''''''''''''c''''''''''''''''e'">
              <a:rPr lang="en-AU" altLang="en-US" sz="800"/>
              <a:pPr/>
              <a:t>France</a:t>
            </a:fld>
            <a:endParaRPr lang="en-AU" sz="800" noProof="0" dirty="0" smtClean="0">
              <a:sym typeface="+mn-lt"/>
            </a:endParaRPr>
          </a:p>
        </p:txBody>
      </p:sp>
      <p:sp>
        <p:nvSpPr>
          <p:cNvPr id="101" name="Rectangle 100"/>
          <p:cNvSpPr>
            <a:spLocks noGrp="1" noChangeArrowheads="1"/>
          </p:cNvSpPr>
          <p:nvPr>
            <p:custDataLst>
              <p:tags r:id="rId14"/>
            </p:custDataLst>
          </p:nvPr>
        </p:nvSpPr>
        <p:spPr bwMode="auto">
          <a:xfrm>
            <a:off x="3735799" y="3491260"/>
            <a:ext cx="27781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7C93FF9E-D876-45DD-89AE-D1C0AE269F76}" type="datetime'''''''''''S''''''''''''''''''''''''''''''''''''pa''''''i''''n'">
              <a:rPr lang="en-AU" altLang="en-US" sz="800"/>
              <a:pPr/>
              <a:t>Spain</a:t>
            </a:fld>
            <a:endParaRPr lang="en-AU" sz="800" noProof="0" dirty="0" smtClean="0">
              <a:sym typeface="+mn-lt"/>
            </a:endParaRPr>
          </a:p>
        </p:txBody>
      </p:sp>
      <p:sp>
        <p:nvSpPr>
          <p:cNvPr id="111" name="Rectangle 110"/>
          <p:cNvSpPr>
            <a:spLocks noGrp="1" noChangeArrowheads="1"/>
          </p:cNvSpPr>
          <p:nvPr>
            <p:custDataLst>
              <p:tags r:id="rId15"/>
            </p:custDataLst>
          </p:nvPr>
        </p:nvSpPr>
        <p:spPr bwMode="auto">
          <a:xfrm>
            <a:off x="3799299" y="2856657"/>
            <a:ext cx="21431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AU" sz="800" noProof="0" dirty="0" smtClean="0">
                <a:sym typeface="+mn-lt"/>
              </a:rPr>
              <a:t>UAE</a:t>
            </a:r>
          </a:p>
        </p:txBody>
      </p:sp>
      <p:sp>
        <p:nvSpPr>
          <p:cNvPr id="184" name="Rectangle 183"/>
          <p:cNvSpPr>
            <a:spLocks noGrp="1" noChangeArrowheads="1"/>
          </p:cNvSpPr>
          <p:nvPr>
            <p:custDataLst>
              <p:tags r:id="rId16"/>
            </p:custDataLst>
          </p:nvPr>
        </p:nvSpPr>
        <p:spPr bwMode="auto">
          <a:xfrm>
            <a:off x="3678649" y="2645917"/>
            <a:ext cx="33496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5DCB755D-FCBF-41AE-A1BF-94FB5C1084C9}" type="datetime'''R''''''''''''''u''''''s''''''s''ia'''''''''''">
              <a:rPr lang="en-AU" altLang="en-US" sz="800"/>
              <a:pPr/>
              <a:t>Russia</a:t>
            </a:fld>
            <a:endParaRPr lang="en-AU" sz="800" noProof="0" dirty="0" smtClean="0">
              <a:sym typeface="+mn-lt"/>
            </a:endParaRPr>
          </a:p>
        </p:txBody>
      </p:sp>
      <p:sp>
        <p:nvSpPr>
          <p:cNvPr id="189" name="Rectangle 188"/>
          <p:cNvSpPr>
            <a:spLocks noGrp="1" noChangeArrowheads="1"/>
          </p:cNvSpPr>
          <p:nvPr>
            <p:custDataLst>
              <p:tags r:id="rId17"/>
            </p:custDataLst>
          </p:nvPr>
        </p:nvSpPr>
        <p:spPr bwMode="auto">
          <a:xfrm>
            <a:off x="3808823" y="3280519"/>
            <a:ext cx="204788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F11BEDB7-703A-4F8D-B658-8BABF8335F5A}" type="datetime'''''''''''I''''''''''''''''t''''al''y'''''">
              <a:rPr lang="en-AU" altLang="en-US" sz="800"/>
              <a:pPr/>
              <a:t>Italy</a:t>
            </a:fld>
            <a:endParaRPr lang="en-AU" sz="800" noProof="0" dirty="0" smtClean="0">
              <a:sym typeface="+mn-lt"/>
            </a:endParaRPr>
          </a:p>
        </p:txBody>
      </p:sp>
      <p:sp>
        <p:nvSpPr>
          <p:cNvPr id="190" name="Rectangle 189"/>
          <p:cNvSpPr>
            <a:spLocks noGrp="1" noChangeArrowheads="1"/>
          </p:cNvSpPr>
          <p:nvPr>
            <p:custDataLst>
              <p:tags r:id="rId18"/>
            </p:custDataLst>
          </p:nvPr>
        </p:nvSpPr>
        <p:spPr bwMode="auto">
          <a:xfrm>
            <a:off x="3867561" y="2223244"/>
            <a:ext cx="146050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596BA234-E475-47A3-B6BB-6013AB016DE7}" type="datetime'''''''U''K'''''''''''''''''">
              <a:rPr lang="en-AU" altLang="en-US" sz="800"/>
              <a:pPr/>
              <a:t>UK</a:t>
            </a:fld>
            <a:endParaRPr lang="en-AU" sz="800" noProof="0" dirty="0" smtClean="0">
              <a:sym typeface="+mn-lt"/>
            </a:endParaRPr>
          </a:p>
        </p:txBody>
      </p:sp>
      <p:sp>
        <p:nvSpPr>
          <p:cNvPr id="193" name="Rectangle 192"/>
          <p:cNvSpPr>
            <a:spLocks noGrp="1" noChangeArrowheads="1"/>
          </p:cNvSpPr>
          <p:nvPr>
            <p:custDataLst>
              <p:tags r:id="rId19"/>
            </p:custDataLst>
          </p:nvPr>
        </p:nvSpPr>
        <p:spPr bwMode="auto">
          <a:xfrm>
            <a:off x="3645311" y="3068588"/>
            <a:ext cx="368300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8525EEED-656A-48CE-A791-89198088CA7C}" type="datetime'C''''a''''''''''''''''''''''''''n''''''''a''''''''da'''''''">
              <a:rPr lang="en-AU" altLang="en-US" sz="800"/>
              <a:pPr/>
              <a:t>Canada</a:t>
            </a:fld>
            <a:endParaRPr lang="en-AU" sz="800" noProof="0" dirty="0" smtClean="0">
              <a:sym typeface="+mn-lt"/>
            </a:endParaRPr>
          </a:p>
        </p:txBody>
      </p:sp>
      <p:sp>
        <p:nvSpPr>
          <p:cNvPr id="194" name="Rectangle 193"/>
          <p:cNvSpPr>
            <a:spLocks noGrp="1" noChangeArrowheads="1"/>
          </p:cNvSpPr>
          <p:nvPr>
            <p:custDataLst>
              <p:tags r:id="rId20"/>
            </p:custDataLst>
          </p:nvPr>
        </p:nvSpPr>
        <p:spPr bwMode="auto">
          <a:xfrm>
            <a:off x="3577049" y="2433985"/>
            <a:ext cx="43656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r>
              <a:rPr lang="en-AU" altLang="en-US" sz="800" dirty="0" smtClean="0"/>
              <a:t>Oceania</a:t>
            </a:r>
            <a:endParaRPr lang="en-AU" sz="800" b="1" noProof="0" dirty="0" smtClean="0">
              <a:sym typeface="+mn-lt"/>
            </a:endParaRPr>
          </a:p>
        </p:txBody>
      </p:sp>
      <p:sp>
        <p:nvSpPr>
          <p:cNvPr id="195" name="Rectangle 194"/>
          <p:cNvSpPr>
            <a:spLocks noGrp="1" noChangeArrowheads="1"/>
          </p:cNvSpPr>
          <p:nvPr>
            <p:custDataLst>
              <p:tags r:id="rId21"/>
            </p:custDataLst>
          </p:nvPr>
        </p:nvSpPr>
        <p:spPr bwMode="auto">
          <a:xfrm>
            <a:off x="3799299" y="2011313"/>
            <a:ext cx="214313" cy="91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0" tIns="0" rIns="0" bIns="0" numCol="1" spcCol="0" anchor="ctr" anchorCtr="0" compatLnSpc="1">
            <a:prstTxWarp prst="textNoShape">
              <a:avLst/>
            </a:prstTxWarp>
            <a:noAutofit/>
          </a:bodyPr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algn="r">
              <a:spcBef>
                <a:spcPct val="0"/>
              </a:spcBef>
              <a:buNone/>
            </a:pPr>
            <a:fld id="{0282C852-058D-49FE-83CC-B9D98A4A4D08}" type="datetime'''''''''''''''''''U''''''''S''''''''''''''''A'''''''">
              <a:rPr lang="en-AU" altLang="en-US" sz="800"/>
              <a:pPr/>
              <a:t>USA</a:t>
            </a:fld>
            <a:endParaRPr lang="en-AU" sz="800" noProof="0" dirty="0" smtClean="0">
              <a:sym typeface="+mn-lt"/>
            </a:endParaRPr>
          </a:p>
        </p:txBody>
      </p:sp>
      <p:pic>
        <p:nvPicPr>
          <p:cNvPr id="196" name="Picture 51"/>
          <p:cNvPicPr>
            <a:picLocks noChangeAspect="1" noChangeArrowheads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163428" y="3262661"/>
            <a:ext cx="216000" cy="86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7" name="Picture 54"/>
          <p:cNvPicPr>
            <a:picLocks noChangeAspect="1" noChangeArrowheads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217" y="3473401"/>
            <a:ext cx="216000" cy="9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8" name="Picture 55"/>
          <p:cNvPicPr>
            <a:picLocks noChangeAspect="1" noChangeArrowheads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303" y="3690095"/>
            <a:ext cx="216000" cy="105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9" name="Picture 57"/>
          <p:cNvPicPr>
            <a:picLocks noChangeAspect="1" noChangeArrowheads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770" y="2183955"/>
            <a:ext cx="216000" cy="10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0" name="Rectangle 199"/>
          <p:cNvSpPr/>
          <p:nvPr/>
        </p:nvSpPr>
        <p:spPr bwMode="auto">
          <a:xfrm>
            <a:off x="3046189" y="1929637"/>
            <a:ext cx="3095313" cy="646235"/>
          </a:xfrm>
          <a:prstGeom prst="rect">
            <a:avLst/>
          </a:prstGeom>
          <a:noFill/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457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Global debt levels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DAFC77-B6F6-0842-A841-7288BD44D88B}" type="slidenum">
              <a:rPr lang="en-US" smtClean="0"/>
              <a:pPr/>
              <a:t>4</a:t>
            </a:fld>
            <a:r>
              <a:rPr lang="en-US" smtClean="0"/>
              <a:t> </a:t>
            </a:r>
            <a:endParaRPr lang="en-US" dirty="0"/>
          </a:p>
        </p:txBody>
      </p:sp>
      <p:graphicFrame>
        <p:nvGraphicFramePr>
          <p:cNvPr id="108" name="Chart 10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7138521"/>
              </p:ext>
            </p:extLst>
          </p:nvPr>
        </p:nvGraphicFramePr>
        <p:xfrm>
          <a:off x="299655" y="1426137"/>
          <a:ext cx="4386240" cy="2057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9" name="Rectangle 108"/>
          <p:cNvSpPr/>
          <p:nvPr/>
        </p:nvSpPr>
        <p:spPr>
          <a:xfrm>
            <a:off x="899391" y="1063488"/>
            <a:ext cx="34165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Global Government Debt (%GDP)</a:t>
            </a:r>
            <a:endParaRPr lang="en-AU" sz="24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</p:txBody>
      </p:sp>
      <p:grpSp>
        <p:nvGrpSpPr>
          <p:cNvPr id="111" name="Group 110"/>
          <p:cNvGrpSpPr/>
          <p:nvPr/>
        </p:nvGrpSpPr>
        <p:grpSpPr>
          <a:xfrm>
            <a:off x="1873009" y="3672295"/>
            <a:ext cx="1375212" cy="848697"/>
            <a:chOff x="7516168" y="2804747"/>
            <a:chExt cx="2108358" cy="1866993"/>
          </a:xfrm>
          <a:solidFill>
            <a:schemeClr val="bg1">
              <a:lumMod val="95000"/>
            </a:schemeClr>
          </a:solidFill>
        </p:grpSpPr>
        <p:sp>
          <p:nvSpPr>
            <p:cNvPr id="112" name="Freeform 111"/>
            <p:cNvSpPr>
              <a:spLocks/>
            </p:cNvSpPr>
            <p:nvPr/>
          </p:nvSpPr>
          <p:spPr bwMode="auto">
            <a:xfrm>
              <a:off x="7516168" y="2804747"/>
              <a:ext cx="2108358" cy="1389990"/>
            </a:xfrm>
            <a:custGeom>
              <a:avLst/>
              <a:gdLst>
                <a:gd name="T0" fmla="*/ 2147483647 w 1622"/>
                <a:gd name="T1" fmla="*/ 2147483647 h 1117"/>
                <a:gd name="T2" fmla="*/ 2147483647 w 1622"/>
                <a:gd name="T3" fmla="*/ 2147483647 h 1117"/>
                <a:gd name="T4" fmla="*/ 2147483647 w 1622"/>
                <a:gd name="T5" fmla="*/ 2147483647 h 1117"/>
                <a:gd name="T6" fmla="*/ 2147483647 w 1622"/>
                <a:gd name="T7" fmla="*/ 2147483647 h 1117"/>
                <a:gd name="T8" fmla="*/ 2147483647 w 1622"/>
                <a:gd name="T9" fmla="*/ 2147483647 h 1117"/>
                <a:gd name="T10" fmla="*/ 2147483647 w 1622"/>
                <a:gd name="T11" fmla="*/ 2147483647 h 1117"/>
                <a:gd name="T12" fmla="*/ 2147483647 w 1622"/>
                <a:gd name="T13" fmla="*/ 2147483647 h 1117"/>
                <a:gd name="T14" fmla="*/ 2147483647 w 1622"/>
                <a:gd name="T15" fmla="*/ 2147483647 h 1117"/>
                <a:gd name="T16" fmla="*/ 2147483647 w 1622"/>
                <a:gd name="T17" fmla="*/ 2147483647 h 1117"/>
                <a:gd name="T18" fmla="*/ 2147483647 w 1622"/>
                <a:gd name="T19" fmla="*/ 2147483647 h 1117"/>
                <a:gd name="T20" fmla="*/ 2147483647 w 1622"/>
                <a:gd name="T21" fmla="*/ 2147483647 h 1117"/>
                <a:gd name="T22" fmla="*/ 2147483647 w 1622"/>
                <a:gd name="T23" fmla="*/ 2147483647 h 1117"/>
                <a:gd name="T24" fmla="*/ 2147483647 w 1622"/>
                <a:gd name="T25" fmla="*/ 2147483647 h 1117"/>
                <a:gd name="T26" fmla="*/ 2147483647 w 1622"/>
                <a:gd name="T27" fmla="*/ 2147483647 h 1117"/>
                <a:gd name="T28" fmla="*/ 2147483647 w 1622"/>
                <a:gd name="T29" fmla="*/ 2147483647 h 1117"/>
                <a:gd name="T30" fmla="*/ 2147483647 w 1622"/>
                <a:gd name="T31" fmla="*/ 2147483647 h 1117"/>
                <a:gd name="T32" fmla="*/ 2147483647 w 1622"/>
                <a:gd name="T33" fmla="*/ 2147483647 h 1117"/>
                <a:gd name="T34" fmla="*/ 2147483647 w 1622"/>
                <a:gd name="T35" fmla="*/ 2147483647 h 1117"/>
                <a:gd name="T36" fmla="*/ 2147483647 w 1622"/>
                <a:gd name="T37" fmla="*/ 2147483647 h 1117"/>
                <a:gd name="T38" fmla="*/ 2147483647 w 1622"/>
                <a:gd name="T39" fmla="*/ 2147483647 h 1117"/>
                <a:gd name="T40" fmla="*/ 2147483647 w 1622"/>
                <a:gd name="T41" fmla="*/ 2147483647 h 1117"/>
                <a:gd name="T42" fmla="*/ 2147483647 w 1622"/>
                <a:gd name="T43" fmla="*/ 2147483647 h 1117"/>
                <a:gd name="T44" fmla="*/ 2147483647 w 1622"/>
                <a:gd name="T45" fmla="*/ 2147483647 h 1117"/>
                <a:gd name="T46" fmla="*/ 2147483647 w 1622"/>
                <a:gd name="T47" fmla="*/ 2147483647 h 1117"/>
                <a:gd name="T48" fmla="*/ 2147483647 w 1622"/>
                <a:gd name="T49" fmla="*/ 2147483647 h 1117"/>
                <a:gd name="T50" fmla="*/ 2147483647 w 1622"/>
                <a:gd name="T51" fmla="*/ 2147483647 h 1117"/>
                <a:gd name="T52" fmla="*/ 2147483647 w 1622"/>
                <a:gd name="T53" fmla="*/ 2147483647 h 1117"/>
                <a:gd name="T54" fmla="*/ 2147483647 w 1622"/>
                <a:gd name="T55" fmla="*/ 2147483647 h 1117"/>
                <a:gd name="T56" fmla="*/ 2147483647 w 1622"/>
                <a:gd name="T57" fmla="*/ 2147483647 h 1117"/>
                <a:gd name="T58" fmla="*/ 2147483647 w 1622"/>
                <a:gd name="T59" fmla="*/ 2147483647 h 1117"/>
                <a:gd name="T60" fmla="*/ 2147483647 w 1622"/>
                <a:gd name="T61" fmla="*/ 2147483647 h 1117"/>
                <a:gd name="T62" fmla="*/ 2147483647 w 1622"/>
                <a:gd name="T63" fmla="*/ 2147483647 h 1117"/>
                <a:gd name="T64" fmla="*/ 2147483647 w 1622"/>
                <a:gd name="T65" fmla="*/ 2147483647 h 1117"/>
                <a:gd name="T66" fmla="*/ 2147483647 w 1622"/>
                <a:gd name="T67" fmla="*/ 2147483647 h 1117"/>
                <a:gd name="T68" fmla="*/ 2147483647 w 1622"/>
                <a:gd name="T69" fmla="*/ 2147483647 h 1117"/>
                <a:gd name="T70" fmla="*/ 2147483647 w 1622"/>
                <a:gd name="T71" fmla="*/ 2147483647 h 1117"/>
                <a:gd name="T72" fmla="*/ 2147483647 w 1622"/>
                <a:gd name="T73" fmla="*/ 2147483647 h 1117"/>
                <a:gd name="T74" fmla="*/ 2147483647 w 1622"/>
                <a:gd name="T75" fmla="*/ 2147483647 h 1117"/>
                <a:gd name="T76" fmla="*/ 2147483647 w 1622"/>
                <a:gd name="T77" fmla="*/ 2147483647 h 1117"/>
                <a:gd name="T78" fmla="*/ 2147483647 w 1622"/>
                <a:gd name="T79" fmla="*/ 2147483647 h 1117"/>
                <a:gd name="T80" fmla="*/ 2147483647 w 1622"/>
                <a:gd name="T81" fmla="*/ 0 h 1117"/>
                <a:gd name="T82" fmla="*/ 2147483647 w 1622"/>
                <a:gd name="T83" fmla="*/ 2147483647 h 1117"/>
                <a:gd name="T84" fmla="*/ 2147483647 w 1622"/>
                <a:gd name="T85" fmla="*/ 2147483647 h 1117"/>
                <a:gd name="T86" fmla="*/ 2147483647 w 1622"/>
                <a:gd name="T87" fmla="*/ 2147483647 h 1117"/>
                <a:gd name="T88" fmla="*/ 2147483647 w 1622"/>
                <a:gd name="T89" fmla="*/ 2147483647 h 1117"/>
                <a:gd name="T90" fmla="*/ 2147483647 w 1622"/>
                <a:gd name="T91" fmla="*/ 2147483647 h 1117"/>
                <a:gd name="T92" fmla="*/ 2147483647 w 1622"/>
                <a:gd name="T93" fmla="*/ 2147483647 h 1117"/>
                <a:gd name="T94" fmla="*/ 2147483647 w 1622"/>
                <a:gd name="T95" fmla="*/ 2147483647 h 1117"/>
                <a:gd name="T96" fmla="*/ 2147483647 w 1622"/>
                <a:gd name="T97" fmla="*/ 2147483647 h 1117"/>
                <a:gd name="T98" fmla="*/ 2147483647 w 1622"/>
                <a:gd name="T99" fmla="*/ 2147483647 h 1117"/>
                <a:gd name="T100" fmla="*/ 2147483647 w 1622"/>
                <a:gd name="T101" fmla="*/ 2147483647 h 1117"/>
                <a:gd name="T102" fmla="*/ 2147483647 w 1622"/>
                <a:gd name="T103" fmla="*/ 2147483647 h 1117"/>
                <a:gd name="T104" fmla="*/ 2147483647 w 1622"/>
                <a:gd name="T105" fmla="*/ 2147483647 h 1117"/>
                <a:gd name="T106" fmla="*/ 2147483647 w 1622"/>
                <a:gd name="T107" fmla="*/ 2147483647 h 1117"/>
                <a:gd name="T108" fmla="*/ 2147483647 w 1622"/>
                <a:gd name="T109" fmla="*/ 2147483647 h 1117"/>
                <a:gd name="T110" fmla="*/ 0 w 1622"/>
                <a:gd name="T111" fmla="*/ 2147483647 h 1117"/>
                <a:gd name="T112" fmla="*/ 2147483647 w 1622"/>
                <a:gd name="T113" fmla="*/ 2147483647 h 1117"/>
                <a:gd name="T114" fmla="*/ 2147483647 w 1622"/>
                <a:gd name="T115" fmla="*/ 2147483647 h 1117"/>
                <a:gd name="T116" fmla="*/ 2147483647 w 1622"/>
                <a:gd name="T117" fmla="*/ 2147483647 h 1117"/>
                <a:gd name="T118" fmla="*/ 2147483647 w 1622"/>
                <a:gd name="T119" fmla="*/ 2147483647 h 1117"/>
                <a:gd name="T120" fmla="*/ 2147483647 w 1622"/>
                <a:gd name="T121" fmla="*/ 2147483647 h 1117"/>
                <a:gd name="T122" fmla="*/ 2147483647 w 1622"/>
                <a:gd name="T123" fmla="*/ 2147483647 h 11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1622" h="1117">
                  <a:moveTo>
                    <a:pt x="931" y="943"/>
                  </a:moveTo>
                  <a:lnTo>
                    <a:pt x="973" y="955"/>
                  </a:lnTo>
                  <a:lnTo>
                    <a:pt x="1075" y="1003"/>
                  </a:lnTo>
                  <a:lnTo>
                    <a:pt x="1111" y="1081"/>
                  </a:lnTo>
                  <a:lnTo>
                    <a:pt x="1111" y="1117"/>
                  </a:lnTo>
                  <a:lnTo>
                    <a:pt x="1190" y="1093"/>
                  </a:lnTo>
                  <a:lnTo>
                    <a:pt x="1232" y="1057"/>
                  </a:lnTo>
                  <a:lnTo>
                    <a:pt x="1262" y="1051"/>
                  </a:lnTo>
                  <a:lnTo>
                    <a:pt x="1322" y="1039"/>
                  </a:lnTo>
                  <a:lnTo>
                    <a:pt x="1370" y="979"/>
                  </a:lnTo>
                  <a:lnTo>
                    <a:pt x="1394" y="985"/>
                  </a:lnTo>
                  <a:lnTo>
                    <a:pt x="1406" y="1045"/>
                  </a:lnTo>
                  <a:lnTo>
                    <a:pt x="1430" y="1027"/>
                  </a:lnTo>
                  <a:lnTo>
                    <a:pt x="1448" y="1033"/>
                  </a:lnTo>
                  <a:lnTo>
                    <a:pt x="1436" y="1051"/>
                  </a:lnTo>
                  <a:lnTo>
                    <a:pt x="1448" y="1075"/>
                  </a:lnTo>
                  <a:lnTo>
                    <a:pt x="1502" y="1033"/>
                  </a:lnTo>
                  <a:lnTo>
                    <a:pt x="1520" y="1009"/>
                  </a:lnTo>
                  <a:lnTo>
                    <a:pt x="1466" y="1003"/>
                  </a:lnTo>
                  <a:lnTo>
                    <a:pt x="1442" y="967"/>
                  </a:lnTo>
                  <a:lnTo>
                    <a:pt x="1460" y="949"/>
                  </a:lnTo>
                  <a:lnTo>
                    <a:pt x="1466" y="925"/>
                  </a:lnTo>
                  <a:lnTo>
                    <a:pt x="1382" y="943"/>
                  </a:lnTo>
                  <a:lnTo>
                    <a:pt x="1340" y="979"/>
                  </a:lnTo>
                  <a:lnTo>
                    <a:pt x="1358" y="937"/>
                  </a:lnTo>
                  <a:lnTo>
                    <a:pt x="1400" y="913"/>
                  </a:lnTo>
                  <a:lnTo>
                    <a:pt x="1424" y="889"/>
                  </a:lnTo>
                  <a:lnTo>
                    <a:pt x="1496" y="895"/>
                  </a:lnTo>
                  <a:lnTo>
                    <a:pt x="1550" y="889"/>
                  </a:lnTo>
                  <a:lnTo>
                    <a:pt x="1592" y="859"/>
                  </a:lnTo>
                  <a:lnTo>
                    <a:pt x="1622" y="835"/>
                  </a:lnTo>
                  <a:lnTo>
                    <a:pt x="1598" y="775"/>
                  </a:lnTo>
                  <a:lnTo>
                    <a:pt x="1592" y="745"/>
                  </a:lnTo>
                  <a:lnTo>
                    <a:pt x="1514" y="703"/>
                  </a:lnTo>
                  <a:lnTo>
                    <a:pt x="1514" y="679"/>
                  </a:lnTo>
                  <a:lnTo>
                    <a:pt x="1448" y="553"/>
                  </a:lnTo>
                  <a:lnTo>
                    <a:pt x="1430" y="607"/>
                  </a:lnTo>
                  <a:lnTo>
                    <a:pt x="1388" y="619"/>
                  </a:lnTo>
                  <a:lnTo>
                    <a:pt x="1376" y="607"/>
                  </a:lnTo>
                  <a:lnTo>
                    <a:pt x="1358" y="607"/>
                  </a:lnTo>
                  <a:lnTo>
                    <a:pt x="1358" y="522"/>
                  </a:lnTo>
                  <a:lnTo>
                    <a:pt x="1322" y="516"/>
                  </a:lnTo>
                  <a:lnTo>
                    <a:pt x="1292" y="474"/>
                  </a:lnTo>
                  <a:lnTo>
                    <a:pt x="1262" y="480"/>
                  </a:lnTo>
                  <a:lnTo>
                    <a:pt x="1226" y="468"/>
                  </a:lnTo>
                  <a:lnTo>
                    <a:pt x="1202" y="474"/>
                  </a:lnTo>
                  <a:lnTo>
                    <a:pt x="1202" y="504"/>
                  </a:lnTo>
                  <a:lnTo>
                    <a:pt x="1202" y="535"/>
                  </a:lnTo>
                  <a:lnTo>
                    <a:pt x="1196" y="601"/>
                  </a:lnTo>
                  <a:lnTo>
                    <a:pt x="1190" y="625"/>
                  </a:lnTo>
                  <a:lnTo>
                    <a:pt x="1226" y="697"/>
                  </a:lnTo>
                  <a:lnTo>
                    <a:pt x="1166" y="751"/>
                  </a:lnTo>
                  <a:lnTo>
                    <a:pt x="1178" y="841"/>
                  </a:lnTo>
                  <a:lnTo>
                    <a:pt x="1154" y="859"/>
                  </a:lnTo>
                  <a:lnTo>
                    <a:pt x="1130" y="847"/>
                  </a:lnTo>
                  <a:lnTo>
                    <a:pt x="1117" y="739"/>
                  </a:lnTo>
                  <a:lnTo>
                    <a:pt x="1057" y="733"/>
                  </a:lnTo>
                  <a:lnTo>
                    <a:pt x="943" y="667"/>
                  </a:lnTo>
                  <a:lnTo>
                    <a:pt x="919" y="667"/>
                  </a:lnTo>
                  <a:lnTo>
                    <a:pt x="901" y="613"/>
                  </a:lnTo>
                  <a:lnTo>
                    <a:pt x="883" y="595"/>
                  </a:lnTo>
                  <a:lnTo>
                    <a:pt x="931" y="450"/>
                  </a:lnTo>
                  <a:lnTo>
                    <a:pt x="961" y="420"/>
                  </a:lnTo>
                  <a:lnTo>
                    <a:pt x="991" y="402"/>
                  </a:lnTo>
                  <a:lnTo>
                    <a:pt x="1009" y="402"/>
                  </a:lnTo>
                  <a:lnTo>
                    <a:pt x="1027" y="342"/>
                  </a:lnTo>
                  <a:lnTo>
                    <a:pt x="1039" y="294"/>
                  </a:lnTo>
                  <a:lnTo>
                    <a:pt x="1099" y="282"/>
                  </a:lnTo>
                  <a:lnTo>
                    <a:pt x="1130" y="258"/>
                  </a:lnTo>
                  <a:lnTo>
                    <a:pt x="1111" y="204"/>
                  </a:lnTo>
                  <a:lnTo>
                    <a:pt x="1124" y="168"/>
                  </a:lnTo>
                  <a:lnTo>
                    <a:pt x="1099" y="138"/>
                  </a:lnTo>
                  <a:lnTo>
                    <a:pt x="1063" y="132"/>
                  </a:lnTo>
                  <a:lnTo>
                    <a:pt x="1051" y="192"/>
                  </a:lnTo>
                  <a:lnTo>
                    <a:pt x="1015" y="246"/>
                  </a:lnTo>
                  <a:lnTo>
                    <a:pt x="1003" y="180"/>
                  </a:lnTo>
                  <a:lnTo>
                    <a:pt x="985" y="156"/>
                  </a:lnTo>
                  <a:lnTo>
                    <a:pt x="961" y="186"/>
                  </a:lnTo>
                  <a:lnTo>
                    <a:pt x="949" y="156"/>
                  </a:lnTo>
                  <a:lnTo>
                    <a:pt x="925" y="114"/>
                  </a:lnTo>
                  <a:lnTo>
                    <a:pt x="913" y="60"/>
                  </a:lnTo>
                  <a:lnTo>
                    <a:pt x="877" y="0"/>
                  </a:lnTo>
                  <a:lnTo>
                    <a:pt x="847" y="84"/>
                  </a:lnTo>
                  <a:lnTo>
                    <a:pt x="847" y="114"/>
                  </a:lnTo>
                  <a:lnTo>
                    <a:pt x="889" y="150"/>
                  </a:lnTo>
                  <a:lnTo>
                    <a:pt x="895" y="186"/>
                  </a:lnTo>
                  <a:lnTo>
                    <a:pt x="865" y="216"/>
                  </a:lnTo>
                  <a:lnTo>
                    <a:pt x="847" y="204"/>
                  </a:lnTo>
                  <a:lnTo>
                    <a:pt x="823" y="204"/>
                  </a:lnTo>
                  <a:lnTo>
                    <a:pt x="811" y="234"/>
                  </a:lnTo>
                  <a:lnTo>
                    <a:pt x="769" y="222"/>
                  </a:lnTo>
                  <a:lnTo>
                    <a:pt x="709" y="222"/>
                  </a:lnTo>
                  <a:lnTo>
                    <a:pt x="673" y="198"/>
                  </a:lnTo>
                  <a:lnTo>
                    <a:pt x="619" y="210"/>
                  </a:lnTo>
                  <a:lnTo>
                    <a:pt x="625" y="228"/>
                  </a:lnTo>
                  <a:lnTo>
                    <a:pt x="631" y="264"/>
                  </a:lnTo>
                  <a:lnTo>
                    <a:pt x="613" y="258"/>
                  </a:lnTo>
                  <a:lnTo>
                    <a:pt x="583" y="222"/>
                  </a:lnTo>
                  <a:lnTo>
                    <a:pt x="517" y="234"/>
                  </a:lnTo>
                  <a:lnTo>
                    <a:pt x="487" y="210"/>
                  </a:lnTo>
                  <a:lnTo>
                    <a:pt x="499" y="186"/>
                  </a:lnTo>
                  <a:lnTo>
                    <a:pt x="457" y="174"/>
                  </a:lnTo>
                  <a:lnTo>
                    <a:pt x="409" y="150"/>
                  </a:lnTo>
                  <a:lnTo>
                    <a:pt x="343" y="132"/>
                  </a:lnTo>
                  <a:lnTo>
                    <a:pt x="301" y="144"/>
                  </a:lnTo>
                  <a:lnTo>
                    <a:pt x="259" y="96"/>
                  </a:lnTo>
                  <a:lnTo>
                    <a:pt x="145" y="150"/>
                  </a:lnTo>
                  <a:lnTo>
                    <a:pt x="115" y="180"/>
                  </a:lnTo>
                  <a:lnTo>
                    <a:pt x="67" y="168"/>
                  </a:lnTo>
                  <a:lnTo>
                    <a:pt x="37" y="138"/>
                  </a:lnTo>
                  <a:lnTo>
                    <a:pt x="0" y="126"/>
                  </a:lnTo>
                  <a:lnTo>
                    <a:pt x="0" y="553"/>
                  </a:lnTo>
                  <a:lnTo>
                    <a:pt x="61" y="583"/>
                  </a:lnTo>
                  <a:lnTo>
                    <a:pt x="109" y="559"/>
                  </a:lnTo>
                  <a:lnTo>
                    <a:pt x="175" y="679"/>
                  </a:lnTo>
                  <a:lnTo>
                    <a:pt x="217" y="709"/>
                  </a:lnTo>
                  <a:lnTo>
                    <a:pt x="211" y="757"/>
                  </a:lnTo>
                  <a:lnTo>
                    <a:pt x="229" y="793"/>
                  </a:lnTo>
                  <a:lnTo>
                    <a:pt x="277" y="859"/>
                  </a:lnTo>
                  <a:lnTo>
                    <a:pt x="343" y="901"/>
                  </a:lnTo>
                  <a:lnTo>
                    <a:pt x="349" y="931"/>
                  </a:lnTo>
                  <a:lnTo>
                    <a:pt x="871" y="931"/>
                  </a:lnTo>
                  <a:lnTo>
                    <a:pt x="931" y="943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3" name="Freeform 112"/>
            <p:cNvSpPr>
              <a:spLocks/>
            </p:cNvSpPr>
            <p:nvPr/>
          </p:nvSpPr>
          <p:spPr bwMode="auto">
            <a:xfrm>
              <a:off x="7914151" y="3962313"/>
              <a:ext cx="1427682" cy="709427"/>
            </a:xfrm>
            <a:custGeom>
              <a:avLst/>
              <a:gdLst>
                <a:gd name="T0" fmla="*/ 2147483647 w 1099"/>
                <a:gd name="T1" fmla="*/ 2147483647 h 571"/>
                <a:gd name="T2" fmla="*/ 2147483647 w 1099"/>
                <a:gd name="T3" fmla="*/ 2147483647 h 571"/>
                <a:gd name="T4" fmla="*/ 2147483647 w 1099"/>
                <a:gd name="T5" fmla="*/ 2147483647 h 571"/>
                <a:gd name="T6" fmla="*/ 2147483647 w 1099"/>
                <a:gd name="T7" fmla="*/ 2147483647 h 571"/>
                <a:gd name="T8" fmla="*/ 2147483647 w 1099"/>
                <a:gd name="T9" fmla="*/ 2147483647 h 571"/>
                <a:gd name="T10" fmla="*/ 2147483647 w 1099"/>
                <a:gd name="T11" fmla="*/ 2147483647 h 571"/>
                <a:gd name="T12" fmla="*/ 2147483647 w 1099"/>
                <a:gd name="T13" fmla="*/ 2147483647 h 571"/>
                <a:gd name="T14" fmla="*/ 2147483647 w 1099"/>
                <a:gd name="T15" fmla="*/ 2147483647 h 571"/>
                <a:gd name="T16" fmla="*/ 2147483647 w 1099"/>
                <a:gd name="T17" fmla="*/ 2147483647 h 571"/>
                <a:gd name="T18" fmla="*/ 2147483647 w 1099"/>
                <a:gd name="T19" fmla="*/ 2147483647 h 571"/>
                <a:gd name="T20" fmla="*/ 2147483647 w 1099"/>
                <a:gd name="T21" fmla="*/ 2147483647 h 571"/>
                <a:gd name="T22" fmla="*/ 2147483647 w 1099"/>
                <a:gd name="T23" fmla="*/ 2147483647 h 571"/>
                <a:gd name="T24" fmla="*/ 2147483647 w 1099"/>
                <a:gd name="T25" fmla="*/ 2147483647 h 571"/>
                <a:gd name="T26" fmla="*/ 2147483647 w 1099"/>
                <a:gd name="T27" fmla="*/ 2147483647 h 571"/>
                <a:gd name="T28" fmla="*/ 2147483647 w 1099"/>
                <a:gd name="T29" fmla="*/ 2147483647 h 571"/>
                <a:gd name="T30" fmla="*/ 2147483647 w 1099"/>
                <a:gd name="T31" fmla="*/ 2147483647 h 571"/>
                <a:gd name="T32" fmla="*/ 2147483647 w 1099"/>
                <a:gd name="T33" fmla="*/ 2147483647 h 571"/>
                <a:gd name="T34" fmla="*/ 2147483647 w 1099"/>
                <a:gd name="T35" fmla="*/ 2147483647 h 571"/>
                <a:gd name="T36" fmla="*/ 2147483647 w 1099"/>
                <a:gd name="T37" fmla="*/ 2147483647 h 571"/>
                <a:gd name="T38" fmla="*/ 2147483647 w 1099"/>
                <a:gd name="T39" fmla="*/ 2147483647 h 571"/>
                <a:gd name="T40" fmla="*/ 2147483647 w 1099"/>
                <a:gd name="T41" fmla="*/ 2147483647 h 571"/>
                <a:gd name="T42" fmla="*/ 2147483647 w 1099"/>
                <a:gd name="T43" fmla="*/ 2147483647 h 571"/>
                <a:gd name="T44" fmla="*/ 2147483647 w 1099"/>
                <a:gd name="T45" fmla="*/ 2147483647 h 571"/>
                <a:gd name="T46" fmla="*/ 2147483647 w 1099"/>
                <a:gd name="T47" fmla="*/ 2147483647 h 571"/>
                <a:gd name="T48" fmla="*/ 2147483647 w 1099"/>
                <a:gd name="T49" fmla="*/ 2147483647 h 571"/>
                <a:gd name="T50" fmla="*/ 2147483647 w 1099"/>
                <a:gd name="T51" fmla="*/ 0 h 571"/>
                <a:gd name="T52" fmla="*/ 2147483647 w 1099"/>
                <a:gd name="T53" fmla="*/ 2147483647 h 571"/>
                <a:gd name="T54" fmla="*/ 2147483647 w 1099"/>
                <a:gd name="T55" fmla="*/ 2147483647 h 571"/>
                <a:gd name="T56" fmla="*/ 2147483647 w 1099"/>
                <a:gd name="T57" fmla="*/ 2147483647 h 571"/>
                <a:gd name="T58" fmla="*/ 0 w 1099"/>
                <a:gd name="T59" fmla="*/ 2147483647 h 571"/>
                <a:gd name="T60" fmla="*/ 2147483647 w 1099"/>
                <a:gd name="T61" fmla="*/ 2147483647 h 571"/>
                <a:gd name="T62" fmla="*/ 2147483647 w 1099"/>
                <a:gd name="T63" fmla="*/ 2147483647 h 571"/>
                <a:gd name="T64" fmla="*/ 2147483647 w 1099"/>
                <a:gd name="T65" fmla="*/ 2147483647 h 571"/>
                <a:gd name="T66" fmla="*/ 2147483647 w 1099"/>
                <a:gd name="T67" fmla="*/ 2147483647 h 57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99" h="571">
                  <a:moveTo>
                    <a:pt x="252" y="439"/>
                  </a:moveTo>
                  <a:lnTo>
                    <a:pt x="300" y="439"/>
                  </a:lnTo>
                  <a:lnTo>
                    <a:pt x="318" y="427"/>
                  </a:lnTo>
                  <a:lnTo>
                    <a:pt x="348" y="433"/>
                  </a:lnTo>
                  <a:lnTo>
                    <a:pt x="396" y="487"/>
                  </a:lnTo>
                  <a:lnTo>
                    <a:pt x="432" y="475"/>
                  </a:lnTo>
                  <a:lnTo>
                    <a:pt x="456" y="493"/>
                  </a:lnTo>
                  <a:lnTo>
                    <a:pt x="474" y="523"/>
                  </a:lnTo>
                  <a:lnTo>
                    <a:pt x="498" y="547"/>
                  </a:lnTo>
                  <a:lnTo>
                    <a:pt x="528" y="553"/>
                  </a:lnTo>
                  <a:lnTo>
                    <a:pt x="528" y="511"/>
                  </a:lnTo>
                  <a:lnTo>
                    <a:pt x="552" y="487"/>
                  </a:lnTo>
                  <a:lnTo>
                    <a:pt x="570" y="469"/>
                  </a:lnTo>
                  <a:lnTo>
                    <a:pt x="630" y="475"/>
                  </a:lnTo>
                  <a:lnTo>
                    <a:pt x="666" y="475"/>
                  </a:lnTo>
                  <a:lnTo>
                    <a:pt x="714" y="463"/>
                  </a:lnTo>
                  <a:lnTo>
                    <a:pt x="744" y="463"/>
                  </a:lnTo>
                  <a:lnTo>
                    <a:pt x="774" y="457"/>
                  </a:lnTo>
                  <a:lnTo>
                    <a:pt x="780" y="487"/>
                  </a:lnTo>
                  <a:lnTo>
                    <a:pt x="792" y="529"/>
                  </a:lnTo>
                  <a:lnTo>
                    <a:pt x="829" y="565"/>
                  </a:lnTo>
                  <a:lnTo>
                    <a:pt x="847" y="571"/>
                  </a:lnTo>
                  <a:lnTo>
                    <a:pt x="841" y="511"/>
                  </a:lnTo>
                  <a:lnTo>
                    <a:pt x="817" y="445"/>
                  </a:lnTo>
                  <a:lnTo>
                    <a:pt x="847" y="409"/>
                  </a:lnTo>
                  <a:lnTo>
                    <a:pt x="877" y="397"/>
                  </a:lnTo>
                  <a:lnTo>
                    <a:pt x="931" y="343"/>
                  </a:lnTo>
                  <a:lnTo>
                    <a:pt x="925" y="307"/>
                  </a:lnTo>
                  <a:lnTo>
                    <a:pt x="919" y="271"/>
                  </a:lnTo>
                  <a:lnTo>
                    <a:pt x="937" y="283"/>
                  </a:lnTo>
                  <a:lnTo>
                    <a:pt x="943" y="277"/>
                  </a:lnTo>
                  <a:lnTo>
                    <a:pt x="937" y="253"/>
                  </a:lnTo>
                  <a:lnTo>
                    <a:pt x="949" y="253"/>
                  </a:lnTo>
                  <a:lnTo>
                    <a:pt x="967" y="247"/>
                  </a:lnTo>
                  <a:lnTo>
                    <a:pt x="979" y="217"/>
                  </a:lnTo>
                  <a:lnTo>
                    <a:pt x="1003" y="211"/>
                  </a:lnTo>
                  <a:lnTo>
                    <a:pt x="1039" y="193"/>
                  </a:lnTo>
                  <a:lnTo>
                    <a:pt x="1039" y="144"/>
                  </a:lnTo>
                  <a:lnTo>
                    <a:pt x="1099" y="114"/>
                  </a:lnTo>
                  <a:lnTo>
                    <a:pt x="1087" y="54"/>
                  </a:lnTo>
                  <a:lnTo>
                    <a:pt x="1063" y="48"/>
                  </a:lnTo>
                  <a:lnTo>
                    <a:pt x="1015" y="108"/>
                  </a:lnTo>
                  <a:lnTo>
                    <a:pt x="955" y="120"/>
                  </a:lnTo>
                  <a:lnTo>
                    <a:pt x="925" y="126"/>
                  </a:lnTo>
                  <a:lnTo>
                    <a:pt x="883" y="162"/>
                  </a:lnTo>
                  <a:lnTo>
                    <a:pt x="804" y="186"/>
                  </a:lnTo>
                  <a:lnTo>
                    <a:pt x="804" y="150"/>
                  </a:lnTo>
                  <a:lnTo>
                    <a:pt x="768" y="72"/>
                  </a:lnTo>
                  <a:lnTo>
                    <a:pt x="666" y="24"/>
                  </a:lnTo>
                  <a:lnTo>
                    <a:pt x="624" y="12"/>
                  </a:lnTo>
                  <a:lnTo>
                    <a:pt x="564" y="0"/>
                  </a:lnTo>
                  <a:lnTo>
                    <a:pt x="42" y="0"/>
                  </a:lnTo>
                  <a:lnTo>
                    <a:pt x="48" y="36"/>
                  </a:lnTo>
                  <a:lnTo>
                    <a:pt x="30" y="48"/>
                  </a:lnTo>
                  <a:lnTo>
                    <a:pt x="36" y="24"/>
                  </a:lnTo>
                  <a:lnTo>
                    <a:pt x="0" y="12"/>
                  </a:lnTo>
                  <a:lnTo>
                    <a:pt x="18" y="78"/>
                  </a:lnTo>
                  <a:lnTo>
                    <a:pt x="12" y="126"/>
                  </a:lnTo>
                  <a:lnTo>
                    <a:pt x="0" y="174"/>
                  </a:lnTo>
                  <a:lnTo>
                    <a:pt x="12" y="211"/>
                  </a:lnTo>
                  <a:lnTo>
                    <a:pt x="12" y="235"/>
                  </a:lnTo>
                  <a:lnTo>
                    <a:pt x="42" y="295"/>
                  </a:lnTo>
                  <a:lnTo>
                    <a:pt x="66" y="337"/>
                  </a:lnTo>
                  <a:lnTo>
                    <a:pt x="84" y="367"/>
                  </a:lnTo>
                  <a:lnTo>
                    <a:pt x="138" y="403"/>
                  </a:lnTo>
                  <a:lnTo>
                    <a:pt x="144" y="415"/>
                  </a:lnTo>
                  <a:lnTo>
                    <a:pt x="192" y="409"/>
                  </a:lnTo>
                  <a:lnTo>
                    <a:pt x="252" y="43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313741" y="3511083"/>
            <a:ext cx="1355640" cy="1100007"/>
            <a:chOff x="7219112" y="4852988"/>
            <a:chExt cx="1377144" cy="1510000"/>
          </a:xfrm>
          <a:solidFill>
            <a:schemeClr val="bg1">
              <a:lumMod val="95000"/>
            </a:schemeClr>
          </a:solidFill>
        </p:grpSpPr>
        <p:sp>
          <p:nvSpPr>
            <p:cNvPr id="115" name="Freeform 114"/>
            <p:cNvSpPr>
              <a:spLocks/>
            </p:cNvSpPr>
            <p:nvPr/>
          </p:nvSpPr>
          <p:spPr bwMode="auto">
            <a:xfrm rot="730076">
              <a:off x="7219112" y="6062203"/>
              <a:ext cx="358500" cy="270402"/>
            </a:xfrm>
            <a:custGeom>
              <a:avLst/>
              <a:gdLst>
                <a:gd name="T0" fmla="*/ 2147483647 w 10000"/>
                <a:gd name="T1" fmla="*/ 2147483647 h 10009"/>
                <a:gd name="T2" fmla="*/ 2147483647 w 10000"/>
                <a:gd name="T3" fmla="*/ 2147483647 h 10009"/>
                <a:gd name="T4" fmla="*/ 2147483647 w 10000"/>
                <a:gd name="T5" fmla="*/ 2147483647 h 10009"/>
                <a:gd name="T6" fmla="*/ 2147483647 w 10000"/>
                <a:gd name="T7" fmla="*/ 2147483647 h 10009"/>
                <a:gd name="T8" fmla="*/ 2147483647 w 10000"/>
                <a:gd name="T9" fmla="*/ 2147483647 h 10009"/>
                <a:gd name="T10" fmla="*/ 2147483647 w 10000"/>
                <a:gd name="T11" fmla="*/ 2147483647 h 10009"/>
                <a:gd name="T12" fmla="*/ 2147483647 w 10000"/>
                <a:gd name="T13" fmla="*/ 161364554 h 10009"/>
                <a:gd name="T14" fmla="*/ 2147483647 w 10000"/>
                <a:gd name="T15" fmla="*/ 2147483647 h 10009"/>
                <a:gd name="T16" fmla="*/ 2147483647 w 10000"/>
                <a:gd name="T17" fmla="*/ 161364554 h 10009"/>
                <a:gd name="T18" fmla="*/ 2147483647 w 10000"/>
                <a:gd name="T19" fmla="*/ 2147483647 h 10009"/>
                <a:gd name="T20" fmla="*/ 0 w 10000"/>
                <a:gd name="T21" fmla="*/ 2147483647 h 10009"/>
                <a:gd name="T22" fmla="*/ 2147483647 w 10000"/>
                <a:gd name="T23" fmla="*/ 2147483647 h 10009"/>
                <a:gd name="T24" fmla="*/ 2147483647 w 10000"/>
                <a:gd name="T25" fmla="*/ 2147483647 h 10009"/>
                <a:gd name="T26" fmla="*/ 2147483647 w 10000"/>
                <a:gd name="T27" fmla="*/ 2147483647 h 10009"/>
                <a:gd name="T28" fmla="*/ 2147483647 w 10000"/>
                <a:gd name="T29" fmla="*/ 2147483647 h 10009"/>
                <a:gd name="T30" fmla="*/ 2147483647 w 10000"/>
                <a:gd name="T31" fmla="*/ 2147483647 h 10009"/>
                <a:gd name="T32" fmla="*/ 2147483647 w 10000"/>
                <a:gd name="T33" fmla="*/ 2147483647 h 10009"/>
                <a:gd name="T34" fmla="*/ 2147483647 w 10000"/>
                <a:gd name="T35" fmla="*/ 2147483647 h 10009"/>
                <a:gd name="T36" fmla="*/ 2147483647 w 10000"/>
                <a:gd name="T37" fmla="*/ 2147483647 h 10009"/>
                <a:gd name="T38" fmla="*/ 2147483647 w 10000"/>
                <a:gd name="T39" fmla="*/ 2147483647 h 10009"/>
                <a:gd name="T40" fmla="*/ 2147483647 w 10000"/>
                <a:gd name="T41" fmla="*/ 2147483647 h 10009"/>
                <a:gd name="T42" fmla="*/ 2147483647 w 10000"/>
                <a:gd name="T43" fmla="*/ 2147483647 h 10009"/>
                <a:gd name="T44" fmla="*/ 2147483647 w 10000"/>
                <a:gd name="T45" fmla="*/ 2147483647 h 10009"/>
                <a:gd name="T46" fmla="*/ 2147483647 w 10000"/>
                <a:gd name="T47" fmla="*/ 2147483647 h 10009"/>
                <a:gd name="T48" fmla="*/ 2147483647 w 10000"/>
                <a:gd name="T49" fmla="*/ 2147483647 h 10009"/>
                <a:gd name="T50" fmla="*/ 2147483647 w 10000"/>
                <a:gd name="T51" fmla="*/ 2147483647 h 10009"/>
                <a:gd name="T52" fmla="*/ 2147483647 w 10000"/>
                <a:gd name="T53" fmla="*/ 2147483647 h 10009"/>
                <a:gd name="T54" fmla="*/ 2147483647 w 10000"/>
                <a:gd name="T55" fmla="*/ 2147483647 h 10009"/>
                <a:gd name="T56" fmla="*/ 2147483647 w 10000"/>
                <a:gd name="T57" fmla="*/ 2147483647 h 10009"/>
                <a:gd name="T58" fmla="*/ 2147483647 w 10000"/>
                <a:gd name="T59" fmla="*/ 2147483647 h 10009"/>
                <a:gd name="T60" fmla="*/ 2147483647 w 10000"/>
                <a:gd name="T61" fmla="*/ 2147483647 h 10009"/>
                <a:gd name="T62" fmla="*/ 2147483647 w 10000"/>
                <a:gd name="T63" fmla="*/ 2147483647 h 10009"/>
                <a:gd name="T64" fmla="*/ 2147483647 w 10000"/>
                <a:gd name="T65" fmla="*/ 2147483647 h 10009"/>
                <a:gd name="T66" fmla="*/ 2147483647 w 10000"/>
                <a:gd name="T67" fmla="*/ 2147483647 h 10009"/>
                <a:gd name="T68" fmla="*/ 2147483647 w 10000"/>
                <a:gd name="T69" fmla="*/ 2147483647 h 10009"/>
                <a:gd name="T70" fmla="*/ 2147483647 w 10000"/>
                <a:gd name="T71" fmla="*/ 2147483647 h 10009"/>
                <a:gd name="T72" fmla="*/ 2147483647 w 10000"/>
                <a:gd name="T73" fmla="*/ 2147483647 h 10009"/>
                <a:gd name="T74" fmla="*/ 2147483647 w 10000"/>
                <a:gd name="T75" fmla="*/ 2147483647 h 10009"/>
                <a:gd name="T76" fmla="*/ 2147483647 w 10000"/>
                <a:gd name="T77" fmla="*/ 2147483647 h 10009"/>
                <a:gd name="T78" fmla="*/ 2147483647 w 10000"/>
                <a:gd name="T79" fmla="*/ 2147483647 h 10009"/>
                <a:gd name="T80" fmla="*/ 2147483647 w 10000"/>
                <a:gd name="T81" fmla="*/ 2147483647 h 1000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000" h="10009">
                  <a:moveTo>
                    <a:pt x="9121" y="1479"/>
                  </a:moveTo>
                  <a:cubicBezTo>
                    <a:pt x="8949" y="1545"/>
                    <a:pt x="8960" y="1470"/>
                    <a:pt x="8734" y="1437"/>
                  </a:cubicBezTo>
                  <a:cubicBezTo>
                    <a:pt x="8508" y="1404"/>
                    <a:pt x="8010" y="1295"/>
                    <a:pt x="7765" y="1279"/>
                  </a:cubicBezTo>
                  <a:cubicBezTo>
                    <a:pt x="7520" y="1263"/>
                    <a:pt x="7390" y="1332"/>
                    <a:pt x="7261" y="1342"/>
                  </a:cubicBezTo>
                  <a:cubicBezTo>
                    <a:pt x="7132" y="1353"/>
                    <a:pt x="7098" y="1443"/>
                    <a:pt x="6991" y="1342"/>
                  </a:cubicBezTo>
                  <a:cubicBezTo>
                    <a:pt x="6884" y="1241"/>
                    <a:pt x="6742" y="937"/>
                    <a:pt x="6618" y="734"/>
                  </a:cubicBezTo>
                  <a:cubicBezTo>
                    <a:pt x="5577" y="492"/>
                    <a:pt x="4284" y="74"/>
                    <a:pt x="3495" y="9"/>
                  </a:cubicBezTo>
                  <a:cubicBezTo>
                    <a:pt x="2706" y="-56"/>
                    <a:pt x="2420" y="231"/>
                    <a:pt x="1882" y="342"/>
                  </a:cubicBezTo>
                  <a:lnTo>
                    <a:pt x="1345" y="9"/>
                  </a:lnTo>
                  <a:lnTo>
                    <a:pt x="806" y="342"/>
                  </a:lnTo>
                  <a:cubicBezTo>
                    <a:pt x="806" y="342"/>
                    <a:pt x="268" y="1009"/>
                    <a:pt x="0" y="1009"/>
                  </a:cubicBezTo>
                  <a:lnTo>
                    <a:pt x="538" y="2676"/>
                  </a:lnTo>
                  <a:lnTo>
                    <a:pt x="1076" y="2009"/>
                  </a:lnTo>
                  <a:lnTo>
                    <a:pt x="2151" y="2342"/>
                  </a:lnTo>
                  <a:lnTo>
                    <a:pt x="2421" y="2676"/>
                  </a:lnTo>
                  <a:lnTo>
                    <a:pt x="2688" y="3009"/>
                  </a:lnTo>
                  <a:cubicBezTo>
                    <a:pt x="2600" y="3342"/>
                    <a:pt x="2510" y="3676"/>
                    <a:pt x="2421" y="4009"/>
                  </a:cubicBezTo>
                  <a:cubicBezTo>
                    <a:pt x="2330" y="4565"/>
                    <a:pt x="2241" y="5120"/>
                    <a:pt x="2151" y="5676"/>
                  </a:cubicBezTo>
                  <a:cubicBezTo>
                    <a:pt x="2062" y="6009"/>
                    <a:pt x="1971" y="6343"/>
                    <a:pt x="1882" y="6676"/>
                  </a:cubicBezTo>
                  <a:lnTo>
                    <a:pt x="1882" y="7342"/>
                  </a:lnTo>
                  <a:cubicBezTo>
                    <a:pt x="1882" y="7482"/>
                    <a:pt x="1889" y="7241"/>
                    <a:pt x="1884" y="7517"/>
                  </a:cubicBezTo>
                  <a:cubicBezTo>
                    <a:pt x="1879" y="7793"/>
                    <a:pt x="1882" y="7594"/>
                    <a:pt x="1882" y="7676"/>
                  </a:cubicBezTo>
                  <a:lnTo>
                    <a:pt x="1882" y="8009"/>
                  </a:lnTo>
                  <a:cubicBezTo>
                    <a:pt x="1792" y="8342"/>
                    <a:pt x="1703" y="8676"/>
                    <a:pt x="1613" y="9009"/>
                  </a:cubicBezTo>
                  <a:lnTo>
                    <a:pt x="2151" y="9009"/>
                  </a:lnTo>
                  <a:lnTo>
                    <a:pt x="3227" y="10009"/>
                  </a:lnTo>
                  <a:lnTo>
                    <a:pt x="4840" y="9342"/>
                  </a:lnTo>
                  <a:lnTo>
                    <a:pt x="6453" y="9009"/>
                  </a:lnTo>
                  <a:lnTo>
                    <a:pt x="7261" y="7676"/>
                  </a:lnTo>
                  <a:lnTo>
                    <a:pt x="8067" y="6342"/>
                  </a:lnTo>
                  <a:cubicBezTo>
                    <a:pt x="8067" y="6120"/>
                    <a:pt x="7941" y="6082"/>
                    <a:pt x="8067" y="5676"/>
                  </a:cubicBezTo>
                  <a:cubicBezTo>
                    <a:pt x="8193" y="5270"/>
                    <a:pt x="8503" y="4112"/>
                    <a:pt x="8822" y="3908"/>
                  </a:cubicBezTo>
                  <a:cubicBezTo>
                    <a:pt x="9185" y="3676"/>
                    <a:pt x="9126" y="3756"/>
                    <a:pt x="9189" y="3701"/>
                  </a:cubicBezTo>
                  <a:cubicBezTo>
                    <a:pt x="9252" y="3646"/>
                    <a:pt x="9284" y="3569"/>
                    <a:pt x="9318" y="3593"/>
                  </a:cubicBezTo>
                  <a:cubicBezTo>
                    <a:pt x="9388" y="3534"/>
                    <a:pt x="9296" y="3577"/>
                    <a:pt x="9415" y="3493"/>
                  </a:cubicBezTo>
                  <a:cubicBezTo>
                    <a:pt x="9534" y="3409"/>
                    <a:pt x="9908" y="3137"/>
                    <a:pt x="9969" y="2847"/>
                  </a:cubicBezTo>
                  <a:cubicBezTo>
                    <a:pt x="10030" y="2557"/>
                    <a:pt x="10018" y="1949"/>
                    <a:pt x="9783" y="1752"/>
                  </a:cubicBezTo>
                  <a:cubicBezTo>
                    <a:pt x="9774" y="1701"/>
                    <a:pt x="9763" y="1649"/>
                    <a:pt x="9754" y="1598"/>
                  </a:cubicBezTo>
                  <a:cubicBezTo>
                    <a:pt x="9738" y="1593"/>
                    <a:pt x="9576" y="1599"/>
                    <a:pt x="9561" y="1594"/>
                  </a:cubicBezTo>
                  <a:lnTo>
                    <a:pt x="9121" y="147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 rot="926903">
              <a:off x="7228587" y="6080433"/>
              <a:ext cx="90020" cy="189889"/>
            </a:xfrm>
            <a:custGeom>
              <a:avLst/>
              <a:gdLst>
                <a:gd name="T0" fmla="*/ 426029799 w 10000"/>
                <a:gd name="T1" fmla="*/ 2147483647 h 10437"/>
                <a:gd name="T2" fmla="*/ 426029799 w 10000"/>
                <a:gd name="T3" fmla="*/ 2147483647 h 10437"/>
                <a:gd name="T4" fmla="*/ 441127138 w 10000"/>
                <a:gd name="T5" fmla="*/ 2147483647 h 10437"/>
                <a:gd name="T6" fmla="*/ 486896829 w 10000"/>
                <a:gd name="T7" fmla="*/ 2147483647 h 10437"/>
                <a:gd name="T8" fmla="*/ 486896829 w 10000"/>
                <a:gd name="T9" fmla="*/ 2147483647 h 10437"/>
                <a:gd name="T10" fmla="*/ 505393367 w 10000"/>
                <a:gd name="T11" fmla="*/ 2147483647 h 10437"/>
                <a:gd name="T12" fmla="*/ 547757218 w 10000"/>
                <a:gd name="T13" fmla="*/ 2147483647 h 10437"/>
                <a:gd name="T14" fmla="*/ 556948788 w 10000"/>
                <a:gd name="T15" fmla="*/ 2147483647 h 10437"/>
                <a:gd name="T16" fmla="*/ 608617535 w 10000"/>
                <a:gd name="T17" fmla="*/ 2147483647 h 10437"/>
                <a:gd name="T18" fmla="*/ 547757218 w 10000"/>
                <a:gd name="T19" fmla="*/ 2147483647 h 10437"/>
                <a:gd name="T20" fmla="*/ 486896829 w 10000"/>
                <a:gd name="T21" fmla="*/ 1175804211 h 10437"/>
                <a:gd name="T22" fmla="*/ 304309174 w 10000"/>
                <a:gd name="T23" fmla="*/ 0 h 10437"/>
                <a:gd name="T24" fmla="*/ 182587736 w 10000"/>
                <a:gd name="T25" fmla="*/ 1175804211 h 10437"/>
                <a:gd name="T26" fmla="*/ 121720705 w 10000"/>
                <a:gd name="T27" fmla="*/ 2147483647 h 10437"/>
                <a:gd name="T28" fmla="*/ 75167108 w 10000"/>
                <a:gd name="T29" fmla="*/ 2147483647 h 10437"/>
                <a:gd name="T30" fmla="*/ 121720705 w 10000"/>
                <a:gd name="T31" fmla="*/ 2147483647 h 10437"/>
                <a:gd name="T32" fmla="*/ 121720705 w 10000"/>
                <a:gd name="T33" fmla="*/ 2147483647 h 10437"/>
                <a:gd name="T34" fmla="*/ 13937767 w 10000"/>
                <a:gd name="T35" fmla="*/ 2147483647 h 10437"/>
                <a:gd name="T36" fmla="*/ 0 w 10000"/>
                <a:gd name="T37" fmla="*/ 2147483647 h 10437"/>
                <a:gd name="T38" fmla="*/ 39560971 w 10000"/>
                <a:gd name="T39" fmla="*/ 2147483647 h 10437"/>
                <a:gd name="T40" fmla="*/ 121720705 w 10000"/>
                <a:gd name="T41" fmla="*/ 2147483647 h 10437"/>
                <a:gd name="T42" fmla="*/ 68959129 w 10000"/>
                <a:gd name="T43" fmla="*/ 2147483647 h 10437"/>
                <a:gd name="T44" fmla="*/ 394566826 w 10000"/>
                <a:gd name="T45" fmla="*/ 2147483647 h 10437"/>
                <a:gd name="T46" fmla="*/ 436863210 w 10000"/>
                <a:gd name="T47" fmla="*/ 2147483647 h 10437"/>
                <a:gd name="T48" fmla="*/ 426029799 w 10000"/>
                <a:gd name="T49" fmla="*/ 2147483647 h 10437"/>
                <a:gd name="T50" fmla="*/ 426029799 w 10000"/>
                <a:gd name="T51" fmla="*/ 2147483647 h 104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0000" h="10437">
                  <a:moveTo>
                    <a:pt x="7000" y="8110"/>
                  </a:moveTo>
                  <a:lnTo>
                    <a:pt x="7000" y="7638"/>
                  </a:lnTo>
                  <a:cubicBezTo>
                    <a:pt x="7083" y="7334"/>
                    <a:pt x="7165" y="7030"/>
                    <a:pt x="7248" y="6726"/>
                  </a:cubicBezTo>
                  <a:lnTo>
                    <a:pt x="8000" y="5748"/>
                  </a:lnTo>
                  <a:lnTo>
                    <a:pt x="8000" y="5276"/>
                  </a:lnTo>
                  <a:cubicBezTo>
                    <a:pt x="8101" y="4899"/>
                    <a:pt x="8203" y="4522"/>
                    <a:pt x="8304" y="4145"/>
                  </a:cubicBezTo>
                  <a:lnTo>
                    <a:pt x="9000" y="3386"/>
                  </a:lnTo>
                  <a:cubicBezTo>
                    <a:pt x="9050" y="3079"/>
                    <a:pt x="9101" y="2772"/>
                    <a:pt x="9151" y="2465"/>
                  </a:cubicBezTo>
                  <a:lnTo>
                    <a:pt x="10000" y="1496"/>
                  </a:lnTo>
                  <a:lnTo>
                    <a:pt x="9000" y="1024"/>
                  </a:lnTo>
                  <a:lnTo>
                    <a:pt x="8000" y="472"/>
                  </a:lnTo>
                  <a:lnTo>
                    <a:pt x="5000" y="0"/>
                  </a:lnTo>
                  <a:lnTo>
                    <a:pt x="3000" y="472"/>
                  </a:lnTo>
                  <a:lnTo>
                    <a:pt x="2000" y="1024"/>
                  </a:lnTo>
                  <a:lnTo>
                    <a:pt x="1235" y="1429"/>
                  </a:lnTo>
                  <a:lnTo>
                    <a:pt x="2000" y="2913"/>
                  </a:lnTo>
                  <a:lnTo>
                    <a:pt x="2000" y="4803"/>
                  </a:lnTo>
                  <a:lnTo>
                    <a:pt x="229" y="6206"/>
                  </a:lnTo>
                  <a:cubicBezTo>
                    <a:pt x="153" y="6526"/>
                    <a:pt x="76" y="6845"/>
                    <a:pt x="0" y="7165"/>
                  </a:cubicBezTo>
                  <a:lnTo>
                    <a:pt x="650" y="7719"/>
                  </a:lnTo>
                  <a:lnTo>
                    <a:pt x="2000" y="7638"/>
                  </a:lnTo>
                  <a:lnTo>
                    <a:pt x="1133" y="10397"/>
                  </a:lnTo>
                  <a:lnTo>
                    <a:pt x="6483" y="10437"/>
                  </a:lnTo>
                  <a:cubicBezTo>
                    <a:pt x="6656" y="10000"/>
                    <a:pt x="7005" y="9867"/>
                    <a:pt x="7178" y="9430"/>
                  </a:cubicBezTo>
                  <a:cubicBezTo>
                    <a:pt x="7119" y="9305"/>
                    <a:pt x="7059" y="9180"/>
                    <a:pt x="7000" y="9055"/>
                  </a:cubicBezTo>
                  <a:lnTo>
                    <a:pt x="7000" y="81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7756072" y="5960423"/>
              <a:ext cx="189515" cy="80514"/>
            </a:xfrm>
            <a:custGeom>
              <a:avLst/>
              <a:gdLst>
                <a:gd name="T0" fmla="*/ 2147483647 w 10000"/>
                <a:gd name="T1" fmla="*/ 230353942 h 10000"/>
                <a:gd name="T2" fmla="*/ 2147483647 w 10000"/>
                <a:gd name="T3" fmla="*/ 153542679 h 10000"/>
                <a:gd name="T4" fmla="*/ 2147483647 w 10000"/>
                <a:gd name="T5" fmla="*/ 153542679 h 10000"/>
                <a:gd name="T6" fmla="*/ 2147483647 w 10000"/>
                <a:gd name="T7" fmla="*/ 76771339 h 10000"/>
                <a:gd name="T8" fmla="*/ 2147483647 w 10000"/>
                <a:gd name="T9" fmla="*/ 38383015 h 10000"/>
                <a:gd name="T10" fmla="*/ 2147483647 w 10000"/>
                <a:gd name="T11" fmla="*/ 38383015 h 10000"/>
                <a:gd name="T12" fmla="*/ 2147483647 w 10000"/>
                <a:gd name="T13" fmla="*/ 0 h 10000"/>
                <a:gd name="T14" fmla="*/ 2147483647 w 10000"/>
                <a:gd name="T15" fmla="*/ 38383015 h 10000"/>
                <a:gd name="T16" fmla="*/ 2147483647 w 10000"/>
                <a:gd name="T17" fmla="*/ 38383015 h 10000"/>
                <a:gd name="T18" fmla="*/ 2147483647 w 10000"/>
                <a:gd name="T19" fmla="*/ 76771339 h 10000"/>
                <a:gd name="T20" fmla="*/ 2147483647 w 10000"/>
                <a:gd name="T21" fmla="*/ 115154355 h 10000"/>
                <a:gd name="T22" fmla="*/ 2147483647 w 10000"/>
                <a:gd name="T23" fmla="*/ 191925686 h 10000"/>
                <a:gd name="T24" fmla="*/ 2147483647 w 10000"/>
                <a:gd name="T25" fmla="*/ 230353942 h 10000"/>
                <a:gd name="T26" fmla="*/ 2147483647 w 10000"/>
                <a:gd name="T27" fmla="*/ 230353942 h 10000"/>
                <a:gd name="T28" fmla="*/ 2147483647 w 10000"/>
                <a:gd name="T29" fmla="*/ 268737521 h 10000"/>
                <a:gd name="T30" fmla="*/ 2147483647 w 10000"/>
                <a:gd name="T31" fmla="*/ 268737521 h 10000"/>
                <a:gd name="T32" fmla="*/ 1048843394 w 10000"/>
                <a:gd name="T33" fmla="*/ 268737521 h 10000"/>
                <a:gd name="T34" fmla="*/ 0 w 10000"/>
                <a:gd name="T35" fmla="*/ 268737521 h 10000"/>
                <a:gd name="T36" fmla="*/ 1048843394 w 10000"/>
                <a:gd name="T37" fmla="*/ 307125281 h 10000"/>
                <a:gd name="T38" fmla="*/ 2147483647 w 10000"/>
                <a:gd name="T39" fmla="*/ 383896612 h 10000"/>
                <a:gd name="T40" fmla="*/ 2147483647 w 10000"/>
                <a:gd name="T41" fmla="*/ 422280200 h 10000"/>
                <a:gd name="T42" fmla="*/ 2147483647 w 10000"/>
                <a:gd name="T43" fmla="*/ 383896612 h 10000"/>
                <a:gd name="T44" fmla="*/ 2147483647 w 10000"/>
                <a:gd name="T45" fmla="*/ 383896612 h 10000"/>
                <a:gd name="T46" fmla="*/ 2147483647 w 10000"/>
                <a:gd name="T47" fmla="*/ 422280200 h 10000"/>
                <a:gd name="T48" fmla="*/ 2147483647 w 10000"/>
                <a:gd name="T49" fmla="*/ 422280200 h 10000"/>
                <a:gd name="T50" fmla="*/ 2147483647 w 10000"/>
                <a:gd name="T51" fmla="*/ 422280200 h 10000"/>
                <a:gd name="T52" fmla="*/ 2147483647 w 10000"/>
                <a:gd name="T53" fmla="*/ 345508860 h 10000"/>
                <a:gd name="T54" fmla="*/ 2147483647 w 10000"/>
                <a:gd name="T55" fmla="*/ 345508860 h 10000"/>
                <a:gd name="T56" fmla="*/ 2147483647 w 10000"/>
                <a:gd name="T57" fmla="*/ 230353942 h 1000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10000" h="10000">
                  <a:moveTo>
                    <a:pt x="9583" y="5455"/>
                  </a:moveTo>
                  <a:lnTo>
                    <a:pt x="10000" y="3636"/>
                  </a:lnTo>
                  <a:lnTo>
                    <a:pt x="9583" y="1818"/>
                  </a:lnTo>
                  <a:lnTo>
                    <a:pt x="9583" y="909"/>
                  </a:lnTo>
                  <a:lnTo>
                    <a:pt x="9167" y="909"/>
                  </a:lnTo>
                  <a:lnTo>
                    <a:pt x="7500" y="0"/>
                  </a:lnTo>
                  <a:lnTo>
                    <a:pt x="7083" y="909"/>
                  </a:lnTo>
                  <a:lnTo>
                    <a:pt x="5833" y="909"/>
                  </a:lnTo>
                  <a:lnTo>
                    <a:pt x="5417" y="1818"/>
                  </a:lnTo>
                  <a:lnTo>
                    <a:pt x="4583" y="2727"/>
                  </a:lnTo>
                  <a:lnTo>
                    <a:pt x="5000" y="4545"/>
                  </a:lnTo>
                  <a:cubicBezTo>
                    <a:pt x="5000" y="4545"/>
                    <a:pt x="5000" y="5455"/>
                    <a:pt x="4583" y="5455"/>
                  </a:cubicBezTo>
                  <a:lnTo>
                    <a:pt x="4167" y="5455"/>
                  </a:lnTo>
                  <a:lnTo>
                    <a:pt x="2500" y="6364"/>
                  </a:lnTo>
                  <a:lnTo>
                    <a:pt x="1667" y="6364"/>
                  </a:lnTo>
                  <a:lnTo>
                    <a:pt x="417" y="6364"/>
                  </a:lnTo>
                  <a:lnTo>
                    <a:pt x="0" y="6364"/>
                  </a:lnTo>
                  <a:lnTo>
                    <a:pt x="417" y="7273"/>
                  </a:lnTo>
                  <a:lnTo>
                    <a:pt x="1250" y="9091"/>
                  </a:lnTo>
                  <a:lnTo>
                    <a:pt x="1667" y="10000"/>
                  </a:lnTo>
                  <a:lnTo>
                    <a:pt x="2083" y="9091"/>
                  </a:lnTo>
                  <a:lnTo>
                    <a:pt x="3750" y="9091"/>
                  </a:lnTo>
                  <a:lnTo>
                    <a:pt x="5417" y="10000"/>
                  </a:lnTo>
                  <a:lnTo>
                    <a:pt x="5833" y="10000"/>
                  </a:lnTo>
                  <a:lnTo>
                    <a:pt x="7500" y="10000"/>
                  </a:lnTo>
                  <a:lnTo>
                    <a:pt x="8750" y="8182"/>
                  </a:lnTo>
                  <a:lnTo>
                    <a:pt x="9167" y="8182"/>
                  </a:lnTo>
                  <a:cubicBezTo>
                    <a:pt x="9306" y="7273"/>
                    <a:pt x="9444" y="6364"/>
                    <a:pt x="9583" y="545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 rot="471028">
              <a:off x="7430737" y="5860161"/>
              <a:ext cx="303225" cy="281036"/>
            </a:xfrm>
            <a:custGeom>
              <a:avLst/>
              <a:gdLst>
                <a:gd name="T0" fmla="*/ 2147483647 w 10043"/>
                <a:gd name="T1" fmla="*/ 2147483647 h 10000"/>
                <a:gd name="T2" fmla="*/ 2147483647 w 10043"/>
                <a:gd name="T3" fmla="*/ 2147483647 h 10000"/>
                <a:gd name="T4" fmla="*/ 2147483647 w 10043"/>
                <a:gd name="T5" fmla="*/ 2147483647 h 10000"/>
                <a:gd name="T6" fmla="*/ 2147483647 w 10043"/>
                <a:gd name="T7" fmla="*/ 2147483647 h 10000"/>
                <a:gd name="T8" fmla="*/ 2147483647 w 10043"/>
                <a:gd name="T9" fmla="*/ 2147483647 h 10000"/>
                <a:gd name="T10" fmla="*/ 2147483647 w 10043"/>
                <a:gd name="T11" fmla="*/ 2147483647 h 10000"/>
                <a:gd name="T12" fmla="*/ 2147483647 w 10043"/>
                <a:gd name="T13" fmla="*/ 2147483647 h 10000"/>
                <a:gd name="T14" fmla="*/ 2147483647 w 10043"/>
                <a:gd name="T15" fmla="*/ 2147483647 h 10000"/>
                <a:gd name="T16" fmla="*/ 2147483647 w 10043"/>
                <a:gd name="T17" fmla="*/ 2147483647 h 10000"/>
                <a:gd name="T18" fmla="*/ 2147483647 w 10043"/>
                <a:gd name="T19" fmla="*/ 2147483647 h 10000"/>
                <a:gd name="T20" fmla="*/ 2147483647 w 10043"/>
                <a:gd name="T21" fmla="*/ 2147483647 h 10000"/>
                <a:gd name="T22" fmla="*/ 2147483647 w 10043"/>
                <a:gd name="T23" fmla="*/ 2147483647 h 10000"/>
                <a:gd name="T24" fmla="*/ 2147483647 w 10043"/>
                <a:gd name="T25" fmla="*/ 2147483647 h 10000"/>
                <a:gd name="T26" fmla="*/ 2147483647 w 10043"/>
                <a:gd name="T27" fmla="*/ 2147483647 h 10000"/>
                <a:gd name="T28" fmla="*/ 2147483647 w 10043"/>
                <a:gd name="T29" fmla="*/ 2147483647 h 10000"/>
                <a:gd name="T30" fmla="*/ 2147483647 w 10043"/>
                <a:gd name="T31" fmla="*/ 2147483647 h 10000"/>
                <a:gd name="T32" fmla="*/ 2147483647 w 10043"/>
                <a:gd name="T33" fmla="*/ 2147483647 h 10000"/>
                <a:gd name="T34" fmla="*/ 2147483647 w 10043"/>
                <a:gd name="T35" fmla="*/ 2147483647 h 10000"/>
                <a:gd name="T36" fmla="*/ 2147483647 w 10043"/>
                <a:gd name="T37" fmla="*/ 2147483647 h 10000"/>
                <a:gd name="T38" fmla="*/ 2147483647 w 10043"/>
                <a:gd name="T39" fmla="*/ 2147483647 h 10000"/>
                <a:gd name="T40" fmla="*/ 2147483647 w 10043"/>
                <a:gd name="T41" fmla="*/ 0 h 10000"/>
                <a:gd name="T42" fmla="*/ 2147483647 w 10043"/>
                <a:gd name="T43" fmla="*/ 2147483647 h 10000"/>
                <a:gd name="T44" fmla="*/ 2147483647 w 10043"/>
                <a:gd name="T45" fmla="*/ 2147483647 h 10000"/>
                <a:gd name="T46" fmla="*/ 2147483647 w 10043"/>
                <a:gd name="T47" fmla="*/ 2147483647 h 10000"/>
                <a:gd name="T48" fmla="*/ 2147483647 w 10043"/>
                <a:gd name="T49" fmla="*/ 2147483647 h 10000"/>
                <a:gd name="T50" fmla="*/ 2147483647 w 10043"/>
                <a:gd name="T51" fmla="*/ 2147483647 h 10000"/>
                <a:gd name="T52" fmla="*/ 2147483647 w 10043"/>
                <a:gd name="T53" fmla="*/ 2147483647 h 10000"/>
                <a:gd name="T54" fmla="*/ 2147483647 w 10043"/>
                <a:gd name="T55" fmla="*/ 2147483647 h 10000"/>
                <a:gd name="T56" fmla="*/ 2147483647 w 10043"/>
                <a:gd name="T57" fmla="*/ 2147483647 h 10000"/>
                <a:gd name="T58" fmla="*/ 2147483647 w 10043"/>
                <a:gd name="T59" fmla="*/ 2147483647 h 10000"/>
                <a:gd name="T60" fmla="*/ 2147483647 w 10043"/>
                <a:gd name="T61" fmla="*/ 2147483647 h 10000"/>
                <a:gd name="T62" fmla="*/ 2147483647 w 10043"/>
                <a:gd name="T63" fmla="*/ 2147483647 h 10000"/>
                <a:gd name="T64" fmla="*/ 2147483647 w 10043"/>
                <a:gd name="T65" fmla="*/ 2147483647 h 10000"/>
                <a:gd name="T66" fmla="*/ 852645632 w 10043"/>
                <a:gd name="T67" fmla="*/ 2147483647 h 10000"/>
                <a:gd name="T68" fmla="*/ 2147483647 w 10043"/>
                <a:gd name="T69" fmla="*/ 2147483647 h 10000"/>
                <a:gd name="T70" fmla="*/ 2147483647 w 10043"/>
                <a:gd name="T71" fmla="*/ 2147483647 h 10000"/>
                <a:gd name="T72" fmla="*/ 2147483647 w 10043"/>
                <a:gd name="T73" fmla="*/ 2147483647 h 10000"/>
                <a:gd name="T74" fmla="*/ 2147483647 w 10043"/>
                <a:gd name="T75" fmla="*/ 2147483647 h 10000"/>
                <a:gd name="T76" fmla="*/ 2147483647 w 10043"/>
                <a:gd name="T77" fmla="*/ 2147483647 h 10000"/>
                <a:gd name="T78" fmla="*/ 2147483647 w 10043"/>
                <a:gd name="T79" fmla="*/ 2147483647 h 10000"/>
                <a:gd name="T80" fmla="*/ 2147483647 w 10043"/>
                <a:gd name="T81" fmla="*/ 2147483647 h 10000"/>
                <a:gd name="T82" fmla="*/ 2147483647 w 10043"/>
                <a:gd name="T83" fmla="*/ 2147483647 h 10000"/>
                <a:gd name="T84" fmla="*/ 2147483647 w 10043"/>
                <a:gd name="T85" fmla="*/ 2147483647 h 10000"/>
                <a:gd name="T86" fmla="*/ 2147483647 w 10043"/>
                <a:gd name="T87" fmla="*/ 2147483647 h 10000"/>
                <a:gd name="T88" fmla="*/ 2147483647 w 10043"/>
                <a:gd name="T89" fmla="*/ 2147483647 h 10000"/>
                <a:gd name="T90" fmla="*/ 2147483647 w 10043"/>
                <a:gd name="T91" fmla="*/ 2147483647 h 10000"/>
                <a:gd name="T92" fmla="*/ 2147483647 w 10043"/>
                <a:gd name="T93" fmla="*/ 2147483647 h 10000"/>
                <a:gd name="T94" fmla="*/ 2147483647 w 10043"/>
                <a:gd name="T95" fmla="*/ 2147483647 h 10000"/>
                <a:gd name="T96" fmla="*/ 2147483647 w 10043"/>
                <a:gd name="T97" fmla="*/ 2147483647 h 10000"/>
                <a:gd name="T98" fmla="*/ 2147483647 w 10043"/>
                <a:gd name="T99" fmla="*/ 2147483647 h 10000"/>
                <a:gd name="T100" fmla="*/ 2147483647 w 10043"/>
                <a:gd name="T101" fmla="*/ 2147483647 h 10000"/>
                <a:gd name="T102" fmla="*/ 2147483647 w 10043"/>
                <a:gd name="T103" fmla="*/ 2147483647 h 10000"/>
                <a:gd name="T104" fmla="*/ 2147483647 w 10043"/>
                <a:gd name="T105" fmla="*/ 2147483647 h 10000"/>
                <a:gd name="T106" fmla="*/ 2147483647 w 10043"/>
                <a:gd name="T107" fmla="*/ 2147483647 h 10000"/>
                <a:gd name="T108" fmla="*/ 2147483647 w 10043"/>
                <a:gd name="T109" fmla="*/ 2147483647 h 10000"/>
                <a:gd name="T110" fmla="*/ 2147483647 w 10043"/>
                <a:gd name="T111" fmla="*/ 2147483647 h 10000"/>
                <a:gd name="T112" fmla="*/ 2147483647 w 10043"/>
                <a:gd name="T113" fmla="*/ 2147483647 h 10000"/>
                <a:gd name="T114" fmla="*/ 2147483647 w 10043"/>
                <a:gd name="T115" fmla="*/ 2147483647 h 10000"/>
                <a:gd name="T116" fmla="*/ 2147483647 w 10043"/>
                <a:gd name="T117" fmla="*/ 2147483647 h 10000"/>
                <a:gd name="T118" fmla="*/ 2147483647 w 10043"/>
                <a:gd name="T119" fmla="*/ 2147483647 h 10000"/>
                <a:gd name="T120" fmla="*/ 2147483647 w 10043"/>
                <a:gd name="T121" fmla="*/ 2147483647 h 10000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043" h="10000">
                  <a:moveTo>
                    <a:pt x="9119" y="7195"/>
                  </a:moveTo>
                  <a:cubicBezTo>
                    <a:pt x="9204" y="7033"/>
                    <a:pt x="9249" y="6746"/>
                    <a:pt x="9276" y="6559"/>
                  </a:cubicBezTo>
                  <a:cubicBezTo>
                    <a:pt x="9302" y="6372"/>
                    <a:pt x="9276" y="6235"/>
                    <a:pt x="9276" y="6074"/>
                  </a:cubicBezTo>
                  <a:cubicBezTo>
                    <a:pt x="9191" y="5911"/>
                    <a:pt x="9105" y="5750"/>
                    <a:pt x="9020" y="5588"/>
                  </a:cubicBezTo>
                  <a:cubicBezTo>
                    <a:pt x="8849" y="5588"/>
                    <a:pt x="8579" y="5641"/>
                    <a:pt x="8508" y="5588"/>
                  </a:cubicBezTo>
                  <a:cubicBezTo>
                    <a:pt x="8437" y="5534"/>
                    <a:pt x="8566" y="5375"/>
                    <a:pt x="8596" y="5268"/>
                  </a:cubicBezTo>
                  <a:cubicBezTo>
                    <a:pt x="8822" y="4969"/>
                    <a:pt x="9120" y="4562"/>
                    <a:pt x="9276" y="4373"/>
                  </a:cubicBezTo>
                  <a:cubicBezTo>
                    <a:pt x="9431" y="4183"/>
                    <a:pt x="9446" y="4210"/>
                    <a:pt x="9531" y="4129"/>
                  </a:cubicBezTo>
                  <a:lnTo>
                    <a:pt x="9531" y="3158"/>
                  </a:lnTo>
                  <a:lnTo>
                    <a:pt x="10043" y="2672"/>
                  </a:lnTo>
                  <a:lnTo>
                    <a:pt x="9276" y="2429"/>
                  </a:lnTo>
                  <a:lnTo>
                    <a:pt x="8764" y="2186"/>
                  </a:lnTo>
                  <a:lnTo>
                    <a:pt x="7996" y="1943"/>
                  </a:lnTo>
                  <a:lnTo>
                    <a:pt x="7741" y="1700"/>
                  </a:lnTo>
                  <a:lnTo>
                    <a:pt x="7229" y="1457"/>
                  </a:lnTo>
                  <a:lnTo>
                    <a:pt x="6717" y="1215"/>
                  </a:lnTo>
                  <a:lnTo>
                    <a:pt x="6461" y="729"/>
                  </a:lnTo>
                  <a:lnTo>
                    <a:pt x="5950" y="486"/>
                  </a:lnTo>
                  <a:lnTo>
                    <a:pt x="5694" y="0"/>
                  </a:lnTo>
                  <a:lnTo>
                    <a:pt x="5182" y="243"/>
                  </a:lnTo>
                  <a:lnTo>
                    <a:pt x="4671" y="1215"/>
                  </a:lnTo>
                  <a:cubicBezTo>
                    <a:pt x="4586" y="1296"/>
                    <a:pt x="4545" y="1311"/>
                    <a:pt x="4415" y="1457"/>
                  </a:cubicBezTo>
                  <a:cubicBezTo>
                    <a:pt x="4285" y="1603"/>
                    <a:pt x="4129" y="1996"/>
                    <a:pt x="3890" y="2092"/>
                  </a:cubicBezTo>
                  <a:cubicBezTo>
                    <a:pt x="3651" y="2188"/>
                    <a:pt x="3168" y="2108"/>
                    <a:pt x="2979" y="2034"/>
                  </a:cubicBezTo>
                  <a:cubicBezTo>
                    <a:pt x="2790" y="1960"/>
                    <a:pt x="2862" y="1718"/>
                    <a:pt x="2757" y="1649"/>
                  </a:cubicBezTo>
                  <a:cubicBezTo>
                    <a:pt x="2652" y="1580"/>
                    <a:pt x="2418" y="1522"/>
                    <a:pt x="2348" y="1621"/>
                  </a:cubicBezTo>
                  <a:cubicBezTo>
                    <a:pt x="2279" y="1720"/>
                    <a:pt x="2337" y="2029"/>
                    <a:pt x="2340" y="2245"/>
                  </a:cubicBezTo>
                  <a:cubicBezTo>
                    <a:pt x="2343" y="2461"/>
                    <a:pt x="2491" y="2803"/>
                    <a:pt x="2368" y="2915"/>
                  </a:cubicBezTo>
                  <a:cubicBezTo>
                    <a:pt x="2245" y="3027"/>
                    <a:pt x="1781" y="2985"/>
                    <a:pt x="1601" y="2915"/>
                  </a:cubicBezTo>
                  <a:cubicBezTo>
                    <a:pt x="1421" y="2845"/>
                    <a:pt x="1442" y="2545"/>
                    <a:pt x="1289" y="2497"/>
                  </a:cubicBezTo>
                  <a:cubicBezTo>
                    <a:pt x="1136" y="2449"/>
                    <a:pt x="893" y="2584"/>
                    <a:pt x="684" y="2625"/>
                  </a:cubicBezTo>
                  <a:cubicBezTo>
                    <a:pt x="475" y="2666"/>
                    <a:pt x="131" y="2638"/>
                    <a:pt x="33" y="2742"/>
                  </a:cubicBezTo>
                  <a:cubicBezTo>
                    <a:pt x="-65" y="2846"/>
                    <a:pt x="82" y="3088"/>
                    <a:pt x="94" y="3251"/>
                  </a:cubicBezTo>
                  <a:cubicBezTo>
                    <a:pt x="106" y="3414"/>
                    <a:pt x="-17" y="3533"/>
                    <a:pt x="105" y="3720"/>
                  </a:cubicBezTo>
                  <a:cubicBezTo>
                    <a:pt x="228" y="3907"/>
                    <a:pt x="584" y="4264"/>
                    <a:pt x="833" y="4373"/>
                  </a:cubicBezTo>
                  <a:cubicBezTo>
                    <a:pt x="1082" y="4481"/>
                    <a:pt x="1345" y="4373"/>
                    <a:pt x="1601" y="4373"/>
                  </a:cubicBezTo>
                  <a:lnTo>
                    <a:pt x="1856" y="4616"/>
                  </a:lnTo>
                  <a:lnTo>
                    <a:pt x="1856" y="4859"/>
                  </a:lnTo>
                  <a:lnTo>
                    <a:pt x="2112" y="5345"/>
                  </a:lnTo>
                  <a:cubicBezTo>
                    <a:pt x="2197" y="5588"/>
                    <a:pt x="2283" y="5831"/>
                    <a:pt x="2368" y="6074"/>
                  </a:cubicBezTo>
                  <a:lnTo>
                    <a:pt x="2624" y="6316"/>
                  </a:lnTo>
                  <a:cubicBezTo>
                    <a:pt x="2624" y="6559"/>
                    <a:pt x="2696" y="6675"/>
                    <a:pt x="2624" y="7045"/>
                  </a:cubicBezTo>
                  <a:cubicBezTo>
                    <a:pt x="2551" y="7414"/>
                    <a:pt x="2272" y="8240"/>
                    <a:pt x="2188" y="8533"/>
                  </a:cubicBezTo>
                  <a:cubicBezTo>
                    <a:pt x="2104" y="8826"/>
                    <a:pt x="2064" y="8649"/>
                    <a:pt x="2118" y="8804"/>
                  </a:cubicBezTo>
                  <a:cubicBezTo>
                    <a:pt x="2173" y="8958"/>
                    <a:pt x="2390" y="9351"/>
                    <a:pt x="2516" y="9462"/>
                  </a:cubicBezTo>
                  <a:cubicBezTo>
                    <a:pt x="2643" y="9574"/>
                    <a:pt x="2734" y="9472"/>
                    <a:pt x="2880" y="9474"/>
                  </a:cubicBezTo>
                  <a:cubicBezTo>
                    <a:pt x="3025" y="9476"/>
                    <a:pt x="3220" y="9474"/>
                    <a:pt x="3391" y="9474"/>
                  </a:cubicBezTo>
                  <a:lnTo>
                    <a:pt x="4159" y="9717"/>
                  </a:lnTo>
                  <a:lnTo>
                    <a:pt x="4671" y="9717"/>
                  </a:lnTo>
                  <a:lnTo>
                    <a:pt x="5438" y="9960"/>
                  </a:lnTo>
                  <a:cubicBezTo>
                    <a:pt x="5609" y="9960"/>
                    <a:pt x="5793" y="10051"/>
                    <a:pt x="5950" y="9960"/>
                  </a:cubicBezTo>
                  <a:cubicBezTo>
                    <a:pt x="6106" y="9870"/>
                    <a:pt x="6222" y="9506"/>
                    <a:pt x="6375" y="9413"/>
                  </a:cubicBezTo>
                  <a:cubicBezTo>
                    <a:pt x="6529" y="9321"/>
                    <a:pt x="6594" y="9367"/>
                    <a:pt x="6869" y="9401"/>
                  </a:cubicBezTo>
                  <a:cubicBezTo>
                    <a:pt x="7143" y="9436"/>
                    <a:pt x="7722" y="9569"/>
                    <a:pt x="8022" y="9625"/>
                  </a:cubicBezTo>
                  <a:cubicBezTo>
                    <a:pt x="8322" y="9682"/>
                    <a:pt x="8393" y="9858"/>
                    <a:pt x="8668" y="9743"/>
                  </a:cubicBezTo>
                  <a:cubicBezTo>
                    <a:pt x="8942" y="9628"/>
                    <a:pt x="9580" y="8937"/>
                    <a:pt x="9665" y="8937"/>
                  </a:cubicBezTo>
                  <a:lnTo>
                    <a:pt x="9079" y="8091"/>
                  </a:lnTo>
                  <a:cubicBezTo>
                    <a:pt x="9008" y="7886"/>
                    <a:pt x="8985" y="7957"/>
                    <a:pt x="8942" y="7836"/>
                  </a:cubicBezTo>
                  <a:cubicBezTo>
                    <a:pt x="8899" y="7714"/>
                    <a:pt x="9114" y="7387"/>
                    <a:pt x="9119" y="7195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7688161" y="6028783"/>
              <a:ext cx="309542" cy="302303"/>
            </a:xfrm>
            <a:custGeom>
              <a:avLst/>
              <a:gdLst>
                <a:gd name="T0" fmla="*/ 2147483647 w 154"/>
                <a:gd name="T1" fmla="*/ 2147483647 h 154"/>
                <a:gd name="T2" fmla="*/ 2147483647 w 154"/>
                <a:gd name="T3" fmla="*/ 0 h 154"/>
                <a:gd name="T4" fmla="*/ 2147483647 w 154"/>
                <a:gd name="T5" fmla="*/ 0 h 154"/>
                <a:gd name="T6" fmla="*/ 2147483647 w 154"/>
                <a:gd name="T7" fmla="*/ 2147483647 h 154"/>
                <a:gd name="T8" fmla="*/ 2147483647 w 154"/>
                <a:gd name="T9" fmla="*/ 2147483647 h 154"/>
                <a:gd name="T10" fmla="*/ 2147483647 w 154"/>
                <a:gd name="T11" fmla="*/ 2147483647 h 154"/>
                <a:gd name="T12" fmla="*/ 2147483647 w 154"/>
                <a:gd name="T13" fmla="*/ 2147483647 h 154"/>
                <a:gd name="T14" fmla="*/ 2147483647 w 154"/>
                <a:gd name="T15" fmla="*/ 2147483647 h 154"/>
                <a:gd name="T16" fmla="*/ 2147483647 w 154"/>
                <a:gd name="T17" fmla="*/ 2147483647 h 154"/>
                <a:gd name="T18" fmla="*/ 2147483647 w 154"/>
                <a:gd name="T19" fmla="*/ 2147483647 h 154"/>
                <a:gd name="T20" fmla="*/ 2147483647 w 154"/>
                <a:gd name="T21" fmla="*/ 2147483647 h 154"/>
                <a:gd name="T22" fmla="*/ 0 w 154"/>
                <a:gd name="T23" fmla="*/ 2147483647 h 154"/>
                <a:gd name="T24" fmla="*/ 2147483647 w 154"/>
                <a:gd name="T25" fmla="*/ 2147483647 h 154"/>
                <a:gd name="T26" fmla="*/ 2147483647 w 154"/>
                <a:gd name="T27" fmla="*/ 2147483647 h 154"/>
                <a:gd name="T28" fmla="*/ 2147483647 w 154"/>
                <a:gd name="T29" fmla="*/ 2147483647 h 154"/>
                <a:gd name="T30" fmla="*/ 2147483647 w 154"/>
                <a:gd name="T31" fmla="*/ 2147483647 h 154"/>
                <a:gd name="T32" fmla="*/ 2147483647 w 154"/>
                <a:gd name="T33" fmla="*/ 2147483647 h 154"/>
                <a:gd name="T34" fmla="*/ 2147483647 w 154"/>
                <a:gd name="T35" fmla="*/ 2147483647 h 154"/>
                <a:gd name="T36" fmla="*/ 2147483647 w 154"/>
                <a:gd name="T37" fmla="*/ 2147483647 h 154"/>
                <a:gd name="T38" fmla="*/ 2147483647 w 154"/>
                <a:gd name="T39" fmla="*/ 2147483647 h 154"/>
                <a:gd name="T40" fmla="*/ 2147483647 w 154"/>
                <a:gd name="T41" fmla="*/ 2147483647 h 154"/>
                <a:gd name="T42" fmla="*/ 2147483647 w 154"/>
                <a:gd name="T43" fmla="*/ 2147483647 h 154"/>
                <a:gd name="T44" fmla="*/ 2147483647 w 154"/>
                <a:gd name="T45" fmla="*/ 2147483647 h 154"/>
                <a:gd name="T46" fmla="*/ 2147483647 w 154"/>
                <a:gd name="T47" fmla="*/ 2147483647 h 154"/>
                <a:gd name="T48" fmla="*/ 2147483647 w 154"/>
                <a:gd name="T49" fmla="*/ 2147483647 h 154"/>
                <a:gd name="T50" fmla="*/ 2147483647 w 154"/>
                <a:gd name="T51" fmla="*/ 2147483647 h 154"/>
                <a:gd name="T52" fmla="*/ 2147483647 w 154"/>
                <a:gd name="T53" fmla="*/ 2147483647 h 154"/>
                <a:gd name="T54" fmla="*/ 2147483647 w 154"/>
                <a:gd name="T55" fmla="*/ 2147483647 h 154"/>
                <a:gd name="T56" fmla="*/ 2147483647 w 154"/>
                <a:gd name="T57" fmla="*/ 2147483647 h 154"/>
                <a:gd name="T58" fmla="*/ 2147483647 w 154"/>
                <a:gd name="T59" fmla="*/ 2147483647 h 154"/>
                <a:gd name="T60" fmla="*/ 2147483647 w 154"/>
                <a:gd name="T61" fmla="*/ 2147483647 h 154"/>
                <a:gd name="T62" fmla="*/ 2147483647 w 154"/>
                <a:gd name="T63" fmla="*/ 2147483647 h 154"/>
                <a:gd name="T64" fmla="*/ 2147483647 w 154"/>
                <a:gd name="T65" fmla="*/ 2147483647 h 154"/>
                <a:gd name="T66" fmla="*/ 2147483647 w 154"/>
                <a:gd name="T67" fmla="*/ 2147483647 h 1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54" h="154">
                  <a:moveTo>
                    <a:pt x="87" y="4"/>
                  </a:moveTo>
                  <a:lnTo>
                    <a:pt x="71" y="0"/>
                  </a:lnTo>
                  <a:lnTo>
                    <a:pt x="54" y="0"/>
                  </a:lnTo>
                  <a:lnTo>
                    <a:pt x="50" y="4"/>
                  </a:lnTo>
                  <a:lnTo>
                    <a:pt x="46" y="4"/>
                  </a:lnTo>
                  <a:lnTo>
                    <a:pt x="37" y="8"/>
                  </a:lnTo>
                  <a:lnTo>
                    <a:pt x="25" y="12"/>
                  </a:lnTo>
                  <a:lnTo>
                    <a:pt x="21" y="8"/>
                  </a:lnTo>
                  <a:lnTo>
                    <a:pt x="8" y="16"/>
                  </a:lnTo>
                  <a:lnTo>
                    <a:pt x="4" y="16"/>
                  </a:lnTo>
                  <a:lnTo>
                    <a:pt x="4" y="25"/>
                  </a:lnTo>
                  <a:lnTo>
                    <a:pt x="0" y="33"/>
                  </a:lnTo>
                  <a:lnTo>
                    <a:pt x="4" y="45"/>
                  </a:lnTo>
                  <a:lnTo>
                    <a:pt x="12" y="54"/>
                  </a:lnTo>
                  <a:lnTo>
                    <a:pt x="21" y="45"/>
                  </a:lnTo>
                  <a:lnTo>
                    <a:pt x="42" y="54"/>
                  </a:lnTo>
                  <a:lnTo>
                    <a:pt x="54" y="78"/>
                  </a:lnTo>
                  <a:lnTo>
                    <a:pt x="67" y="95"/>
                  </a:lnTo>
                  <a:lnTo>
                    <a:pt x="96" y="112"/>
                  </a:lnTo>
                  <a:lnTo>
                    <a:pt x="114" y="126"/>
                  </a:lnTo>
                  <a:lnTo>
                    <a:pt x="106" y="154"/>
                  </a:lnTo>
                  <a:lnTo>
                    <a:pt x="133" y="133"/>
                  </a:lnTo>
                  <a:lnTo>
                    <a:pt x="133" y="120"/>
                  </a:lnTo>
                  <a:lnTo>
                    <a:pt x="146" y="124"/>
                  </a:lnTo>
                  <a:lnTo>
                    <a:pt x="154" y="124"/>
                  </a:lnTo>
                  <a:lnTo>
                    <a:pt x="133" y="104"/>
                  </a:lnTo>
                  <a:lnTo>
                    <a:pt x="117" y="91"/>
                  </a:lnTo>
                  <a:lnTo>
                    <a:pt x="104" y="87"/>
                  </a:lnTo>
                  <a:lnTo>
                    <a:pt x="87" y="58"/>
                  </a:lnTo>
                  <a:lnTo>
                    <a:pt x="79" y="41"/>
                  </a:lnTo>
                  <a:lnTo>
                    <a:pt x="83" y="25"/>
                  </a:lnTo>
                  <a:lnTo>
                    <a:pt x="87" y="25"/>
                  </a:lnTo>
                  <a:lnTo>
                    <a:pt x="87" y="16"/>
                  </a:lnTo>
                  <a:lnTo>
                    <a:pt x="87" y="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7680265" y="5734075"/>
              <a:ext cx="198991" cy="279517"/>
            </a:xfrm>
            <a:custGeom>
              <a:avLst/>
              <a:gdLst>
                <a:gd name="T0" fmla="*/ 2147483647 w 10045"/>
                <a:gd name="T1" fmla="*/ 2147483647 h 10019"/>
                <a:gd name="T2" fmla="*/ 2147483647 w 10045"/>
                <a:gd name="T3" fmla="*/ 2147483647 h 10019"/>
                <a:gd name="T4" fmla="*/ 2147483647 w 10045"/>
                <a:gd name="T5" fmla="*/ 2147483647 h 10019"/>
                <a:gd name="T6" fmla="*/ 2147483647 w 10045"/>
                <a:gd name="T7" fmla="*/ 2147483647 h 10019"/>
                <a:gd name="T8" fmla="*/ 2147483647 w 10045"/>
                <a:gd name="T9" fmla="*/ 2147483647 h 10019"/>
                <a:gd name="T10" fmla="*/ 1081275730 w 10045"/>
                <a:gd name="T11" fmla="*/ 2147483647 h 10019"/>
                <a:gd name="T12" fmla="*/ 1081275730 w 10045"/>
                <a:gd name="T13" fmla="*/ 2147483647 h 10019"/>
                <a:gd name="T14" fmla="*/ 2147483647 w 10045"/>
                <a:gd name="T15" fmla="*/ 2147483647 h 10019"/>
                <a:gd name="T16" fmla="*/ 1081275730 w 10045"/>
                <a:gd name="T17" fmla="*/ 2147483647 h 10019"/>
                <a:gd name="T18" fmla="*/ 0 w 10045"/>
                <a:gd name="T19" fmla="*/ 2147483647 h 10019"/>
                <a:gd name="T20" fmla="*/ 2147483647 w 10045"/>
                <a:gd name="T21" fmla="*/ 2147483647 h 10019"/>
                <a:gd name="T22" fmla="*/ 2147483647 w 10045"/>
                <a:gd name="T23" fmla="*/ 2147483647 h 10019"/>
                <a:gd name="T24" fmla="*/ 2147483647 w 10045"/>
                <a:gd name="T25" fmla="*/ 2147483647 h 10019"/>
                <a:gd name="T26" fmla="*/ 2147483647 w 10045"/>
                <a:gd name="T27" fmla="*/ 2147483647 h 10019"/>
                <a:gd name="T28" fmla="*/ 2147483647 w 10045"/>
                <a:gd name="T29" fmla="*/ 2147483647 h 10019"/>
                <a:gd name="T30" fmla="*/ 2147483647 w 10045"/>
                <a:gd name="T31" fmla="*/ 2147483647 h 10019"/>
                <a:gd name="T32" fmla="*/ 2147483647 w 10045"/>
                <a:gd name="T33" fmla="*/ 2147483647 h 10019"/>
                <a:gd name="T34" fmla="*/ 2147483647 w 10045"/>
                <a:gd name="T35" fmla="*/ 2147483647 h 10019"/>
                <a:gd name="T36" fmla="*/ 2147483647 w 10045"/>
                <a:gd name="T37" fmla="*/ 2147483647 h 10019"/>
                <a:gd name="T38" fmla="*/ 2147483647 w 10045"/>
                <a:gd name="T39" fmla="*/ 2147483647 h 10019"/>
                <a:gd name="T40" fmla="*/ 2147483647 w 10045"/>
                <a:gd name="T41" fmla="*/ 2147483647 h 10019"/>
                <a:gd name="T42" fmla="*/ 2147483647 w 10045"/>
                <a:gd name="T43" fmla="*/ 2147483647 h 10019"/>
                <a:gd name="T44" fmla="*/ 2147483647 w 10045"/>
                <a:gd name="T45" fmla="*/ 2147483647 h 10019"/>
                <a:gd name="T46" fmla="*/ 2147483647 w 10045"/>
                <a:gd name="T47" fmla="*/ 2147483647 h 10019"/>
                <a:gd name="T48" fmla="*/ 2147483647 w 10045"/>
                <a:gd name="T49" fmla="*/ 2147483647 h 10019"/>
                <a:gd name="T50" fmla="*/ 2147483647 w 10045"/>
                <a:gd name="T51" fmla="*/ 2147483647 h 10019"/>
                <a:gd name="T52" fmla="*/ 2147483647 w 10045"/>
                <a:gd name="T53" fmla="*/ 2147483647 h 10019"/>
                <a:gd name="T54" fmla="*/ 2147483647 w 10045"/>
                <a:gd name="T55" fmla="*/ 2147483647 h 10019"/>
                <a:gd name="T56" fmla="*/ 2147483647 w 10045"/>
                <a:gd name="T57" fmla="*/ 2147483647 h 10019"/>
                <a:gd name="T58" fmla="*/ 2147483647 w 10045"/>
                <a:gd name="T59" fmla="*/ 2147483647 h 10019"/>
                <a:gd name="T60" fmla="*/ 2147483647 w 10045"/>
                <a:gd name="T61" fmla="*/ 2147483647 h 10019"/>
                <a:gd name="T62" fmla="*/ 2147483647 w 10045"/>
                <a:gd name="T63" fmla="*/ 2147483647 h 10019"/>
                <a:gd name="T64" fmla="*/ 2147483647 w 10045"/>
                <a:gd name="T65" fmla="*/ 2147483647 h 10019"/>
                <a:gd name="T66" fmla="*/ 2147483647 w 10045"/>
                <a:gd name="T67" fmla="*/ 2147483647 h 10019"/>
                <a:gd name="T68" fmla="*/ 2147483647 w 10045"/>
                <a:gd name="T69" fmla="*/ 2147483647 h 10019"/>
                <a:gd name="T70" fmla="*/ 2147483647 w 10045"/>
                <a:gd name="T71" fmla="*/ 2147483647 h 10019"/>
                <a:gd name="T72" fmla="*/ 2147483647 w 10045"/>
                <a:gd name="T73" fmla="*/ 2147483647 h 10019"/>
                <a:gd name="T74" fmla="*/ 2147483647 w 10045"/>
                <a:gd name="T75" fmla="*/ 2147483647 h 10019"/>
                <a:gd name="T76" fmla="*/ 2147483647 w 10045"/>
                <a:gd name="T77" fmla="*/ 2147483647 h 10019"/>
                <a:gd name="T78" fmla="*/ 2147483647 w 10045"/>
                <a:gd name="T79" fmla="*/ 2147483647 h 10019"/>
                <a:gd name="T80" fmla="*/ 2147483647 w 10045"/>
                <a:gd name="T81" fmla="*/ 2147483647 h 10019"/>
                <a:gd name="T82" fmla="*/ 2147483647 w 10045"/>
                <a:gd name="T83" fmla="*/ 2147483647 h 10019"/>
                <a:gd name="T84" fmla="*/ 2147483647 w 10045"/>
                <a:gd name="T85" fmla="*/ 2147483647 h 10019"/>
                <a:gd name="T86" fmla="*/ 2147483647 w 10045"/>
                <a:gd name="T87" fmla="*/ 2147483647 h 10019"/>
                <a:gd name="T88" fmla="*/ 2147483647 w 10045"/>
                <a:gd name="T89" fmla="*/ 2147483647 h 10019"/>
                <a:gd name="T90" fmla="*/ 2147483647 w 10045"/>
                <a:gd name="T91" fmla="*/ 2147483647 h 10019"/>
                <a:gd name="T92" fmla="*/ 2147483647 w 10045"/>
                <a:gd name="T93" fmla="*/ 2147483647 h 10019"/>
                <a:gd name="T94" fmla="*/ 2147483647 w 10045"/>
                <a:gd name="T95" fmla="*/ 2147483647 h 10019"/>
                <a:gd name="T96" fmla="*/ 2147483647 w 10045"/>
                <a:gd name="T97" fmla="*/ 2147483647 h 10019"/>
                <a:gd name="T98" fmla="*/ 2147483647 w 10045"/>
                <a:gd name="T99" fmla="*/ 2147483647 h 10019"/>
                <a:gd name="T100" fmla="*/ 2147483647 w 10045"/>
                <a:gd name="T101" fmla="*/ 2147483647 h 10019"/>
                <a:gd name="T102" fmla="*/ 2147483647 w 10045"/>
                <a:gd name="T103" fmla="*/ 0 h 10019"/>
                <a:gd name="T104" fmla="*/ 2147483647 w 10045"/>
                <a:gd name="T105" fmla="*/ 2147483647 h 10019"/>
                <a:gd name="T106" fmla="*/ 2147483647 w 10045"/>
                <a:gd name="T107" fmla="*/ 2147483647 h 10019"/>
                <a:gd name="T108" fmla="*/ 2147483647 w 10045"/>
                <a:gd name="T109" fmla="*/ 2147483647 h 10019"/>
                <a:gd name="T110" fmla="*/ 2147483647 w 10045"/>
                <a:gd name="T111" fmla="*/ 2147483647 h 10019"/>
                <a:gd name="T112" fmla="*/ 2147483647 w 10045"/>
                <a:gd name="T113" fmla="*/ 2147483647 h 10019"/>
                <a:gd name="T114" fmla="*/ 2147483647 w 10045"/>
                <a:gd name="T115" fmla="*/ 2147483647 h 10019"/>
                <a:gd name="T116" fmla="*/ 2147483647 w 10045"/>
                <a:gd name="T117" fmla="*/ 2147483647 h 10019"/>
                <a:gd name="T118" fmla="*/ 2147483647 w 10045"/>
                <a:gd name="T119" fmla="*/ 2147483647 h 1001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045" h="10019">
                  <a:moveTo>
                    <a:pt x="1724" y="2609"/>
                  </a:moveTo>
                  <a:lnTo>
                    <a:pt x="1379" y="3132"/>
                  </a:lnTo>
                  <a:lnTo>
                    <a:pt x="1379" y="3915"/>
                  </a:lnTo>
                  <a:lnTo>
                    <a:pt x="690" y="4436"/>
                  </a:lnTo>
                  <a:lnTo>
                    <a:pt x="690" y="5219"/>
                  </a:lnTo>
                  <a:lnTo>
                    <a:pt x="345" y="5741"/>
                  </a:lnTo>
                  <a:lnTo>
                    <a:pt x="690" y="6263"/>
                  </a:lnTo>
                  <a:lnTo>
                    <a:pt x="345" y="6786"/>
                  </a:lnTo>
                  <a:lnTo>
                    <a:pt x="0" y="7306"/>
                  </a:lnTo>
                  <a:lnTo>
                    <a:pt x="1034" y="7568"/>
                  </a:lnTo>
                  <a:lnTo>
                    <a:pt x="1724" y="7829"/>
                  </a:lnTo>
                  <a:cubicBezTo>
                    <a:pt x="2069" y="7916"/>
                    <a:pt x="2675" y="8005"/>
                    <a:pt x="2759" y="8090"/>
                  </a:cubicBezTo>
                  <a:cubicBezTo>
                    <a:pt x="2843" y="8175"/>
                    <a:pt x="2382" y="8117"/>
                    <a:pt x="2230" y="8339"/>
                  </a:cubicBezTo>
                  <a:cubicBezTo>
                    <a:pt x="2078" y="8560"/>
                    <a:pt x="1874" y="9189"/>
                    <a:pt x="1848" y="9422"/>
                  </a:cubicBezTo>
                  <a:cubicBezTo>
                    <a:pt x="1822" y="9656"/>
                    <a:pt x="1806" y="9700"/>
                    <a:pt x="2073" y="9738"/>
                  </a:cubicBezTo>
                  <a:cubicBezTo>
                    <a:pt x="2340" y="9777"/>
                    <a:pt x="3104" y="9626"/>
                    <a:pt x="3448" y="9656"/>
                  </a:cubicBezTo>
                  <a:cubicBezTo>
                    <a:pt x="3792" y="9686"/>
                    <a:pt x="3969" y="9858"/>
                    <a:pt x="4138" y="9917"/>
                  </a:cubicBezTo>
                  <a:cubicBezTo>
                    <a:pt x="4307" y="9976"/>
                    <a:pt x="4368" y="9999"/>
                    <a:pt x="4463" y="10013"/>
                  </a:cubicBezTo>
                  <a:cubicBezTo>
                    <a:pt x="4558" y="10027"/>
                    <a:pt x="4532" y="10015"/>
                    <a:pt x="4708" y="9999"/>
                  </a:cubicBezTo>
                  <a:cubicBezTo>
                    <a:pt x="4884" y="9983"/>
                    <a:pt x="5267" y="9931"/>
                    <a:pt x="5517" y="9917"/>
                  </a:cubicBezTo>
                  <a:cubicBezTo>
                    <a:pt x="5767" y="9903"/>
                    <a:pt x="5977" y="9917"/>
                    <a:pt x="6207" y="9917"/>
                  </a:cubicBezTo>
                  <a:cubicBezTo>
                    <a:pt x="6667" y="9830"/>
                    <a:pt x="7228" y="9704"/>
                    <a:pt x="7586" y="9656"/>
                  </a:cubicBezTo>
                  <a:cubicBezTo>
                    <a:pt x="7944" y="9608"/>
                    <a:pt x="8185" y="9677"/>
                    <a:pt x="8353" y="9629"/>
                  </a:cubicBezTo>
                  <a:cubicBezTo>
                    <a:pt x="8521" y="9581"/>
                    <a:pt x="8604" y="9494"/>
                    <a:pt x="8597" y="9368"/>
                  </a:cubicBezTo>
                  <a:cubicBezTo>
                    <a:pt x="8590" y="9242"/>
                    <a:pt x="8278" y="8989"/>
                    <a:pt x="8312" y="8872"/>
                  </a:cubicBezTo>
                  <a:cubicBezTo>
                    <a:pt x="8346" y="8755"/>
                    <a:pt x="8653" y="8734"/>
                    <a:pt x="8802" y="8668"/>
                  </a:cubicBezTo>
                  <a:cubicBezTo>
                    <a:pt x="8951" y="8602"/>
                    <a:pt x="9106" y="8518"/>
                    <a:pt x="9207" y="8474"/>
                  </a:cubicBezTo>
                  <a:cubicBezTo>
                    <a:pt x="9308" y="8430"/>
                    <a:pt x="9462" y="8479"/>
                    <a:pt x="9408" y="8406"/>
                  </a:cubicBezTo>
                  <a:cubicBezTo>
                    <a:pt x="9354" y="8333"/>
                    <a:pt x="9101" y="8223"/>
                    <a:pt x="8882" y="8035"/>
                  </a:cubicBezTo>
                  <a:cubicBezTo>
                    <a:pt x="8663" y="7847"/>
                    <a:pt x="8352" y="7492"/>
                    <a:pt x="8092" y="7279"/>
                  </a:cubicBezTo>
                  <a:cubicBezTo>
                    <a:pt x="7832" y="7066"/>
                    <a:pt x="7487" y="6889"/>
                    <a:pt x="7321" y="6759"/>
                  </a:cubicBezTo>
                  <a:cubicBezTo>
                    <a:pt x="7155" y="6629"/>
                    <a:pt x="7054" y="6580"/>
                    <a:pt x="7098" y="6497"/>
                  </a:cubicBezTo>
                  <a:cubicBezTo>
                    <a:pt x="7142" y="6414"/>
                    <a:pt x="7390" y="6345"/>
                    <a:pt x="7586" y="6263"/>
                  </a:cubicBezTo>
                  <a:cubicBezTo>
                    <a:pt x="7782" y="6181"/>
                    <a:pt x="8026" y="6082"/>
                    <a:pt x="8276" y="6002"/>
                  </a:cubicBezTo>
                  <a:cubicBezTo>
                    <a:pt x="8526" y="5922"/>
                    <a:pt x="8900" y="5853"/>
                    <a:pt x="9086" y="5782"/>
                  </a:cubicBezTo>
                  <a:cubicBezTo>
                    <a:pt x="9272" y="5711"/>
                    <a:pt x="9238" y="5584"/>
                    <a:pt x="9390" y="5577"/>
                  </a:cubicBezTo>
                  <a:cubicBezTo>
                    <a:pt x="9542" y="5570"/>
                    <a:pt x="9898" y="5757"/>
                    <a:pt x="10000" y="5741"/>
                  </a:cubicBezTo>
                  <a:cubicBezTo>
                    <a:pt x="10102" y="5725"/>
                    <a:pt x="10000" y="5568"/>
                    <a:pt x="10000" y="5481"/>
                  </a:cubicBezTo>
                  <a:lnTo>
                    <a:pt x="10000" y="4697"/>
                  </a:lnTo>
                  <a:cubicBezTo>
                    <a:pt x="9655" y="4697"/>
                    <a:pt x="9655" y="3654"/>
                    <a:pt x="9655" y="3654"/>
                  </a:cubicBezTo>
                  <a:lnTo>
                    <a:pt x="9655" y="2871"/>
                  </a:lnTo>
                  <a:lnTo>
                    <a:pt x="9655" y="2609"/>
                  </a:lnTo>
                  <a:lnTo>
                    <a:pt x="9310" y="1827"/>
                  </a:lnTo>
                  <a:lnTo>
                    <a:pt x="9310" y="1305"/>
                  </a:lnTo>
                  <a:lnTo>
                    <a:pt x="7931" y="783"/>
                  </a:lnTo>
                  <a:lnTo>
                    <a:pt x="6552" y="1305"/>
                  </a:lnTo>
                  <a:cubicBezTo>
                    <a:pt x="6552" y="1305"/>
                    <a:pt x="6207" y="1305"/>
                    <a:pt x="5862" y="1044"/>
                  </a:cubicBezTo>
                  <a:lnTo>
                    <a:pt x="5862" y="522"/>
                  </a:lnTo>
                  <a:lnTo>
                    <a:pt x="4828" y="261"/>
                  </a:lnTo>
                  <a:lnTo>
                    <a:pt x="4138" y="0"/>
                  </a:lnTo>
                  <a:lnTo>
                    <a:pt x="3793" y="261"/>
                  </a:lnTo>
                  <a:lnTo>
                    <a:pt x="3448" y="1305"/>
                  </a:lnTo>
                  <a:lnTo>
                    <a:pt x="3103" y="1827"/>
                  </a:lnTo>
                  <a:lnTo>
                    <a:pt x="2414" y="1827"/>
                  </a:lnTo>
                  <a:lnTo>
                    <a:pt x="1724" y="1827"/>
                  </a:lnTo>
                  <a:lnTo>
                    <a:pt x="1724" y="2088"/>
                  </a:lnTo>
                  <a:lnTo>
                    <a:pt x="1724" y="260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7654997" y="5791801"/>
              <a:ext cx="75806" cy="97223"/>
            </a:xfrm>
            <a:custGeom>
              <a:avLst/>
              <a:gdLst>
                <a:gd name="T0" fmla="*/ 2147483647 w 66"/>
                <a:gd name="T1" fmla="*/ 2147483647 h 90"/>
                <a:gd name="T2" fmla="*/ 2147483647 w 66"/>
                <a:gd name="T3" fmla="*/ 2147483647 h 90"/>
                <a:gd name="T4" fmla="*/ 2147483647 w 66"/>
                <a:gd name="T5" fmla="*/ 2147483647 h 90"/>
                <a:gd name="T6" fmla="*/ 2147483647 w 66"/>
                <a:gd name="T7" fmla="*/ 2147483647 h 90"/>
                <a:gd name="T8" fmla="*/ 2147483647 w 66"/>
                <a:gd name="T9" fmla="*/ 2147483647 h 90"/>
                <a:gd name="T10" fmla="*/ 2147483647 w 66"/>
                <a:gd name="T11" fmla="*/ 2147483647 h 90"/>
                <a:gd name="T12" fmla="*/ 2147483647 w 66"/>
                <a:gd name="T13" fmla="*/ 2147483647 h 90"/>
                <a:gd name="T14" fmla="*/ 2147483647 w 66"/>
                <a:gd name="T15" fmla="*/ 2147483647 h 90"/>
                <a:gd name="T16" fmla="*/ 2147483647 w 66"/>
                <a:gd name="T17" fmla="*/ 2147483647 h 90"/>
                <a:gd name="T18" fmla="*/ 2147483647 w 66"/>
                <a:gd name="T19" fmla="*/ 2147483647 h 90"/>
                <a:gd name="T20" fmla="*/ 2147483647 w 66"/>
                <a:gd name="T21" fmla="*/ 0 h 90"/>
                <a:gd name="T22" fmla="*/ 2147483647 w 66"/>
                <a:gd name="T23" fmla="*/ 2147483647 h 90"/>
                <a:gd name="T24" fmla="*/ 2147483647 w 66"/>
                <a:gd name="T25" fmla="*/ 2147483647 h 90"/>
                <a:gd name="T26" fmla="*/ 2147483647 w 66"/>
                <a:gd name="T27" fmla="*/ 2147483647 h 90"/>
                <a:gd name="T28" fmla="*/ 2147483647 w 66"/>
                <a:gd name="T29" fmla="*/ 2147483647 h 90"/>
                <a:gd name="T30" fmla="*/ 2147483647 w 66"/>
                <a:gd name="T31" fmla="*/ 2147483647 h 90"/>
                <a:gd name="T32" fmla="*/ 0 w 66"/>
                <a:gd name="T33" fmla="*/ 2147483647 h 90"/>
                <a:gd name="T34" fmla="*/ 2147483647 w 66"/>
                <a:gd name="T35" fmla="*/ 2147483647 h 90"/>
                <a:gd name="T36" fmla="*/ 2147483647 w 66"/>
                <a:gd name="T37" fmla="*/ 2147483647 h 9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66" h="90">
                  <a:moveTo>
                    <a:pt x="18" y="72"/>
                  </a:moveTo>
                  <a:lnTo>
                    <a:pt x="30" y="78"/>
                  </a:lnTo>
                  <a:lnTo>
                    <a:pt x="36" y="84"/>
                  </a:lnTo>
                  <a:lnTo>
                    <a:pt x="42" y="90"/>
                  </a:lnTo>
                  <a:lnTo>
                    <a:pt x="48" y="78"/>
                  </a:lnTo>
                  <a:lnTo>
                    <a:pt x="48" y="60"/>
                  </a:lnTo>
                  <a:lnTo>
                    <a:pt x="60" y="48"/>
                  </a:lnTo>
                  <a:lnTo>
                    <a:pt x="60" y="30"/>
                  </a:lnTo>
                  <a:lnTo>
                    <a:pt x="66" y="18"/>
                  </a:lnTo>
                  <a:lnTo>
                    <a:pt x="66" y="6"/>
                  </a:lnTo>
                  <a:lnTo>
                    <a:pt x="66" y="0"/>
                  </a:lnTo>
                  <a:lnTo>
                    <a:pt x="54" y="6"/>
                  </a:lnTo>
                  <a:lnTo>
                    <a:pt x="36" y="12"/>
                  </a:lnTo>
                  <a:lnTo>
                    <a:pt x="36" y="30"/>
                  </a:lnTo>
                  <a:lnTo>
                    <a:pt x="24" y="18"/>
                  </a:lnTo>
                  <a:lnTo>
                    <a:pt x="12" y="54"/>
                  </a:lnTo>
                  <a:lnTo>
                    <a:pt x="0" y="66"/>
                  </a:lnTo>
                  <a:lnTo>
                    <a:pt x="6" y="72"/>
                  </a:lnTo>
                  <a:lnTo>
                    <a:pt x="18" y="7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 rot="20966185">
              <a:off x="8034028" y="6206519"/>
              <a:ext cx="157929" cy="156469"/>
            </a:xfrm>
            <a:custGeom>
              <a:avLst/>
              <a:gdLst>
                <a:gd name="T0" fmla="*/ 2147483647 w 9874"/>
                <a:gd name="T1" fmla="*/ 861456484 h 10000"/>
                <a:gd name="T2" fmla="*/ 2147483647 w 9874"/>
                <a:gd name="T3" fmla="*/ 573160271 h 10000"/>
                <a:gd name="T4" fmla="*/ 2147483647 w 9874"/>
                <a:gd name="T5" fmla="*/ 571945092 h 10000"/>
                <a:gd name="T6" fmla="*/ 2147483647 w 9874"/>
                <a:gd name="T7" fmla="*/ 0 h 10000"/>
                <a:gd name="T8" fmla="*/ 2147483647 w 9874"/>
                <a:gd name="T9" fmla="*/ 350414474 h 10000"/>
                <a:gd name="T10" fmla="*/ 2147483647 w 9874"/>
                <a:gd name="T11" fmla="*/ 1282208266 h 10000"/>
                <a:gd name="T12" fmla="*/ 1792679761 w 9874"/>
                <a:gd name="T13" fmla="*/ 1861231051 h 10000"/>
                <a:gd name="T14" fmla="*/ 1792679761 w 9874"/>
                <a:gd name="T15" fmla="*/ 2147483647 h 10000"/>
                <a:gd name="T16" fmla="*/ 1194741583 w 9874"/>
                <a:gd name="T17" fmla="*/ 2147483647 h 10000"/>
                <a:gd name="T18" fmla="*/ 0 w 9874"/>
                <a:gd name="T19" fmla="*/ 2147483647 h 10000"/>
                <a:gd name="T20" fmla="*/ 1194741583 w 9874"/>
                <a:gd name="T21" fmla="*/ 2147483647 h 10000"/>
                <a:gd name="T22" fmla="*/ 2147483647 w 9874"/>
                <a:gd name="T23" fmla="*/ 2147483647 h 10000"/>
                <a:gd name="T24" fmla="*/ 2147483647 w 9874"/>
                <a:gd name="T25" fmla="*/ 2147483647 h 10000"/>
                <a:gd name="T26" fmla="*/ 2147483647 w 9874"/>
                <a:gd name="T27" fmla="*/ 2147483647 h 10000"/>
                <a:gd name="T28" fmla="*/ 2147483647 w 9874"/>
                <a:gd name="T29" fmla="*/ 2147483647 h 10000"/>
                <a:gd name="T30" fmla="*/ 2147483647 w 9874"/>
                <a:gd name="T31" fmla="*/ 2147483647 h 10000"/>
                <a:gd name="T32" fmla="*/ 2147483647 w 9874"/>
                <a:gd name="T33" fmla="*/ 2147483647 h 10000"/>
                <a:gd name="T34" fmla="*/ 2147483647 w 9874"/>
                <a:gd name="T35" fmla="*/ 2147483647 h 10000"/>
                <a:gd name="T36" fmla="*/ 2147483647 w 9874"/>
                <a:gd name="T37" fmla="*/ 2147483647 h 10000"/>
                <a:gd name="T38" fmla="*/ 2147483647 w 9874"/>
                <a:gd name="T39" fmla="*/ 2147483647 h 10000"/>
                <a:gd name="T40" fmla="*/ 2147483647 w 9874"/>
                <a:gd name="T41" fmla="*/ 2147483647 h 10000"/>
                <a:gd name="T42" fmla="*/ 2147483647 w 9874"/>
                <a:gd name="T43" fmla="*/ 2147483647 h 10000"/>
                <a:gd name="T44" fmla="*/ 2147483647 w 9874"/>
                <a:gd name="T45" fmla="*/ 2083902531 h 10000"/>
                <a:gd name="T46" fmla="*/ 2147483647 w 9874"/>
                <a:gd name="T47" fmla="*/ 1331460655 h 10000"/>
                <a:gd name="T48" fmla="*/ 2147483647 w 9874"/>
                <a:gd name="T49" fmla="*/ 1056034845 h 10000"/>
                <a:gd name="T50" fmla="*/ 2147483647 w 9874"/>
                <a:gd name="T51" fmla="*/ 861456484 h 1000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9874" h="10000">
                  <a:moveTo>
                    <a:pt x="9677" y="735"/>
                  </a:moveTo>
                  <a:lnTo>
                    <a:pt x="9874" y="489"/>
                  </a:lnTo>
                  <a:lnTo>
                    <a:pt x="9223" y="488"/>
                  </a:lnTo>
                  <a:lnTo>
                    <a:pt x="8813" y="0"/>
                  </a:lnTo>
                  <a:lnTo>
                    <a:pt x="5802" y="299"/>
                  </a:lnTo>
                  <a:lnTo>
                    <a:pt x="3889" y="1094"/>
                  </a:lnTo>
                  <a:lnTo>
                    <a:pt x="1667" y="1588"/>
                  </a:lnTo>
                  <a:lnTo>
                    <a:pt x="1667" y="2083"/>
                  </a:lnTo>
                  <a:lnTo>
                    <a:pt x="1111" y="3073"/>
                  </a:lnTo>
                  <a:lnTo>
                    <a:pt x="0" y="4062"/>
                  </a:lnTo>
                  <a:lnTo>
                    <a:pt x="1111" y="5547"/>
                  </a:lnTo>
                  <a:lnTo>
                    <a:pt x="3333" y="6042"/>
                  </a:lnTo>
                  <a:lnTo>
                    <a:pt x="2222" y="7031"/>
                  </a:lnTo>
                  <a:lnTo>
                    <a:pt x="2222" y="9010"/>
                  </a:lnTo>
                  <a:lnTo>
                    <a:pt x="4445" y="10000"/>
                  </a:lnTo>
                  <a:lnTo>
                    <a:pt x="5555" y="9010"/>
                  </a:lnTo>
                  <a:lnTo>
                    <a:pt x="5555" y="8021"/>
                  </a:lnTo>
                  <a:lnTo>
                    <a:pt x="7777" y="7031"/>
                  </a:lnTo>
                  <a:lnTo>
                    <a:pt x="5555" y="5052"/>
                  </a:lnTo>
                  <a:lnTo>
                    <a:pt x="5555" y="4062"/>
                  </a:lnTo>
                  <a:lnTo>
                    <a:pt x="4445" y="2578"/>
                  </a:lnTo>
                  <a:lnTo>
                    <a:pt x="7777" y="2083"/>
                  </a:lnTo>
                  <a:lnTo>
                    <a:pt x="9152" y="1778"/>
                  </a:lnTo>
                  <a:lnTo>
                    <a:pt x="9179" y="1136"/>
                  </a:lnTo>
                  <a:lnTo>
                    <a:pt x="9413" y="901"/>
                  </a:lnTo>
                  <a:lnTo>
                    <a:pt x="9677" y="73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8024552" y="5963461"/>
              <a:ext cx="203729" cy="161026"/>
            </a:xfrm>
            <a:custGeom>
              <a:avLst/>
              <a:gdLst>
                <a:gd name="T0" fmla="*/ 2147483647 w 10000"/>
                <a:gd name="T1" fmla="*/ 2147483647 h 10000"/>
                <a:gd name="T2" fmla="*/ 2147483647 w 10000"/>
                <a:gd name="T3" fmla="*/ 2147483647 h 10000"/>
                <a:gd name="T4" fmla="*/ 2147483647 w 10000"/>
                <a:gd name="T5" fmla="*/ 2147483647 h 10000"/>
                <a:gd name="T6" fmla="*/ 2147483647 w 10000"/>
                <a:gd name="T7" fmla="*/ 0 h 10000"/>
                <a:gd name="T8" fmla="*/ 2147483647 w 10000"/>
                <a:gd name="T9" fmla="*/ 962987830 h 10000"/>
                <a:gd name="T10" fmla="*/ 2147483647 w 10000"/>
                <a:gd name="T11" fmla="*/ 1505821189 h 10000"/>
                <a:gd name="T12" fmla="*/ 2147483647 w 10000"/>
                <a:gd name="T13" fmla="*/ 962987830 h 10000"/>
                <a:gd name="T14" fmla="*/ 2147483647 w 10000"/>
                <a:gd name="T15" fmla="*/ 2147483647 h 10000"/>
                <a:gd name="T16" fmla="*/ 1839321513 w 10000"/>
                <a:gd name="T17" fmla="*/ 2147483647 h 10000"/>
                <a:gd name="T18" fmla="*/ 1728171895 w 10000"/>
                <a:gd name="T19" fmla="*/ 2147483647 h 10000"/>
                <a:gd name="T20" fmla="*/ 1513069159 w 10000"/>
                <a:gd name="T21" fmla="*/ 2147483647 h 10000"/>
                <a:gd name="T22" fmla="*/ 7214134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2147483647 h 100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000" h="10000">
                  <a:moveTo>
                    <a:pt x="8952" y="4746"/>
                  </a:moveTo>
                  <a:cubicBezTo>
                    <a:pt x="8952" y="4746"/>
                    <a:pt x="9789" y="4438"/>
                    <a:pt x="9789" y="4036"/>
                  </a:cubicBezTo>
                  <a:cubicBezTo>
                    <a:pt x="10125" y="3229"/>
                    <a:pt x="10054" y="3000"/>
                    <a:pt x="9628" y="2328"/>
                  </a:cubicBezTo>
                  <a:cubicBezTo>
                    <a:pt x="9201" y="1655"/>
                    <a:pt x="8028" y="776"/>
                    <a:pt x="7229" y="0"/>
                  </a:cubicBezTo>
                  <a:cubicBezTo>
                    <a:pt x="6677" y="239"/>
                    <a:pt x="6358" y="529"/>
                    <a:pt x="5576" y="715"/>
                  </a:cubicBezTo>
                  <a:cubicBezTo>
                    <a:pt x="4794" y="901"/>
                    <a:pt x="3551" y="983"/>
                    <a:pt x="2539" y="1118"/>
                  </a:cubicBezTo>
                  <a:lnTo>
                    <a:pt x="2201" y="715"/>
                  </a:lnTo>
                  <a:lnTo>
                    <a:pt x="1188" y="2730"/>
                  </a:lnTo>
                  <a:cubicBezTo>
                    <a:pt x="963" y="3268"/>
                    <a:pt x="631" y="4031"/>
                    <a:pt x="513" y="4343"/>
                  </a:cubicBezTo>
                  <a:cubicBezTo>
                    <a:pt x="396" y="4654"/>
                    <a:pt x="496" y="4524"/>
                    <a:pt x="482" y="4603"/>
                  </a:cubicBezTo>
                  <a:cubicBezTo>
                    <a:pt x="467" y="4681"/>
                    <a:pt x="503" y="4723"/>
                    <a:pt x="422" y="4817"/>
                  </a:cubicBezTo>
                  <a:cubicBezTo>
                    <a:pt x="342" y="4911"/>
                    <a:pt x="-28" y="5153"/>
                    <a:pt x="2" y="5165"/>
                  </a:cubicBezTo>
                  <a:cubicBezTo>
                    <a:pt x="871" y="6361"/>
                    <a:pt x="1309" y="7628"/>
                    <a:pt x="1789" y="8230"/>
                  </a:cubicBezTo>
                  <a:cubicBezTo>
                    <a:pt x="2266" y="8832"/>
                    <a:pt x="2645" y="8558"/>
                    <a:pt x="2875" y="8776"/>
                  </a:cubicBezTo>
                  <a:cubicBezTo>
                    <a:pt x="3105" y="8994"/>
                    <a:pt x="2722" y="9336"/>
                    <a:pt x="3174" y="9539"/>
                  </a:cubicBezTo>
                  <a:cubicBezTo>
                    <a:pt x="3626" y="9742"/>
                    <a:pt x="4682" y="10053"/>
                    <a:pt x="5588" y="9993"/>
                  </a:cubicBezTo>
                  <a:cubicBezTo>
                    <a:pt x="6494" y="9933"/>
                    <a:pt x="8055" y="9717"/>
                    <a:pt x="8615" y="9179"/>
                  </a:cubicBezTo>
                  <a:cubicBezTo>
                    <a:pt x="9175" y="8641"/>
                    <a:pt x="8840" y="7567"/>
                    <a:pt x="8952" y="6761"/>
                  </a:cubicBezTo>
                  <a:lnTo>
                    <a:pt x="9628" y="6358"/>
                  </a:lnTo>
                  <a:cubicBezTo>
                    <a:pt x="9591" y="6168"/>
                    <a:pt x="9555" y="5977"/>
                    <a:pt x="9518" y="5787"/>
                  </a:cubicBezTo>
                  <a:cubicBezTo>
                    <a:pt x="9629" y="5384"/>
                    <a:pt x="8840" y="5149"/>
                    <a:pt x="8952" y="4746"/>
                  </a:cubicBez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7819244" y="5889024"/>
              <a:ext cx="157929" cy="78994"/>
            </a:xfrm>
            <a:custGeom>
              <a:avLst/>
              <a:gdLst>
                <a:gd name="T0" fmla="*/ 2147483647 w 10569"/>
                <a:gd name="T1" fmla="*/ 218132199 h 10092"/>
                <a:gd name="T2" fmla="*/ 2147483647 w 10569"/>
                <a:gd name="T3" fmla="*/ 122706788 h 10092"/>
                <a:gd name="T4" fmla="*/ 2147483647 w 10569"/>
                <a:gd name="T5" fmla="*/ 61371189 h 10092"/>
                <a:gd name="T6" fmla="*/ 2147483647 w 10569"/>
                <a:gd name="T7" fmla="*/ 0 h 10092"/>
                <a:gd name="T8" fmla="*/ 2147483647 w 10569"/>
                <a:gd name="T9" fmla="*/ 30665321 h 10092"/>
                <a:gd name="T10" fmla="*/ 2147483647 w 10569"/>
                <a:gd name="T11" fmla="*/ 0 h 10092"/>
                <a:gd name="T12" fmla="*/ 2097951320 w 10569"/>
                <a:gd name="T13" fmla="*/ 30665321 h 10092"/>
                <a:gd name="T14" fmla="*/ 1401434486 w 10569"/>
                <a:gd name="T15" fmla="*/ 61371189 h 10092"/>
                <a:gd name="T16" fmla="*/ 704917667 w 10569"/>
                <a:gd name="T17" fmla="*/ 92041467 h 10092"/>
                <a:gd name="T18" fmla="*/ 8448222 w 10569"/>
                <a:gd name="T19" fmla="*/ 122706788 h 10092"/>
                <a:gd name="T20" fmla="*/ 357065685 w 10569"/>
                <a:gd name="T21" fmla="*/ 164160932 h 10092"/>
                <a:gd name="T22" fmla="*/ 1012965140 w 10569"/>
                <a:gd name="T23" fmla="*/ 220119984 h 10092"/>
                <a:gd name="T24" fmla="*/ 1750099564 w 10569"/>
                <a:gd name="T25" fmla="*/ 306784830 h 10092"/>
                <a:gd name="T26" fmla="*/ 2097951320 w 10569"/>
                <a:gd name="T27" fmla="*/ 337490632 h 10092"/>
                <a:gd name="T28" fmla="*/ 2147483647 w 10569"/>
                <a:gd name="T29" fmla="*/ 371544855 h 10092"/>
                <a:gd name="T30" fmla="*/ 2147483647 w 10569"/>
                <a:gd name="T31" fmla="*/ 367936564 h 10092"/>
                <a:gd name="T32" fmla="*/ 2147483647 w 10569"/>
                <a:gd name="T33" fmla="*/ 337230696 h 10092"/>
                <a:gd name="T34" fmla="*/ 2147483647 w 10569"/>
                <a:gd name="T35" fmla="*/ 346435062 h 10092"/>
                <a:gd name="T36" fmla="*/ 2147483647 w 10569"/>
                <a:gd name="T37" fmla="*/ 347321125 h 10092"/>
                <a:gd name="T38" fmla="*/ 2147483647 w 10569"/>
                <a:gd name="T39" fmla="*/ 353615522 h 10092"/>
                <a:gd name="T40" fmla="*/ 2147483647 w 10569"/>
                <a:gd name="T41" fmla="*/ 369740943 h 10092"/>
                <a:gd name="T42" fmla="*/ 2147483647 w 10569"/>
                <a:gd name="T43" fmla="*/ 344411753 h 10092"/>
                <a:gd name="T44" fmla="*/ 2147483647 w 10569"/>
                <a:gd name="T45" fmla="*/ 359211597 h 1009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0569" h="10092">
                  <a:moveTo>
                    <a:pt x="10569" y="5925"/>
                  </a:moveTo>
                  <a:cubicBezTo>
                    <a:pt x="10249" y="5077"/>
                    <a:pt x="8682" y="4197"/>
                    <a:pt x="7738" y="3333"/>
                  </a:cubicBezTo>
                  <a:lnTo>
                    <a:pt x="5920" y="1667"/>
                  </a:lnTo>
                  <a:lnTo>
                    <a:pt x="4102" y="0"/>
                  </a:lnTo>
                  <a:lnTo>
                    <a:pt x="4102" y="833"/>
                  </a:lnTo>
                  <a:lnTo>
                    <a:pt x="3193" y="0"/>
                  </a:lnTo>
                  <a:lnTo>
                    <a:pt x="2738" y="833"/>
                  </a:lnTo>
                  <a:lnTo>
                    <a:pt x="1829" y="1667"/>
                  </a:lnTo>
                  <a:lnTo>
                    <a:pt x="920" y="2500"/>
                  </a:lnTo>
                  <a:cubicBezTo>
                    <a:pt x="617" y="2778"/>
                    <a:pt x="87" y="3007"/>
                    <a:pt x="11" y="3333"/>
                  </a:cubicBezTo>
                  <a:cubicBezTo>
                    <a:pt x="-65" y="3659"/>
                    <a:pt x="248" y="4018"/>
                    <a:pt x="466" y="4459"/>
                  </a:cubicBezTo>
                  <a:cubicBezTo>
                    <a:pt x="684" y="4900"/>
                    <a:pt x="1019" y="5333"/>
                    <a:pt x="1322" y="5979"/>
                  </a:cubicBezTo>
                  <a:cubicBezTo>
                    <a:pt x="1625" y="6625"/>
                    <a:pt x="2048" y="7802"/>
                    <a:pt x="2284" y="8333"/>
                  </a:cubicBezTo>
                  <a:cubicBezTo>
                    <a:pt x="2520" y="8864"/>
                    <a:pt x="2583" y="8874"/>
                    <a:pt x="2738" y="9167"/>
                  </a:cubicBezTo>
                  <a:cubicBezTo>
                    <a:pt x="2893" y="9460"/>
                    <a:pt x="3217" y="10092"/>
                    <a:pt x="3217" y="10092"/>
                  </a:cubicBezTo>
                  <a:cubicBezTo>
                    <a:pt x="4581" y="10092"/>
                    <a:pt x="4900" y="9994"/>
                    <a:pt x="4900" y="9994"/>
                  </a:cubicBezTo>
                  <a:cubicBezTo>
                    <a:pt x="4785" y="9440"/>
                    <a:pt x="5654" y="9714"/>
                    <a:pt x="5539" y="9160"/>
                  </a:cubicBezTo>
                  <a:cubicBezTo>
                    <a:pt x="5853" y="9260"/>
                    <a:pt x="6250" y="9364"/>
                    <a:pt x="6402" y="9410"/>
                  </a:cubicBezTo>
                  <a:cubicBezTo>
                    <a:pt x="6554" y="9456"/>
                    <a:pt x="6377" y="9434"/>
                    <a:pt x="6453" y="9434"/>
                  </a:cubicBezTo>
                  <a:cubicBezTo>
                    <a:pt x="6529" y="9434"/>
                    <a:pt x="6505" y="9504"/>
                    <a:pt x="6723" y="9605"/>
                  </a:cubicBezTo>
                  <a:cubicBezTo>
                    <a:pt x="6941" y="9707"/>
                    <a:pt x="7421" y="10085"/>
                    <a:pt x="7759" y="10043"/>
                  </a:cubicBezTo>
                  <a:cubicBezTo>
                    <a:pt x="8097" y="10001"/>
                    <a:pt x="8436" y="9626"/>
                    <a:pt x="8753" y="9355"/>
                  </a:cubicBezTo>
                  <a:cubicBezTo>
                    <a:pt x="9070" y="9084"/>
                    <a:pt x="8347" y="9964"/>
                    <a:pt x="10391" y="9757"/>
                  </a:cubicBezTo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5" name="Freeform 124"/>
            <p:cNvSpPr>
              <a:spLocks/>
            </p:cNvSpPr>
            <p:nvPr/>
          </p:nvSpPr>
          <p:spPr bwMode="auto">
            <a:xfrm>
              <a:off x="7931373" y="5971057"/>
              <a:ext cx="137399" cy="91147"/>
            </a:xfrm>
            <a:custGeom>
              <a:avLst/>
              <a:gdLst>
                <a:gd name="T0" fmla="*/ 2147483647 w 9980"/>
                <a:gd name="T1" fmla="*/ 0 h 10000"/>
                <a:gd name="T2" fmla="*/ 2147483647 w 9980"/>
                <a:gd name="T3" fmla="*/ 120347451 h 10000"/>
                <a:gd name="T4" fmla="*/ 2048295641 w 9980"/>
                <a:gd name="T5" fmla="*/ 174854502 h 10000"/>
                <a:gd name="T6" fmla="*/ 1295790420 w 9980"/>
                <a:gd name="T7" fmla="*/ 229369258 h 10000"/>
                <a:gd name="T8" fmla="*/ 794318046 w 9980"/>
                <a:gd name="T9" fmla="*/ 209556601 h 10000"/>
                <a:gd name="T10" fmla="*/ 543839063 w 9980"/>
                <a:gd name="T11" fmla="*/ 174854502 h 10000"/>
                <a:gd name="T12" fmla="*/ 292843180 w 9980"/>
                <a:gd name="T13" fmla="*/ 283793289 h 10000"/>
                <a:gd name="T14" fmla="*/ 41849789 w 9980"/>
                <a:gd name="T15" fmla="*/ 447321156 h 10000"/>
                <a:gd name="T16" fmla="*/ 11224449 w 9980"/>
                <a:gd name="T17" fmla="*/ 470376980 h 10000"/>
                <a:gd name="T18" fmla="*/ 159185930 w 9980"/>
                <a:gd name="T19" fmla="*/ 536612402 h 10000"/>
                <a:gd name="T20" fmla="*/ 838699122 w 9980"/>
                <a:gd name="T21" fmla="*/ 744424260 h 10000"/>
                <a:gd name="T22" fmla="*/ 1841683506 w 9980"/>
                <a:gd name="T23" fmla="*/ 792279756 h 10000"/>
                <a:gd name="T24" fmla="*/ 2147483647 w 9980"/>
                <a:gd name="T25" fmla="*/ 746169002 h 10000"/>
                <a:gd name="T26" fmla="*/ 2147483647 w 9980"/>
                <a:gd name="T27" fmla="*/ 678509460 h 10000"/>
                <a:gd name="T28" fmla="*/ 2147483647 w 9980"/>
                <a:gd name="T29" fmla="*/ 678509460 h 10000"/>
                <a:gd name="T30" fmla="*/ 2147483647 w 9980"/>
                <a:gd name="T31" fmla="*/ 610766908 h 10000"/>
                <a:gd name="T32" fmla="*/ 2147483647 w 9980"/>
                <a:gd name="T33" fmla="*/ 392815010 h 10000"/>
                <a:gd name="T34" fmla="*/ 2147483647 w 9980"/>
                <a:gd name="T35" fmla="*/ 120347451 h 10000"/>
                <a:gd name="T36" fmla="*/ 2147483647 w 9980"/>
                <a:gd name="T37" fmla="*/ 9902428 h 10000"/>
                <a:gd name="T38" fmla="*/ 2147483647 w 9980"/>
                <a:gd name="T39" fmla="*/ 26306802 h 10000"/>
                <a:gd name="T40" fmla="*/ 2147483647 w 9980"/>
                <a:gd name="T41" fmla="*/ 0 h 100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980" h="10000">
                  <a:moveTo>
                    <a:pt x="7338" y="0"/>
                  </a:moveTo>
                  <a:cubicBezTo>
                    <a:pt x="6885" y="506"/>
                    <a:pt x="6535" y="1151"/>
                    <a:pt x="5980" y="1519"/>
                  </a:cubicBezTo>
                  <a:cubicBezTo>
                    <a:pt x="5426" y="1887"/>
                    <a:pt x="4670" y="1978"/>
                    <a:pt x="4015" y="2207"/>
                  </a:cubicBezTo>
                  <a:cubicBezTo>
                    <a:pt x="2540" y="2895"/>
                    <a:pt x="2950" y="2822"/>
                    <a:pt x="2540" y="2895"/>
                  </a:cubicBezTo>
                  <a:cubicBezTo>
                    <a:pt x="2130" y="2968"/>
                    <a:pt x="1557" y="2645"/>
                    <a:pt x="1557" y="2645"/>
                  </a:cubicBezTo>
                  <a:cubicBezTo>
                    <a:pt x="1066" y="1958"/>
                    <a:pt x="1230" y="2051"/>
                    <a:pt x="1066" y="2207"/>
                  </a:cubicBezTo>
                  <a:cubicBezTo>
                    <a:pt x="902" y="2363"/>
                    <a:pt x="574" y="3582"/>
                    <a:pt x="574" y="3582"/>
                  </a:cubicBezTo>
                  <a:cubicBezTo>
                    <a:pt x="409" y="4270"/>
                    <a:pt x="174" y="5254"/>
                    <a:pt x="82" y="5646"/>
                  </a:cubicBezTo>
                  <a:cubicBezTo>
                    <a:pt x="-10" y="6038"/>
                    <a:pt x="-16" y="5749"/>
                    <a:pt x="22" y="5937"/>
                  </a:cubicBezTo>
                  <a:cubicBezTo>
                    <a:pt x="60" y="6125"/>
                    <a:pt x="42" y="6197"/>
                    <a:pt x="312" y="6773"/>
                  </a:cubicBezTo>
                  <a:cubicBezTo>
                    <a:pt x="583" y="7349"/>
                    <a:pt x="1094" y="8858"/>
                    <a:pt x="1644" y="9396"/>
                  </a:cubicBezTo>
                  <a:cubicBezTo>
                    <a:pt x="2194" y="9934"/>
                    <a:pt x="3153" y="9997"/>
                    <a:pt x="3610" y="10000"/>
                  </a:cubicBezTo>
                  <a:cubicBezTo>
                    <a:pt x="4068" y="10003"/>
                    <a:pt x="3989" y="9657"/>
                    <a:pt x="4389" y="9418"/>
                  </a:cubicBezTo>
                  <a:cubicBezTo>
                    <a:pt x="4788" y="9179"/>
                    <a:pt x="5720" y="8707"/>
                    <a:pt x="6009" y="8564"/>
                  </a:cubicBezTo>
                  <a:cubicBezTo>
                    <a:pt x="6298" y="8421"/>
                    <a:pt x="5883" y="8706"/>
                    <a:pt x="6124" y="8564"/>
                  </a:cubicBezTo>
                  <a:cubicBezTo>
                    <a:pt x="6364" y="8422"/>
                    <a:pt x="7069" y="8310"/>
                    <a:pt x="7455" y="7709"/>
                  </a:cubicBezTo>
                  <a:cubicBezTo>
                    <a:pt x="7841" y="7109"/>
                    <a:pt x="8111" y="5875"/>
                    <a:pt x="8438" y="4958"/>
                  </a:cubicBezTo>
                  <a:cubicBezTo>
                    <a:pt x="8929" y="3812"/>
                    <a:pt x="9701" y="2324"/>
                    <a:pt x="9913" y="1519"/>
                  </a:cubicBezTo>
                  <a:cubicBezTo>
                    <a:pt x="10125" y="713"/>
                    <a:pt x="9778" y="589"/>
                    <a:pt x="9710" y="125"/>
                  </a:cubicBezTo>
                  <a:lnTo>
                    <a:pt x="9128" y="332"/>
                  </a:lnTo>
                  <a:lnTo>
                    <a:pt x="7338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6" name="Freeform 125"/>
            <p:cNvSpPr>
              <a:spLocks/>
            </p:cNvSpPr>
            <p:nvPr/>
          </p:nvSpPr>
          <p:spPr bwMode="auto">
            <a:xfrm>
              <a:off x="7936112" y="5933078"/>
              <a:ext cx="132661" cy="66841"/>
            </a:xfrm>
            <a:custGeom>
              <a:avLst/>
              <a:gdLst>
                <a:gd name="T0" fmla="*/ 2147483647 w 10000"/>
                <a:gd name="T1" fmla="*/ 11717197 h 9595"/>
                <a:gd name="T2" fmla="*/ 2117831042 w 10000"/>
                <a:gd name="T3" fmla="*/ 1864984 h 9595"/>
                <a:gd name="T4" fmla="*/ 1670018673 w 10000"/>
                <a:gd name="T5" fmla="*/ 1985706 h 9595"/>
                <a:gd name="T6" fmla="*/ 1192608324 w 10000"/>
                <a:gd name="T7" fmla="*/ 11717197 h 9595"/>
                <a:gd name="T8" fmla="*/ 954346452 w 10000"/>
                <a:gd name="T9" fmla="*/ 56295023 h 9595"/>
                <a:gd name="T10" fmla="*/ 0 w 10000"/>
                <a:gd name="T11" fmla="*/ 100895271 h 9595"/>
                <a:gd name="T12" fmla="*/ 238705181 w 10000"/>
                <a:gd name="T13" fmla="*/ 145472777 h 9595"/>
                <a:gd name="T14" fmla="*/ 413599734 w 10000"/>
                <a:gd name="T15" fmla="*/ 172255509 h 9595"/>
                <a:gd name="T16" fmla="*/ 852527046 w 10000"/>
                <a:gd name="T17" fmla="*/ 192499706 h 9595"/>
                <a:gd name="T18" fmla="*/ 1872358309 w 10000"/>
                <a:gd name="T19" fmla="*/ 165736637 h 9595"/>
                <a:gd name="T20" fmla="*/ 2147483647 w 10000"/>
                <a:gd name="T21" fmla="*/ 153539079 h 9595"/>
                <a:gd name="T22" fmla="*/ 2147483647 w 10000"/>
                <a:gd name="T23" fmla="*/ 109902201 h 9595"/>
                <a:gd name="T24" fmla="*/ 2147483647 w 10000"/>
                <a:gd name="T25" fmla="*/ 118909553 h 9595"/>
                <a:gd name="T26" fmla="*/ 2147483647 w 10000"/>
                <a:gd name="T27" fmla="*/ 99771804 h 9595"/>
                <a:gd name="T28" fmla="*/ 2147483647 w 10000"/>
                <a:gd name="T29" fmla="*/ 78603679 h 9595"/>
                <a:gd name="T30" fmla="*/ 2147483647 w 10000"/>
                <a:gd name="T31" fmla="*/ 43215616 h 9595"/>
                <a:gd name="T32" fmla="*/ 2147483647 w 10000"/>
                <a:gd name="T33" fmla="*/ 24356051 h 9595"/>
                <a:gd name="T34" fmla="*/ 2147483647 w 10000"/>
                <a:gd name="T35" fmla="*/ 11717197 h 9595"/>
                <a:gd name="T36" fmla="*/ 2147483647 w 10000"/>
                <a:gd name="T37" fmla="*/ 11717197 h 959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0000" h="9595">
                  <a:moveTo>
                    <a:pt x="6210" y="584"/>
                  </a:moveTo>
                  <a:cubicBezTo>
                    <a:pt x="5554" y="325"/>
                    <a:pt x="5389" y="258"/>
                    <a:pt x="5013" y="93"/>
                  </a:cubicBezTo>
                  <a:cubicBezTo>
                    <a:pt x="4637" y="-72"/>
                    <a:pt x="4318" y="17"/>
                    <a:pt x="3953" y="99"/>
                  </a:cubicBezTo>
                  <a:lnTo>
                    <a:pt x="2823" y="584"/>
                  </a:lnTo>
                  <a:lnTo>
                    <a:pt x="2259" y="2806"/>
                  </a:lnTo>
                  <a:lnTo>
                    <a:pt x="0" y="5029"/>
                  </a:lnTo>
                  <a:lnTo>
                    <a:pt x="565" y="7251"/>
                  </a:lnTo>
                  <a:lnTo>
                    <a:pt x="979" y="8586"/>
                  </a:lnTo>
                  <a:lnTo>
                    <a:pt x="2018" y="9595"/>
                  </a:lnTo>
                  <a:lnTo>
                    <a:pt x="4432" y="8261"/>
                  </a:lnTo>
                  <a:lnTo>
                    <a:pt x="6240" y="7653"/>
                  </a:lnTo>
                  <a:lnTo>
                    <a:pt x="7130" y="5478"/>
                  </a:lnTo>
                  <a:lnTo>
                    <a:pt x="9214" y="5927"/>
                  </a:lnTo>
                  <a:lnTo>
                    <a:pt x="9803" y="4973"/>
                  </a:lnTo>
                  <a:cubicBezTo>
                    <a:pt x="9735" y="4622"/>
                    <a:pt x="9905" y="4270"/>
                    <a:pt x="9837" y="3918"/>
                  </a:cubicBezTo>
                  <a:cubicBezTo>
                    <a:pt x="9758" y="2807"/>
                    <a:pt x="10067" y="3265"/>
                    <a:pt x="9987" y="2154"/>
                  </a:cubicBezTo>
                  <a:cubicBezTo>
                    <a:pt x="9527" y="1653"/>
                    <a:pt x="9037" y="1714"/>
                    <a:pt x="8578" y="1214"/>
                  </a:cubicBezTo>
                  <a:cubicBezTo>
                    <a:pt x="8542" y="1004"/>
                    <a:pt x="8505" y="794"/>
                    <a:pt x="8469" y="584"/>
                  </a:cubicBezTo>
                  <a:lnTo>
                    <a:pt x="6210" y="58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8084565" y="6106257"/>
              <a:ext cx="181619" cy="135202"/>
            </a:xfrm>
            <a:custGeom>
              <a:avLst/>
              <a:gdLst>
                <a:gd name="T0" fmla="*/ 2147483647 w 10000"/>
                <a:gd name="T1" fmla="*/ 293810106 h 10000"/>
                <a:gd name="T2" fmla="*/ 1846282842 w 10000"/>
                <a:gd name="T3" fmla="*/ 293810106 h 10000"/>
                <a:gd name="T4" fmla="*/ 0 w 10000"/>
                <a:gd name="T5" fmla="*/ 0 h 10000"/>
                <a:gd name="T6" fmla="*/ 0 w 10000"/>
                <a:gd name="T7" fmla="*/ 587019553 h 10000"/>
                <a:gd name="T8" fmla="*/ 924200281 w 10000"/>
                <a:gd name="T9" fmla="*/ 1468447271 h 10000"/>
                <a:gd name="T10" fmla="*/ 1379187541 w 10000"/>
                <a:gd name="T11" fmla="*/ 2147483647 h 10000"/>
                <a:gd name="T12" fmla="*/ 924200281 w 10000"/>
                <a:gd name="T13" fmla="*/ 2147483647 h 10000"/>
                <a:gd name="T14" fmla="*/ 1846282842 w 10000"/>
                <a:gd name="T15" fmla="*/ 2147483647 h 10000"/>
                <a:gd name="T16" fmla="*/ 2147483647 w 10000"/>
                <a:gd name="T17" fmla="*/ 2147483647 h 10000"/>
                <a:gd name="T18" fmla="*/ 2147483647 w 10000"/>
                <a:gd name="T19" fmla="*/ 2147483647 h 10000"/>
                <a:gd name="T20" fmla="*/ 2147483647 w 10000"/>
                <a:gd name="T21" fmla="*/ 2147483647 h 10000"/>
                <a:gd name="T22" fmla="*/ 2147483647 w 10000"/>
                <a:gd name="T23" fmla="*/ 2147483647 h 10000"/>
                <a:gd name="T24" fmla="*/ 2147483647 w 10000"/>
                <a:gd name="T25" fmla="*/ 2147483647 h 10000"/>
                <a:gd name="T26" fmla="*/ 2147483647 w 10000"/>
                <a:gd name="T27" fmla="*/ 2147483647 h 10000"/>
                <a:gd name="T28" fmla="*/ 2147483647 w 10000"/>
                <a:gd name="T29" fmla="*/ 2147483647 h 10000"/>
                <a:gd name="T30" fmla="*/ 2147483647 w 10000"/>
                <a:gd name="T31" fmla="*/ 2147483647 h 10000"/>
                <a:gd name="T32" fmla="*/ 2147483647 w 10000"/>
                <a:gd name="T33" fmla="*/ 2147483647 h 10000"/>
                <a:gd name="T34" fmla="*/ 2147483647 w 10000"/>
                <a:gd name="T35" fmla="*/ 2147483647 h 10000"/>
                <a:gd name="T36" fmla="*/ 2147483647 w 10000"/>
                <a:gd name="T37" fmla="*/ 2147483647 h 10000"/>
                <a:gd name="T38" fmla="*/ 2147483647 w 10000"/>
                <a:gd name="T39" fmla="*/ 2147483647 h 10000"/>
                <a:gd name="T40" fmla="*/ 2147483647 w 10000"/>
                <a:gd name="T41" fmla="*/ 1761659502 h 10000"/>
                <a:gd name="T42" fmla="*/ 2147483647 w 10000"/>
                <a:gd name="T43" fmla="*/ 587019553 h 10000"/>
                <a:gd name="T44" fmla="*/ 2147483647 w 10000"/>
                <a:gd name="T45" fmla="*/ 0 h 10000"/>
                <a:gd name="T46" fmla="*/ 2147483647 w 10000"/>
                <a:gd name="T47" fmla="*/ 293810106 h 100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10000" h="10000">
                  <a:moveTo>
                    <a:pt x="3636" y="522"/>
                  </a:moveTo>
                  <a:lnTo>
                    <a:pt x="909" y="522"/>
                  </a:lnTo>
                  <a:lnTo>
                    <a:pt x="0" y="0"/>
                  </a:lnTo>
                  <a:lnTo>
                    <a:pt x="0" y="1043"/>
                  </a:lnTo>
                  <a:lnTo>
                    <a:pt x="455" y="2609"/>
                  </a:lnTo>
                  <a:cubicBezTo>
                    <a:pt x="530" y="3171"/>
                    <a:pt x="604" y="3733"/>
                    <a:pt x="679" y="4295"/>
                  </a:cubicBezTo>
                  <a:cubicBezTo>
                    <a:pt x="604" y="4631"/>
                    <a:pt x="530" y="4968"/>
                    <a:pt x="455" y="5304"/>
                  </a:cubicBezTo>
                  <a:lnTo>
                    <a:pt x="909" y="6348"/>
                  </a:lnTo>
                  <a:lnTo>
                    <a:pt x="1598" y="7682"/>
                  </a:lnTo>
                  <a:cubicBezTo>
                    <a:pt x="2779" y="7328"/>
                    <a:pt x="2976" y="7157"/>
                    <a:pt x="4110" y="6712"/>
                  </a:cubicBezTo>
                  <a:lnTo>
                    <a:pt x="4448" y="7069"/>
                  </a:lnTo>
                  <a:lnTo>
                    <a:pt x="5010" y="7076"/>
                  </a:lnTo>
                  <a:cubicBezTo>
                    <a:pt x="5007" y="7181"/>
                    <a:pt x="5003" y="7286"/>
                    <a:pt x="5000" y="7391"/>
                  </a:cubicBezTo>
                  <a:lnTo>
                    <a:pt x="4545" y="7913"/>
                  </a:lnTo>
                  <a:lnTo>
                    <a:pt x="5000" y="10000"/>
                  </a:lnTo>
                  <a:lnTo>
                    <a:pt x="6818" y="8435"/>
                  </a:lnTo>
                  <a:lnTo>
                    <a:pt x="8636" y="8435"/>
                  </a:lnTo>
                  <a:lnTo>
                    <a:pt x="9545" y="6870"/>
                  </a:lnTo>
                  <a:lnTo>
                    <a:pt x="10000" y="6870"/>
                  </a:lnTo>
                  <a:lnTo>
                    <a:pt x="7273" y="5826"/>
                  </a:lnTo>
                  <a:cubicBezTo>
                    <a:pt x="7121" y="4927"/>
                    <a:pt x="6970" y="4029"/>
                    <a:pt x="6818" y="3130"/>
                  </a:cubicBezTo>
                  <a:lnTo>
                    <a:pt x="8636" y="1043"/>
                  </a:lnTo>
                  <a:lnTo>
                    <a:pt x="5909" y="0"/>
                  </a:lnTo>
                  <a:lnTo>
                    <a:pt x="3636" y="5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7680265" y="5996881"/>
              <a:ext cx="113709" cy="62284"/>
            </a:xfrm>
            <a:custGeom>
              <a:avLst/>
              <a:gdLst>
                <a:gd name="T0" fmla="*/ 1523412940 w 10000"/>
                <a:gd name="T1" fmla="*/ 20703172 h 11466"/>
                <a:gd name="T2" fmla="*/ 1384973249 w 10000"/>
                <a:gd name="T3" fmla="*/ 13260037 h 11466"/>
                <a:gd name="T4" fmla="*/ 1107889269 w 10000"/>
                <a:gd name="T5" fmla="*/ 5816929 h 11466"/>
                <a:gd name="T6" fmla="*/ 705952907 w 10000"/>
                <a:gd name="T7" fmla="*/ 11598732 h 11466"/>
                <a:gd name="T8" fmla="*/ 629180878 w 10000"/>
                <a:gd name="T9" fmla="*/ 0 h 11466"/>
                <a:gd name="T10" fmla="*/ 415505657 w 10000"/>
                <a:gd name="T11" fmla="*/ 11182239 h 11466"/>
                <a:gd name="T12" fmla="*/ 0 w 10000"/>
                <a:gd name="T13" fmla="*/ 35589387 h 11466"/>
                <a:gd name="T14" fmla="*/ 0 w 10000"/>
                <a:gd name="T15" fmla="*/ 50474506 h 11466"/>
                <a:gd name="T16" fmla="*/ 277065955 w 10000"/>
                <a:gd name="T17" fmla="*/ 50474506 h 11466"/>
                <a:gd name="T18" fmla="*/ 408729233 w 10000"/>
                <a:gd name="T19" fmla="*/ 68272305 h 11466"/>
                <a:gd name="T20" fmla="*/ 553945349 w 10000"/>
                <a:gd name="T21" fmla="*/ 65360750 h 11466"/>
                <a:gd name="T22" fmla="*/ 860112323 w 10000"/>
                <a:gd name="T23" fmla="*/ 53797304 h 11466"/>
                <a:gd name="T24" fmla="*/ 1019100903 w 10000"/>
                <a:gd name="T25" fmla="*/ 60412870 h 11466"/>
                <a:gd name="T26" fmla="*/ 1523412940 w 10000"/>
                <a:gd name="T27" fmla="*/ 50474506 h 11466"/>
                <a:gd name="T28" fmla="*/ 1800478906 w 10000"/>
                <a:gd name="T29" fmla="*/ 43031399 h 11466"/>
                <a:gd name="T30" fmla="*/ 1938918597 w 10000"/>
                <a:gd name="T31" fmla="*/ 43031399 h 11466"/>
                <a:gd name="T32" fmla="*/ 1800478906 w 10000"/>
                <a:gd name="T33" fmla="*/ 35589387 h 11466"/>
                <a:gd name="T34" fmla="*/ 1523412940 w 10000"/>
                <a:gd name="T35" fmla="*/ 20703172 h 1146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000" h="11466">
                  <a:moveTo>
                    <a:pt x="7857" y="3477"/>
                  </a:moveTo>
                  <a:lnTo>
                    <a:pt x="7143" y="2227"/>
                  </a:lnTo>
                  <a:lnTo>
                    <a:pt x="5714" y="977"/>
                  </a:lnTo>
                  <a:lnTo>
                    <a:pt x="3641" y="1948"/>
                  </a:lnTo>
                  <a:cubicBezTo>
                    <a:pt x="3532" y="1206"/>
                    <a:pt x="3354" y="742"/>
                    <a:pt x="3245" y="0"/>
                  </a:cubicBezTo>
                  <a:lnTo>
                    <a:pt x="2143" y="1878"/>
                  </a:lnTo>
                  <a:lnTo>
                    <a:pt x="0" y="5977"/>
                  </a:lnTo>
                  <a:lnTo>
                    <a:pt x="0" y="8477"/>
                  </a:lnTo>
                  <a:lnTo>
                    <a:pt x="1429" y="8477"/>
                  </a:lnTo>
                  <a:lnTo>
                    <a:pt x="2108" y="11466"/>
                  </a:lnTo>
                  <a:lnTo>
                    <a:pt x="2857" y="10977"/>
                  </a:lnTo>
                  <a:lnTo>
                    <a:pt x="4436" y="9035"/>
                  </a:lnTo>
                  <a:lnTo>
                    <a:pt x="5256" y="10146"/>
                  </a:lnTo>
                  <a:lnTo>
                    <a:pt x="7857" y="8477"/>
                  </a:lnTo>
                  <a:lnTo>
                    <a:pt x="9286" y="7227"/>
                  </a:lnTo>
                  <a:lnTo>
                    <a:pt x="10000" y="7227"/>
                  </a:lnTo>
                  <a:lnTo>
                    <a:pt x="9286" y="5977"/>
                  </a:lnTo>
                  <a:lnTo>
                    <a:pt x="7857" y="347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9" name="Freeform 128"/>
            <p:cNvSpPr>
              <a:spLocks/>
            </p:cNvSpPr>
            <p:nvPr/>
          </p:nvSpPr>
          <p:spPr bwMode="auto">
            <a:xfrm>
              <a:off x="7623411" y="5857122"/>
              <a:ext cx="71068" cy="71398"/>
            </a:xfrm>
            <a:custGeom>
              <a:avLst/>
              <a:gdLst>
                <a:gd name="T0" fmla="*/ 43091458 w 10056"/>
                <a:gd name="T1" fmla="*/ 105833347 h 10000"/>
                <a:gd name="T2" fmla="*/ 60516545 w 10056"/>
                <a:gd name="T3" fmla="*/ 148181948 h 10000"/>
                <a:gd name="T4" fmla="*/ 95382098 w 10056"/>
                <a:gd name="T5" fmla="*/ 169343381 h 10000"/>
                <a:gd name="T6" fmla="*/ 127165973 w 10056"/>
                <a:gd name="T7" fmla="*/ 196710131 h 10000"/>
                <a:gd name="T8" fmla="*/ 159904912 w 10056"/>
                <a:gd name="T9" fmla="*/ 231533339 h 10000"/>
                <a:gd name="T10" fmla="*/ 180375846 w 10056"/>
                <a:gd name="T11" fmla="*/ 174299266 h 10000"/>
                <a:gd name="T12" fmla="*/ 168237950 w 10056"/>
                <a:gd name="T13" fmla="*/ 131951061 h 10000"/>
                <a:gd name="T14" fmla="*/ 181386826 w 10056"/>
                <a:gd name="T15" fmla="*/ 75990916 h 10000"/>
                <a:gd name="T16" fmla="*/ 155827284 w 10056"/>
                <a:gd name="T17" fmla="*/ 54825744 h 10000"/>
                <a:gd name="T18" fmla="*/ 130232265 w 10056"/>
                <a:gd name="T19" fmla="*/ 42323709 h 10000"/>
                <a:gd name="T20" fmla="*/ 95382098 w 10056"/>
                <a:gd name="T21" fmla="*/ 21161829 h 10000"/>
                <a:gd name="T22" fmla="*/ 60516545 w 10056"/>
                <a:gd name="T23" fmla="*/ 21161829 h 10000"/>
                <a:gd name="T24" fmla="*/ 43091458 w 10056"/>
                <a:gd name="T25" fmla="*/ 0 h 10000"/>
                <a:gd name="T26" fmla="*/ 8243820 w 10056"/>
                <a:gd name="T27" fmla="*/ 21161829 h 10000"/>
                <a:gd name="T28" fmla="*/ 0 w 10056"/>
                <a:gd name="T29" fmla="*/ 22481897 h 10000"/>
                <a:gd name="T30" fmla="*/ 16414107 w 10056"/>
                <a:gd name="T31" fmla="*/ 79716022 h 10000"/>
                <a:gd name="T32" fmla="*/ 43091458 w 10056"/>
                <a:gd name="T33" fmla="*/ 105833347 h 100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0056" h="10000">
                  <a:moveTo>
                    <a:pt x="2389" y="4571"/>
                  </a:moveTo>
                  <a:lnTo>
                    <a:pt x="3355" y="6400"/>
                  </a:lnTo>
                  <a:lnTo>
                    <a:pt x="5288" y="7314"/>
                  </a:lnTo>
                  <a:lnTo>
                    <a:pt x="7050" y="8496"/>
                  </a:lnTo>
                  <a:lnTo>
                    <a:pt x="8865" y="10000"/>
                  </a:lnTo>
                  <a:cubicBezTo>
                    <a:pt x="8961" y="9105"/>
                    <a:pt x="9904" y="8423"/>
                    <a:pt x="10000" y="7528"/>
                  </a:cubicBezTo>
                  <a:lnTo>
                    <a:pt x="9327" y="5699"/>
                  </a:lnTo>
                  <a:cubicBezTo>
                    <a:pt x="9382" y="4965"/>
                    <a:pt x="10001" y="4016"/>
                    <a:pt x="10056" y="3282"/>
                  </a:cubicBezTo>
                  <a:lnTo>
                    <a:pt x="8639" y="2368"/>
                  </a:lnTo>
                  <a:lnTo>
                    <a:pt x="7220" y="1828"/>
                  </a:lnTo>
                  <a:lnTo>
                    <a:pt x="5288" y="914"/>
                  </a:lnTo>
                  <a:lnTo>
                    <a:pt x="3355" y="914"/>
                  </a:lnTo>
                  <a:lnTo>
                    <a:pt x="2389" y="0"/>
                  </a:lnTo>
                  <a:lnTo>
                    <a:pt x="457" y="914"/>
                  </a:lnTo>
                  <a:lnTo>
                    <a:pt x="0" y="971"/>
                  </a:lnTo>
                  <a:cubicBezTo>
                    <a:pt x="152" y="1866"/>
                    <a:pt x="757" y="2548"/>
                    <a:pt x="910" y="3443"/>
                  </a:cubicBezTo>
                  <a:lnTo>
                    <a:pt x="2389" y="457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0" name="Freeform 129"/>
            <p:cNvSpPr>
              <a:spLocks/>
            </p:cNvSpPr>
            <p:nvPr/>
          </p:nvSpPr>
          <p:spPr bwMode="auto">
            <a:xfrm rot="21133526">
              <a:off x="7853988" y="6025745"/>
              <a:ext cx="88441" cy="45574"/>
            </a:xfrm>
            <a:custGeom>
              <a:avLst/>
              <a:gdLst>
                <a:gd name="T0" fmla="*/ 0 w 1912593"/>
                <a:gd name="T1" fmla="*/ 0 h 1229193"/>
                <a:gd name="T2" fmla="*/ 0 w 1912593"/>
                <a:gd name="T3" fmla="*/ 0 h 1229193"/>
                <a:gd name="T4" fmla="*/ 0 w 1912593"/>
                <a:gd name="T5" fmla="*/ 0 h 1229193"/>
                <a:gd name="T6" fmla="*/ 0 w 1912593"/>
                <a:gd name="T7" fmla="*/ 0 h 1229193"/>
                <a:gd name="T8" fmla="*/ 0 w 1912593"/>
                <a:gd name="T9" fmla="*/ 0 h 1229193"/>
                <a:gd name="T10" fmla="*/ 0 w 1912593"/>
                <a:gd name="T11" fmla="*/ 0 h 1229193"/>
                <a:gd name="T12" fmla="*/ 0 w 1912593"/>
                <a:gd name="T13" fmla="*/ 0 h 1229193"/>
                <a:gd name="T14" fmla="*/ 0 w 1912593"/>
                <a:gd name="T15" fmla="*/ 0 h 1229193"/>
                <a:gd name="T16" fmla="*/ 0 w 1912593"/>
                <a:gd name="T17" fmla="*/ 0 h 122919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912593" h="1229193">
                  <a:moveTo>
                    <a:pt x="0" y="233280"/>
                  </a:moveTo>
                  <a:lnTo>
                    <a:pt x="83793" y="1154242"/>
                  </a:lnTo>
                  <a:lnTo>
                    <a:pt x="1103124" y="1229193"/>
                  </a:lnTo>
                  <a:lnTo>
                    <a:pt x="1912593" y="314793"/>
                  </a:lnTo>
                  <a:lnTo>
                    <a:pt x="1792672" y="0"/>
                  </a:lnTo>
                  <a:lnTo>
                    <a:pt x="1124055" y="252554"/>
                  </a:lnTo>
                  <a:cubicBezTo>
                    <a:pt x="892871" y="224853"/>
                    <a:pt x="379360" y="273001"/>
                    <a:pt x="148176" y="245300"/>
                  </a:cubicBezTo>
                  <a:lnTo>
                    <a:pt x="128763" y="242675"/>
                  </a:lnTo>
                  <a:lnTo>
                    <a:pt x="0" y="23328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7858726" y="6034859"/>
              <a:ext cx="142136" cy="142797"/>
            </a:xfrm>
            <a:custGeom>
              <a:avLst/>
              <a:gdLst>
                <a:gd name="T0" fmla="*/ 0 w 3644175"/>
                <a:gd name="T1" fmla="*/ 0 h 3780713"/>
                <a:gd name="T2" fmla="*/ 0 w 3644175"/>
                <a:gd name="T3" fmla="*/ 0 h 3780713"/>
                <a:gd name="T4" fmla="*/ 0 w 3644175"/>
                <a:gd name="T5" fmla="*/ 0 h 3780713"/>
                <a:gd name="T6" fmla="*/ 0 w 3644175"/>
                <a:gd name="T7" fmla="*/ 0 h 3780713"/>
                <a:gd name="T8" fmla="*/ 0 w 3644175"/>
                <a:gd name="T9" fmla="*/ 0 h 3780713"/>
                <a:gd name="T10" fmla="*/ 0 w 3644175"/>
                <a:gd name="T11" fmla="*/ 0 h 3780713"/>
                <a:gd name="T12" fmla="*/ 0 w 3644175"/>
                <a:gd name="T13" fmla="*/ 0 h 3780713"/>
                <a:gd name="T14" fmla="*/ 0 w 3644175"/>
                <a:gd name="T15" fmla="*/ 0 h 3780713"/>
                <a:gd name="T16" fmla="*/ 0 w 3644175"/>
                <a:gd name="T17" fmla="*/ 0 h 3780713"/>
                <a:gd name="T18" fmla="*/ 0 w 3644175"/>
                <a:gd name="T19" fmla="*/ 0 h 3780713"/>
                <a:gd name="T20" fmla="*/ 0 w 3644175"/>
                <a:gd name="T21" fmla="*/ 0 h 3780713"/>
                <a:gd name="T22" fmla="*/ 0 w 3644175"/>
                <a:gd name="T23" fmla="*/ 0 h 3780713"/>
                <a:gd name="T24" fmla="*/ 0 w 3644175"/>
                <a:gd name="T25" fmla="*/ 0 h 3780713"/>
                <a:gd name="T26" fmla="*/ 0 w 3644175"/>
                <a:gd name="T27" fmla="*/ 0 h 3780713"/>
                <a:gd name="T28" fmla="*/ 0 w 3644175"/>
                <a:gd name="T29" fmla="*/ 0 h 3780713"/>
                <a:gd name="T30" fmla="*/ 0 w 3644175"/>
                <a:gd name="T31" fmla="*/ 0 h 3780713"/>
                <a:gd name="T32" fmla="*/ 0 w 3644175"/>
                <a:gd name="T33" fmla="*/ 0 h 3780713"/>
                <a:gd name="T34" fmla="*/ 0 w 3644175"/>
                <a:gd name="T35" fmla="*/ 0 h 3780713"/>
                <a:gd name="T36" fmla="*/ 0 w 3644175"/>
                <a:gd name="T37" fmla="*/ 0 h 3780713"/>
                <a:gd name="T38" fmla="*/ 0 w 3644175"/>
                <a:gd name="T39" fmla="*/ 0 h 3780713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644175" h="3780713">
                  <a:moveTo>
                    <a:pt x="2018109" y="0"/>
                  </a:moveTo>
                  <a:lnTo>
                    <a:pt x="1131347" y="970851"/>
                  </a:lnTo>
                  <a:lnTo>
                    <a:pt x="106496" y="992543"/>
                  </a:lnTo>
                  <a:lnTo>
                    <a:pt x="0" y="1285960"/>
                  </a:lnTo>
                  <a:lnTo>
                    <a:pt x="250657" y="1838746"/>
                  </a:lnTo>
                  <a:lnTo>
                    <a:pt x="476240" y="1522355"/>
                  </a:lnTo>
                  <a:lnTo>
                    <a:pt x="637449" y="1360281"/>
                  </a:lnTo>
                  <a:lnTo>
                    <a:pt x="900975" y="1622129"/>
                  </a:lnTo>
                  <a:lnTo>
                    <a:pt x="1125827" y="2401618"/>
                  </a:lnTo>
                  <a:lnTo>
                    <a:pt x="1614428" y="2951232"/>
                  </a:lnTo>
                  <a:cubicBezTo>
                    <a:pt x="2156362" y="3074631"/>
                    <a:pt x="2677783" y="3504219"/>
                    <a:pt x="3209460" y="3780713"/>
                  </a:cubicBezTo>
                  <a:lnTo>
                    <a:pt x="1455611" y="1667100"/>
                  </a:lnTo>
                  <a:lnTo>
                    <a:pt x="1543203" y="1366330"/>
                  </a:lnTo>
                  <a:lnTo>
                    <a:pt x="1755414" y="1517198"/>
                  </a:lnTo>
                  <a:lnTo>
                    <a:pt x="3644175" y="1622129"/>
                  </a:lnTo>
                  <a:lnTo>
                    <a:pt x="3394079" y="610450"/>
                  </a:lnTo>
                  <a:lnTo>
                    <a:pt x="3170007" y="750786"/>
                  </a:lnTo>
                  <a:lnTo>
                    <a:pt x="2480463" y="641709"/>
                  </a:lnTo>
                  <a:lnTo>
                    <a:pt x="2078068" y="137463"/>
                  </a:lnTo>
                  <a:lnTo>
                    <a:pt x="2018109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2" name="Freeform 131"/>
            <p:cNvSpPr>
              <a:spLocks/>
            </p:cNvSpPr>
            <p:nvPr/>
          </p:nvSpPr>
          <p:spPr bwMode="auto">
            <a:xfrm>
              <a:off x="7917160" y="6084990"/>
              <a:ext cx="97916" cy="94185"/>
            </a:xfrm>
            <a:custGeom>
              <a:avLst/>
              <a:gdLst>
                <a:gd name="T0" fmla="*/ 0 w 2398426"/>
                <a:gd name="T1" fmla="*/ 0 h 2488994"/>
                <a:gd name="T2" fmla="*/ 0 w 2398426"/>
                <a:gd name="T3" fmla="*/ 0 h 2488994"/>
                <a:gd name="T4" fmla="*/ 0 w 2398426"/>
                <a:gd name="T5" fmla="*/ 0 h 2488994"/>
                <a:gd name="T6" fmla="*/ 0 w 2398426"/>
                <a:gd name="T7" fmla="*/ 0 h 2488994"/>
                <a:gd name="T8" fmla="*/ 0 w 2398426"/>
                <a:gd name="T9" fmla="*/ 0 h 2488994"/>
                <a:gd name="T10" fmla="*/ 0 w 2398426"/>
                <a:gd name="T11" fmla="*/ 0 h 2488994"/>
                <a:gd name="T12" fmla="*/ 0 w 2398426"/>
                <a:gd name="T13" fmla="*/ 0 h 2488994"/>
                <a:gd name="T14" fmla="*/ 0 w 2398426"/>
                <a:gd name="T15" fmla="*/ 0 h 24889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398426" h="2488994">
                  <a:moveTo>
                    <a:pt x="2113613" y="269822"/>
                  </a:moveTo>
                  <a:lnTo>
                    <a:pt x="254833" y="149901"/>
                  </a:lnTo>
                  <a:lnTo>
                    <a:pt x="74951" y="0"/>
                  </a:lnTo>
                  <a:lnTo>
                    <a:pt x="0" y="329783"/>
                  </a:lnTo>
                  <a:lnTo>
                    <a:pt x="1691048" y="2488994"/>
                  </a:lnTo>
                  <a:lnTo>
                    <a:pt x="2177788" y="1556144"/>
                  </a:lnTo>
                  <a:lnTo>
                    <a:pt x="2398426" y="1439055"/>
                  </a:lnTo>
                  <a:lnTo>
                    <a:pt x="2113613" y="2698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 rot="286500">
              <a:off x="7988228" y="6142716"/>
              <a:ext cx="44220" cy="56208"/>
            </a:xfrm>
            <a:custGeom>
              <a:avLst/>
              <a:gdLst>
                <a:gd name="T0" fmla="*/ 0 w 1259245"/>
                <a:gd name="T1" fmla="*/ 0 h 1506961"/>
                <a:gd name="T2" fmla="*/ 0 w 1259245"/>
                <a:gd name="T3" fmla="*/ 0 h 1506961"/>
                <a:gd name="T4" fmla="*/ 0 w 1259245"/>
                <a:gd name="T5" fmla="*/ 0 h 1506961"/>
                <a:gd name="T6" fmla="*/ 0 w 1259245"/>
                <a:gd name="T7" fmla="*/ 0 h 1506961"/>
                <a:gd name="T8" fmla="*/ 0 w 1259245"/>
                <a:gd name="T9" fmla="*/ 0 h 15069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59245" h="1506961">
                  <a:moveTo>
                    <a:pt x="459998" y="0"/>
                  </a:moveTo>
                  <a:lnTo>
                    <a:pt x="0" y="967315"/>
                  </a:lnTo>
                  <a:lnTo>
                    <a:pt x="599606" y="1506961"/>
                  </a:lnTo>
                  <a:lnTo>
                    <a:pt x="1259243" y="571259"/>
                  </a:lnTo>
                  <a:lnTo>
                    <a:pt x="459998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7989807" y="6045492"/>
              <a:ext cx="71068" cy="54688"/>
            </a:xfrm>
            <a:custGeom>
              <a:avLst/>
              <a:gdLst>
                <a:gd name="T0" fmla="*/ 0 w 1678899"/>
                <a:gd name="T1" fmla="*/ 0 h 1259174"/>
                <a:gd name="T2" fmla="*/ 0 w 1678899"/>
                <a:gd name="T3" fmla="*/ 0 h 1259174"/>
                <a:gd name="T4" fmla="*/ 0 w 1678899"/>
                <a:gd name="T5" fmla="*/ 0 h 1259174"/>
                <a:gd name="T6" fmla="*/ 0 w 1678899"/>
                <a:gd name="T7" fmla="*/ 0 h 1259174"/>
                <a:gd name="T8" fmla="*/ 0 w 1678899"/>
                <a:gd name="T9" fmla="*/ 0 h 1259174"/>
                <a:gd name="T10" fmla="*/ 0 w 1678899"/>
                <a:gd name="T11" fmla="*/ 0 h 12591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678899" h="1259174">
                  <a:moveTo>
                    <a:pt x="209862" y="1154242"/>
                  </a:moveTo>
                  <a:lnTo>
                    <a:pt x="1678899" y="1259174"/>
                  </a:lnTo>
                  <a:lnTo>
                    <a:pt x="1663908" y="899410"/>
                  </a:lnTo>
                  <a:lnTo>
                    <a:pt x="854439" y="0"/>
                  </a:lnTo>
                  <a:lnTo>
                    <a:pt x="0" y="269823"/>
                  </a:lnTo>
                  <a:lnTo>
                    <a:pt x="209862" y="115424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5" name="Freeform 134"/>
            <p:cNvSpPr>
              <a:spLocks/>
            </p:cNvSpPr>
            <p:nvPr/>
          </p:nvSpPr>
          <p:spPr bwMode="auto">
            <a:xfrm>
              <a:off x="8002442" y="6095624"/>
              <a:ext cx="99495" cy="92666"/>
            </a:xfrm>
            <a:custGeom>
              <a:avLst/>
              <a:gdLst>
                <a:gd name="T0" fmla="*/ 0 w 2578308"/>
                <a:gd name="T1" fmla="*/ 0 h 2368446"/>
                <a:gd name="T2" fmla="*/ 0 w 2578308"/>
                <a:gd name="T3" fmla="*/ 0 h 2368446"/>
                <a:gd name="T4" fmla="*/ 0 w 2578308"/>
                <a:gd name="T5" fmla="*/ 0 h 2368446"/>
                <a:gd name="T6" fmla="*/ 0 w 2578308"/>
                <a:gd name="T7" fmla="*/ 0 h 2368446"/>
                <a:gd name="T8" fmla="*/ 0 w 2578308"/>
                <a:gd name="T9" fmla="*/ 0 h 2368446"/>
                <a:gd name="T10" fmla="*/ 0 w 2578308"/>
                <a:gd name="T11" fmla="*/ 0 h 2368446"/>
                <a:gd name="T12" fmla="*/ 0 w 2578308"/>
                <a:gd name="T13" fmla="*/ 0 h 2368446"/>
                <a:gd name="T14" fmla="*/ 0 w 2578308"/>
                <a:gd name="T15" fmla="*/ 0 h 2368446"/>
                <a:gd name="T16" fmla="*/ 0 w 2578308"/>
                <a:gd name="T17" fmla="*/ 0 h 2368446"/>
                <a:gd name="T18" fmla="*/ 0 w 2578308"/>
                <a:gd name="T19" fmla="*/ 0 h 2368446"/>
                <a:gd name="T20" fmla="*/ 0 w 2578308"/>
                <a:gd name="T21" fmla="*/ 0 h 2368446"/>
                <a:gd name="T22" fmla="*/ 0 w 2578308"/>
                <a:gd name="T23" fmla="*/ 0 h 23684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578308" h="2368446">
                  <a:moveTo>
                    <a:pt x="0" y="0"/>
                  </a:moveTo>
                  <a:lnTo>
                    <a:pt x="254833" y="1154242"/>
                  </a:lnTo>
                  <a:lnTo>
                    <a:pt x="104931" y="1259173"/>
                  </a:lnTo>
                  <a:lnTo>
                    <a:pt x="855821" y="1873287"/>
                  </a:lnTo>
                  <a:lnTo>
                    <a:pt x="1111621" y="1524299"/>
                  </a:lnTo>
                  <a:lnTo>
                    <a:pt x="1734645" y="2033965"/>
                  </a:lnTo>
                  <a:lnTo>
                    <a:pt x="1633928" y="2368446"/>
                  </a:lnTo>
                  <a:lnTo>
                    <a:pt x="2338465" y="2263514"/>
                  </a:lnTo>
                  <a:lnTo>
                    <a:pt x="2578308" y="1514006"/>
                  </a:lnTo>
                  <a:lnTo>
                    <a:pt x="2113613" y="224852"/>
                  </a:lnTo>
                  <a:lnTo>
                    <a:pt x="1439056" y="1499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6" name="Freeform 135"/>
            <p:cNvSpPr>
              <a:spLocks/>
            </p:cNvSpPr>
            <p:nvPr/>
          </p:nvSpPr>
          <p:spPr bwMode="auto">
            <a:xfrm>
              <a:off x="8029289" y="6153350"/>
              <a:ext cx="39483" cy="47092"/>
            </a:xfrm>
            <a:custGeom>
              <a:avLst/>
              <a:gdLst>
                <a:gd name="T0" fmla="*/ 0 w 1097536"/>
                <a:gd name="T1" fmla="*/ 0 h 1184223"/>
                <a:gd name="T2" fmla="*/ 0 w 1097536"/>
                <a:gd name="T3" fmla="*/ 0 h 1184223"/>
                <a:gd name="T4" fmla="*/ 0 w 1097536"/>
                <a:gd name="T5" fmla="*/ 0 h 1184223"/>
                <a:gd name="T6" fmla="*/ 0 w 1097536"/>
                <a:gd name="T7" fmla="*/ 0 h 1184223"/>
                <a:gd name="T8" fmla="*/ 0 w 1097536"/>
                <a:gd name="T9" fmla="*/ 0 h 1184223"/>
                <a:gd name="T10" fmla="*/ 0 w 1097536"/>
                <a:gd name="T11" fmla="*/ 0 h 118422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097536" h="1184223">
                  <a:moveTo>
                    <a:pt x="482939" y="0"/>
                  </a:moveTo>
                  <a:lnTo>
                    <a:pt x="0" y="416160"/>
                  </a:lnTo>
                  <a:lnTo>
                    <a:pt x="452959" y="1184223"/>
                  </a:lnTo>
                  <a:lnTo>
                    <a:pt x="1067555" y="824459"/>
                  </a:lnTo>
                  <a:lnTo>
                    <a:pt x="1097536" y="509666"/>
                  </a:lnTo>
                  <a:lnTo>
                    <a:pt x="482939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7" name="Freeform 136"/>
            <p:cNvSpPr>
              <a:spLocks/>
            </p:cNvSpPr>
            <p:nvPr/>
          </p:nvSpPr>
          <p:spPr bwMode="auto">
            <a:xfrm>
              <a:off x="8046662" y="6179175"/>
              <a:ext cx="64751" cy="57726"/>
            </a:xfrm>
            <a:custGeom>
              <a:avLst/>
              <a:gdLst>
                <a:gd name="T0" fmla="*/ 0 w 1852882"/>
                <a:gd name="T1" fmla="*/ 0 h 1521018"/>
                <a:gd name="T2" fmla="*/ 0 w 1852882"/>
                <a:gd name="T3" fmla="*/ 0 h 1521018"/>
                <a:gd name="T4" fmla="*/ 0 w 1852882"/>
                <a:gd name="T5" fmla="*/ 0 h 1521018"/>
                <a:gd name="T6" fmla="*/ 0 w 1852882"/>
                <a:gd name="T7" fmla="*/ 0 h 1521018"/>
                <a:gd name="T8" fmla="*/ 0 w 1852882"/>
                <a:gd name="T9" fmla="*/ 0 h 1521018"/>
                <a:gd name="T10" fmla="*/ 0 w 1852882"/>
                <a:gd name="T11" fmla="*/ 0 h 1521018"/>
                <a:gd name="T12" fmla="*/ 0 w 1852882"/>
                <a:gd name="T13" fmla="*/ 0 h 1521018"/>
                <a:gd name="T14" fmla="*/ 0 w 1852882"/>
                <a:gd name="T15" fmla="*/ 0 h 1521018"/>
                <a:gd name="T16" fmla="*/ 0 w 1852882"/>
                <a:gd name="T17" fmla="*/ 0 h 1521018"/>
                <a:gd name="T18" fmla="*/ 0 w 1852882"/>
                <a:gd name="T19" fmla="*/ 0 h 1521018"/>
                <a:gd name="T20" fmla="*/ 0 w 1852882"/>
                <a:gd name="T21" fmla="*/ 0 h 152101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52882" h="1521018">
                  <a:moveTo>
                    <a:pt x="0" y="507061"/>
                  </a:moveTo>
                  <a:lnTo>
                    <a:pt x="0" y="1211599"/>
                  </a:lnTo>
                  <a:lnTo>
                    <a:pt x="435424" y="1521018"/>
                  </a:lnTo>
                  <a:lnTo>
                    <a:pt x="839449" y="1391481"/>
                  </a:lnTo>
                  <a:lnTo>
                    <a:pt x="1763339" y="952692"/>
                  </a:lnTo>
                  <a:lnTo>
                    <a:pt x="1852882" y="743963"/>
                  </a:lnTo>
                  <a:lnTo>
                    <a:pt x="1756379" y="372784"/>
                  </a:lnTo>
                  <a:lnTo>
                    <a:pt x="1563372" y="307281"/>
                  </a:lnTo>
                  <a:lnTo>
                    <a:pt x="1370668" y="0"/>
                  </a:lnTo>
                  <a:lnTo>
                    <a:pt x="644577" y="177278"/>
                  </a:lnTo>
                  <a:lnTo>
                    <a:pt x="0" y="507061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8" name="Freeform 137"/>
            <p:cNvSpPr>
              <a:spLocks/>
            </p:cNvSpPr>
            <p:nvPr/>
          </p:nvSpPr>
          <p:spPr bwMode="auto">
            <a:xfrm>
              <a:off x="8007179" y="6170060"/>
              <a:ext cx="53696" cy="104820"/>
            </a:xfrm>
            <a:custGeom>
              <a:avLst/>
              <a:gdLst>
                <a:gd name="T0" fmla="*/ 0 w 444747"/>
                <a:gd name="T1" fmla="*/ 6 h 900169"/>
                <a:gd name="T2" fmla="*/ 3 w 444747"/>
                <a:gd name="T3" fmla="*/ 8 h 900169"/>
                <a:gd name="T4" fmla="*/ 3 w 444747"/>
                <a:gd name="T5" fmla="*/ 19 h 900169"/>
                <a:gd name="T6" fmla="*/ 7 w 444747"/>
                <a:gd name="T7" fmla="*/ 24 h 900169"/>
                <a:gd name="T8" fmla="*/ 8 w 444747"/>
                <a:gd name="T9" fmla="*/ 22 h 900169"/>
                <a:gd name="T10" fmla="*/ 10 w 444747"/>
                <a:gd name="T11" fmla="*/ 18 h 900169"/>
                <a:gd name="T12" fmla="*/ 9 w 444747"/>
                <a:gd name="T13" fmla="*/ 16 h 900169"/>
                <a:gd name="T14" fmla="*/ 12 w 444747"/>
                <a:gd name="T15" fmla="*/ 15 h 900169"/>
                <a:gd name="T16" fmla="*/ 8 w 444747"/>
                <a:gd name="T17" fmla="*/ 13 h 900169"/>
                <a:gd name="T18" fmla="*/ 8 w 444747"/>
                <a:gd name="T19" fmla="*/ 7 h 900169"/>
                <a:gd name="T20" fmla="*/ 5 w 444747"/>
                <a:gd name="T21" fmla="*/ 0 h 900169"/>
                <a:gd name="T22" fmla="*/ 0 w 444747"/>
                <a:gd name="T23" fmla="*/ 6 h 90016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44747" h="900169">
                  <a:moveTo>
                    <a:pt x="0" y="238385"/>
                  </a:moveTo>
                  <a:lnTo>
                    <a:pt x="99623" y="298870"/>
                  </a:lnTo>
                  <a:lnTo>
                    <a:pt x="99623" y="715154"/>
                  </a:lnTo>
                  <a:lnTo>
                    <a:pt x="263290" y="900169"/>
                  </a:lnTo>
                  <a:lnTo>
                    <a:pt x="327333" y="836125"/>
                  </a:lnTo>
                  <a:lnTo>
                    <a:pt x="384261" y="683132"/>
                  </a:lnTo>
                  <a:lnTo>
                    <a:pt x="362913" y="608414"/>
                  </a:lnTo>
                  <a:lnTo>
                    <a:pt x="444747" y="576393"/>
                  </a:lnTo>
                  <a:lnTo>
                    <a:pt x="327333" y="476769"/>
                  </a:lnTo>
                  <a:lnTo>
                    <a:pt x="327333" y="266849"/>
                  </a:lnTo>
                  <a:lnTo>
                    <a:pt x="185014" y="0"/>
                  </a:lnTo>
                  <a:lnTo>
                    <a:pt x="0" y="23838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9" name="Freeform 138"/>
            <p:cNvSpPr>
              <a:spLocks/>
            </p:cNvSpPr>
            <p:nvPr/>
          </p:nvSpPr>
          <p:spPr bwMode="auto">
            <a:xfrm>
              <a:off x="7803451" y="6311338"/>
              <a:ext cx="77385" cy="44054"/>
            </a:xfrm>
            <a:custGeom>
              <a:avLst/>
              <a:gdLst>
                <a:gd name="T0" fmla="*/ 0 w 60"/>
                <a:gd name="T1" fmla="*/ 2147483647 h 36"/>
                <a:gd name="T2" fmla="*/ 2147483647 w 60"/>
                <a:gd name="T3" fmla="*/ 0 h 36"/>
                <a:gd name="T4" fmla="*/ 2147483647 w 60"/>
                <a:gd name="T5" fmla="*/ 2147483647 h 36"/>
                <a:gd name="T6" fmla="*/ 2147483647 w 60"/>
                <a:gd name="T7" fmla="*/ 2147483647 h 36"/>
                <a:gd name="T8" fmla="*/ 2147483647 w 60"/>
                <a:gd name="T9" fmla="*/ 2147483647 h 36"/>
                <a:gd name="T10" fmla="*/ 2147483647 w 60"/>
                <a:gd name="T11" fmla="*/ 2147483647 h 36"/>
                <a:gd name="T12" fmla="*/ 0 w 60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0" h="36">
                  <a:moveTo>
                    <a:pt x="0" y="12"/>
                  </a:moveTo>
                  <a:lnTo>
                    <a:pt x="36" y="0"/>
                  </a:lnTo>
                  <a:lnTo>
                    <a:pt x="60" y="6"/>
                  </a:lnTo>
                  <a:lnTo>
                    <a:pt x="60" y="18"/>
                  </a:lnTo>
                  <a:lnTo>
                    <a:pt x="54" y="36"/>
                  </a:lnTo>
                  <a:lnTo>
                    <a:pt x="30" y="24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0" name="Freeform 139"/>
            <p:cNvSpPr>
              <a:spLocks/>
            </p:cNvSpPr>
            <p:nvPr/>
          </p:nvSpPr>
          <p:spPr bwMode="auto">
            <a:xfrm>
              <a:off x="7716589" y="6226267"/>
              <a:ext cx="31585" cy="59245"/>
            </a:xfrm>
            <a:custGeom>
              <a:avLst/>
              <a:gdLst>
                <a:gd name="T0" fmla="*/ 0 w 24"/>
                <a:gd name="T1" fmla="*/ 2147483647 h 48"/>
                <a:gd name="T2" fmla="*/ 2147483647 w 24"/>
                <a:gd name="T3" fmla="*/ 2147483647 h 48"/>
                <a:gd name="T4" fmla="*/ 2147483647 w 24"/>
                <a:gd name="T5" fmla="*/ 0 h 48"/>
                <a:gd name="T6" fmla="*/ 2147483647 w 24"/>
                <a:gd name="T7" fmla="*/ 2147483647 h 48"/>
                <a:gd name="T8" fmla="*/ 2147483647 w 24"/>
                <a:gd name="T9" fmla="*/ 2147483647 h 48"/>
                <a:gd name="T10" fmla="*/ 0 w 24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4" h="48">
                  <a:moveTo>
                    <a:pt x="0" y="48"/>
                  </a:moveTo>
                  <a:lnTo>
                    <a:pt x="6" y="6"/>
                  </a:lnTo>
                  <a:lnTo>
                    <a:pt x="18" y="0"/>
                  </a:lnTo>
                  <a:lnTo>
                    <a:pt x="24" y="24"/>
                  </a:lnTo>
                  <a:lnTo>
                    <a:pt x="24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1" name="Freeform 140"/>
            <p:cNvSpPr>
              <a:spLocks/>
            </p:cNvSpPr>
            <p:nvPr/>
          </p:nvSpPr>
          <p:spPr bwMode="auto">
            <a:xfrm>
              <a:off x="7708693" y="6165503"/>
              <a:ext cx="39481" cy="45574"/>
            </a:xfrm>
            <a:custGeom>
              <a:avLst/>
              <a:gdLst>
                <a:gd name="T0" fmla="*/ 0 w 30"/>
                <a:gd name="T1" fmla="*/ 2147483647 h 37"/>
                <a:gd name="T2" fmla="*/ 2147483647 w 30"/>
                <a:gd name="T3" fmla="*/ 0 h 37"/>
                <a:gd name="T4" fmla="*/ 2147483647 w 30"/>
                <a:gd name="T5" fmla="*/ 2147483647 h 37"/>
                <a:gd name="T6" fmla="*/ 2147483647 w 30"/>
                <a:gd name="T7" fmla="*/ 2147483647 h 37"/>
                <a:gd name="T8" fmla="*/ 0 w 30"/>
                <a:gd name="T9" fmla="*/ 2147483647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" h="37">
                  <a:moveTo>
                    <a:pt x="0" y="12"/>
                  </a:moveTo>
                  <a:lnTo>
                    <a:pt x="24" y="0"/>
                  </a:lnTo>
                  <a:lnTo>
                    <a:pt x="30" y="24"/>
                  </a:lnTo>
                  <a:lnTo>
                    <a:pt x="24" y="37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2" name="Freeform 141"/>
            <p:cNvSpPr>
              <a:spLocks/>
            </p:cNvSpPr>
            <p:nvPr/>
          </p:nvSpPr>
          <p:spPr bwMode="auto">
            <a:xfrm>
              <a:off x="8503078" y="6334124"/>
              <a:ext cx="39483" cy="7596"/>
            </a:xfrm>
            <a:custGeom>
              <a:avLst/>
              <a:gdLst>
                <a:gd name="T0" fmla="*/ 2147483647 w 30"/>
                <a:gd name="T1" fmla="*/ 0 h 6"/>
                <a:gd name="T2" fmla="*/ 2147483647 w 30"/>
                <a:gd name="T3" fmla="*/ 0 h 6"/>
                <a:gd name="T4" fmla="*/ 0 w 30"/>
                <a:gd name="T5" fmla="*/ 2147483647 h 6"/>
                <a:gd name="T6" fmla="*/ 2147483647 w 30"/>
                <a:gd name="T7" fmla="*/ 0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" h="6">
                  <a:moveTo>
                    <a:pt x="24" y="0"/>
                  </a:moveTo>
                  <a:lnTo>
                    <a:pt x="30" y="0"/>
                  </a:lnTo>
                  <a:lnTo>
                    <a:pt x="0" y="6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3" name="Freeform 142"/>
            <p:cNvSpPr>
              <a:spLocks/>
            </p:cNvSpPr>
            <p:nvPr/>
          </p:nvSpPr>
          <p:spPr bwMode="auto">
            <a:xfrm>
              <a:off x="8106675" y="6191327"/>
              <a:ext cx="489581" cy="171661"/>
            </a:xfrm>
            <a:custGeom>
              <a:avLst/>
              <a:gdLst>
                <a:gd name="T0" fmla="*/ 2147483647 w 10616"/>
                <a:gd name="T1" fmla="*/ 2147483647 h 10000"/>
                <a:gd name="T2" fmla="*/ 2147483647 w 10616"/>
                <a:gd name="T3" fmla="*/ 2147483647 h 10000"/>
                <a:gd name="T4" fmla="*/ 2147483647 w 10616"/>
                <a:gd name="T5" fmla="*/ 2147483647 h 10000"/>
                <a:gd name="T6" fmla="*/ 2147483647 w 10616"/>
                <a:gd name="T7" fmla="*/ 2147483647 h 10000"/>
                <a:gd name="T8" fmla="*/ 2147483647 w 10616"/>
                <a:gd name="T9" fmla="*/ 2147483647 h 10000"/>
                <a:gd name="T10" fmla="*/ 2147483647 w 10616"/>
                <a:gd name="T11" fmla="*/ 2147483647 h 10000"/>
                <a:gd name="T12" fmla="*/ 2147483647 w 10616"/>
                <a:gd name="T13" fmla="*/ 2147483647 h 10000"/>
                <a:gd name="T14" fmla="*/ 2147483647 w 10616"/>
                <a:gd name="T15" fmla="*/ 2147483647 h 10000"/>
                <a:gd name="T16" fmla="*/ 2147483647 w 10616"/>
                <a:gd name="T17" fmla="*/ 2147483647 h 10000"/>
                <a:gd name="T18" fmla="*/ 2147483647 w 10616"/>
                <a:gd name="T19" fmla="*/ 2147483647 h 10000"/>
                <a:gd name="T20" fmla="*/ 2147483647 w 10616"/>
                <a:gd name="T21" fmla="*/ 808041496 h 10000"/>
                <a:gd name="T22" fmla="*/ 2147483647 w 10616"/>
                <a:gd name="T23" fmla="*/ 808041496 h 10000"/>
                <a:gd name="T24" fmla="*/ 2147483647 w 10616"/>
                <a:gd name="T25" fmla="*/ 0 h 10000"/>
                <a:gd name="T26" fmla="*/ 2147483647 w 10616"/>
                <a:gd name="T27" fmla="*/ 0 h 10000"/>
                <a:gd name="T28" fmla="*/ 2147483647 w 10616"/>
                <a:gd name="T29" fmla="*/ 2147483647 h 10000"/>
                <a:gd name="T30" fmla="*/ 2147483647 w 10616"/>
                <a:gd name="T31" fmla="*/ 2147483647 h 10000"/>
                <a:gd name="T32" fmla="*/ 2147483647 w 10616"/>
                <a:gd name="T33" fmla="*/ 2147483647 h 10000"/>
                <a:gd name="T34" fmla="*/ 2147483647 w 10616"/>
                <a:gd name="T35" fmla="*/ 2147483647 h 10000"/>
                <a:gd name="T36" fmla="*/ 2147483647 w 10616"/>
                <a:gd name="T37" fmla="*/ 808041496 h 10000"/>
                <a:gd name="T38" fmla="*/ 2147483647 w 10616"/>
                <a:gd name="T39" fmla="*/ 0 h 10000"/>
                <a:gd name="T40" fmla="*/ 2147483647 w 10616"/>
                <a:gd name="T41" fmla="*/ 0 h 10000"/>
                <a:gd name="T42" fmla="*/ 2147483647 w 10616"/>
                <a:gd name="T43" fmla="*/ 0 h 10000"/>
                <a:gd name="T44" fmla="*/ 2147483647 w 10616"/>
                <a:gd name="T45" fmla="*/ 808041496 h 10000"/>
                <a:gd name="T46" fmla="*/ 2147483647 w 10616"/>
                <a:gd name="T47" fmla="*/ 2147483647 h 10000"/>
                <a:gd name="T48" fmla="*/ 2147483647 w 10616"/>
                <a:gd name="T49" fmla="*/ 2147483647 h 10000"/>
                <a:gd name="T50" fmla="*/ 2147483647 w 10616"/>
                <a:gd name="T51" fmla="*/ 2147483647 h 10000"/>
                <a:gd name="T52" fmla="*/ 2147483647 w 10616"/>
                <a:gd name="T53" fmla="*/ 2147483647 h 10000"/>
                <a:gd name="T54" fmla="*/ 2147483647 w 10616"/>
                <a:gd name="T55" fmla="*/ 2147483647 h 10000"/>
                <a:gd name="T56" fmla="*/ 2147483647 w 10616"/>
                <a:gd name="T57" fmla="*/ 2147483647 h 10000"/>
                <a:gd name="T58" fmla="*/ 2147483647 w 10616"/>
                <a:gd name="T59" fmla="*/ 2147483647 h 10000"/>
                <a:gd name="T60" fmla="*/ 2147483647 w 10616"/>
                <a:gd name="T61" fmla="*/ 2147483647 h 10000"/>
                <a:gd name="T62" fmla="*/ 0 w 10616"/>
                <a:gd name="T63" fmla="*/ 2147483647 h 10000"/>
                <a:gd name="T64" fmla="*/ 2147483647 w 10616"/>
                <a:gd name="T65" fmla="*/ 2147483647 h 10000"/>
                <a:gd name="T66" fmla="*/ 2147483647 w 10616"/>
                <a:gd name="T67" fmla="*/ 2147483647 h 10000"/>
                <a:gd name="T68" fmla="*/ 2147483647 w 10616"/>
                <a:gd name="T69" fmla="*/ 2147483647 h 10000"/>
                <a:gd name="T70" fmla="*/ 2147483647 w 10616"/>
                <a:gd name="T71" fmla="*/ 2147483647 h 10000"/>
                <a:gd name="T72" fmla="*/ 2147483647 w 10616"/>
                <a:gd name="T73" fmla="*/ 2147483647 h 10000"/>
                <a:gd name="T74" fmla="*/ 2147483647 w 10616"/>
                <a:gd name="T75" fmla="*/ 2147483647 h 10000"/>
                <a:gd name="T76" fmla="*/ 2147483647 w 10616"/>
                <a:gd name="T77" fmla="*/ 2147483647 h 10000"/>
                <a:gd name="T78" fmla="*/ 2147483647 w 10616"/>
                <a:gd name="T79" fmla="*/ 2147483647 h 10000"/>
                <a:gd name="T80" fmla="*/ 2147483647 w 10616"/>
                <a:gd name="T81" fmla="*/ 2147483647 h 10000"/>
                <a:gd name="T82" fmla="*/ 2147483647 w 10616"/>
                <a:gd name="T83" fmla="*/ 2147483647 h 10000"/>
                <a:gd name="T84" fmla="*/ 2147483647 w 10616"/>
                <a:gd name="T85" fmla="*/ 2147483647 h 1000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0616" h="10000">
                  <a:moveTo>
                    <a:pt x="6379" y="8696"/>
                  </a:moveTo>
                  <a:lnTo>
                    <a:pt x="6718" y="9130"/>
                  </a:lnTo>
                  <a:lnTo>
                    <a:pt x="8582" y="8696"/>
                  </a:lnTo>
                  <a:lnTo>
                    <a:pt x="9430" y="8261"/>
                  </a:lnTo>
                  <a:lnTo>
                    <a:pt x="10277" y="7826"/>
                  </a:lnTo>
                  <a:lnTo>
                    <a:pt x="10616" y="8261"/>
                  </a:lnTo>
                  <a:cubicBezTo>
                    <a:pt x="10560" y="7826"/>
                    <a:pt x="10503" y="7392"/>
                    <a:pt x="10447" y="6957"/>
                  </a:cubicBezTo>
                  <a:lnTo>
                    <a:pt x="10447" y="3913"/>
                  </a:lnTo>
                  <a:cubicBezTo>
                    <a:pt x="10503" y="3768"/>
                    <a:pt x="10560" y="3623"/>
                    <a:pt x="10616" y="3478"/>
                  </a:cubicBezTo>
                  <a:lnTo>
                    <a:pt x="9938" y="1304"/>
                  </a:lnTo>
                  <a:lnTo>
                    <a:pt x="9599" y="435"/>
                  </a:lnTo>
                  <a:lnTo>
                    <a:pt x="9091" y="435"/>
                  </a:lnTo>
                  <a:cubicBezTo>
                    <a:pt x="9034" y="290"/>
                    <a:pt x="8978" y="145"/>
                    <a:pt x="8921" y="0"/>
                  </a:cubicBezTo>
                  <a:lnTo>
                    <a:pt x="8243" y="1304"/>
                  </a:lnTo>
                  <a:lnTo>
                    <a:pt x="7396" y="1304"/>
                  </a:lnTo>
                  <a:lnTo>
                    <a:pt x="7226" y="1304"/>
                  </a:lnTo>
                  <a:lnTo>
                    <a:pt x="6548" y="435"/>
                  </a:lnTo>
                  <a:lnTo>
                    <a:pt x="6040" y="0"/>
                  </a:lnTo>
                  <a:lnTo>
                    <a:pt x="4684" y="0"/>
                  </a:lnTo>
                  <a:lnTo>
                    <a:pt x="4345" y="0"/>
                  </a:lnTo>
                  <a:lnTo>
                    <a:pt x="3836" y="435"/>
                  </a:lnTo>
                  <a:lnTo>
                    <a:pt x="3497" y="1304"/>
                  </a:lnTo>
                  <a:lnTo>
                    <a:pt x="2650" y="1739"/>
                  </a:lnTo>
                  <a:cubicBezTo>
                    <a:pt x="2593" y="1594"/>
                    <a:pt x="2537" y="1449"/>
                    <a:pt x="2480" y="1304"/>
                  </a:cubicBezTo>
                  <a:lnTo>
                    <a:pt x="2311" y="1304"/>
                  </a:lnTo>
                  <a:lnTo>
                    <a:pt x="1972" y="2609"/>
                  </a:lnTo>
                  <a:cubicBezTo>
                    <a:pt x="1746" y="2609"/>
                    <a:pt x="1494" y="2631"/>
                    <a:pt x="1294" y="2609"/>
                  </a:cubicBezTo>
                  <a:cubicBezTo>
                    <a:pt x="1094" y="2587"/>
                    <a:pt x="883" y="2261"/>
                    <a:pt x="770" y="2478"/>
                  </a:cubicBezTo>
                  <a:cubicBezTo>
                    <a:pt x="657" y="2695"/>
                    <a:pt x="333" y="2962"/>
                    <a:pt x="205" y="3117"/>
                  </a:cubicBezTo>
                  <a:cubicBezTo>
                    <a:pt x="77" y="3272"/>
                    <a:pt x="0" y="3266"/>
                    <a:pt x="0" y="3407"/>
                  </a:cubicBezTo>
                  <a:cubicBezTo>
                    <a:pt x="113" y="3701"/>
                    <a:pt x="482" y="5084"/>
                    <a:pt x="698" y="5748"/>
                  </a:cubicBezTo>
                  <a:cubicBezTo>
                    <a:pt x="914" y="6412"/>
                    <a:pt x="1138" y="6900"/>
                    <a:pt x="1294" y="7391"/>
                  </a:cubicBezTo>
                  <a:cubicBezTo>
                    <a:pt x="1450" y="7882"/>
                    <a:pt x="1520" y="8261"/>
                    <a:pt x="1633" y="8696"/>
                  </a:cubicBezTo>
                  <a:lnTo>
                    <a:pt x="3158" y="9130"/>
                  </a:lnTo>
                  <a:lnTo>
                    <a:pt x="3328" y="9130"/>
                  </a:lnTo>
                  <a:lnTo>
                    <a:pt x="4514" y="10000"/>
                  </a:lnTo>
                  <a:lnTo>
                    <a:pt x="5192" y="9130"/>
                  </a:lnTo>
                  <a:lnTo>
                    <a:pt x="5870" y="10000"/>
                  </a:lnTo>
                  <a:lnTo>
                    <a:pt x="6379" y="869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4" name="Freeform 143"/>
            <p:cNvSpPr>
              <a:spLocks/>
            </p:cNvSpPr>
            <p:nvPr/>
          </p:nvSpPr>
          <p:spPr bwMode="auto">
            <a:xfrm>
              <a:off x="8000862" y="5661157"/>
              <a:ext cx="157929" cy="103299"/>
            </a:xfrm>
            <a:custGeom>
              <a:avLst/>
              <a:gdLst>
                <a:gd name="T0" fmla="*/ 2147483647 w 20"/>
                <a:gd name="T1" fmla="*/ 2147483647 h 14"/>
                <a:gd name="T2" fmla="*/ 2147483647 w 20"/>
                <a:gd name="T3" fmla="*/ 2147483647 h 14"/>
                <a:gd name="T4" fmla="*/ 2147483647 w 20"/>
                <a:gd name="T5" fmla="*/ 0 h 14"/>
                <a:gd name="T6" fmla="*/ 2147483647 w 20"/>
                <a:gd name="T7" fmla="*/ 2147483647 h 14"/>
                <a:gd name="T8" fmla="*/ 2147483647 w 20"/>
                <a:gd name="T9" fmla="*/ 0 h 14"/>
                <a:gd name="T10" fmla="*/ 2147483647 w 20"/>
                <a:gd name="T11" fmla="*/ 0 h 14"/>
                <a:gd name="T12" fmla="*/ 2147483647 w 20"/>
                <a:gd name="T13" fmla="*/ 2147483647 h 14"/>
                <a:gd name="T14" fmla="*/ 2147483647 w 20"/>
                <a:gd name="T15" fmla="*/ 2147483647 h 14"/>
                <a:gd name="T16" fmla="*/ 0 w 20"/>
                <a:gd name="T17" fmla="*/ 2147483647 h 14"/>
                <a:gd name="T18" fmla="*/ 2147483647 w 20"/>
                <a:gd name="T19" fmla="*/ 2147483647 h 14"/>
                <a:gd name="T20" fmla="*/ 2147483647 w 20"/>
                <a:gd name="T21" fmla="*/ 2147483647 h 14"/>
                <a:gd name="T22" fmla="*/ 2147483647 w 20"/>
                <a:gd name="T23" fmla="*/ 2147483647 h 14"/>
                <a:gd name="T24" fmla="*/ 2147483647 w 20"/>
                <a:gd name="T25" fmla="*/ 2147483647 h 14"/>
                <a:gd name="T26" fmla="*/ 2147483647 w 20"/>
                <a:gd name="T27" fmla="*/ 2147483647 h 14"/>
                <a:gd name="T28" fmla="*/ 2147483647 w 20"/>
                <a:gd name="T29" fmla="*/ 2147483647 h 14"/>
                <a:gd name="T30" fmla="*/ 2147483647 w 20"/>
                <a:gd name="T31" fmla="*/ 2147483647 h 14"/>
                <a:gd name="T32" fmla="*/ 2147483647 w 20"/>
                <a:gd name="T33" fmla="*/ 2147483647 h 14"/>
                <a:gd name="T34" fmla="*/ 2147483647 w 20"/>
                <a:gd name="T35" fmla="*/ 2147483647 h 14"/>
                <a:gd name="T36" fmla="*/ 2147483647 w 20"/>
                <a:gd name="T37" fmla="*/ 2147483647 h 14"/>
                <a:gd name="T38" fmla="*/ 2147483647 w 20"/>
                <a:gd name="T39" fmla="*/ 2147483647 h 14"/>
                <a:gd name="T40" fmla="*/ 2147483647 w 20"/>
                <a:gd name="T41" fmla="*/ 2147483647 h 14"/>
                <a:gd name="T42" fmla="*/ 2147483647 w 20"/>
                <a:gd name="T43" fmla="*/ 2147483647 h 14"/>
                <a:gd name="T44" fmla="*/ 2147483647 w 20"/>
                <a:gd name="T45" fmla="*/ 2147483647 h 1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" h="14">
                  <a:moveTo>
                    <a:pt x="19" y="4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5" y="12"/>
                    <a:pt x="16" y="12"/>
                  </a:cubicBezTo>
                  <a:cubicBezTo>
                    <a:pt x="17" y="12"/>
                    <a:pt x="16" y="9"/>
                    <a:pt x="16" y="9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5" name="Freeform 144"/>
            <p:cNvSpPr>
              <a:spLocks/>
            </p:cNvSpPr>
            <p:nvPr/>
          </p:nvSpPr>
          <p:spPr bwMode="auto">
            <a:xfrm>
              <a:off x="8070351" y="5518360"/>
              <a:ext cx="118448" cy="97223"/>
            </a:xfrm>
            <a:custGeom>
              <a:avLst/>
              <a:gdLst>
                <a:gd name="T0" fmla="*/ 2147483647 w 90"/>
                <a:gd name="T1" fmla="*/ 2147483647 h 78"/>
                <a:gd name="T2" fmla="*/ 2147483647 w 90"/>
                <a:gd name="T3" fmla="*/ 2147483647 h 78"/>
                <a:gd name="T4" fmla="*/ 2147483647 w 90"/>
                <a:gd name="T5" fmla="*/ 2147483647 h 78"/>
                <a:gd name="T6" fmla="*/ 2147483647 w 90"/>
                <a:gd name="T7" fmla="*/ 2147483647 h 78"/>
                <a:gd name="T8" fmla="*/ 2147483647 w 90"/>
                <a:gd name="T9" fmla="*/ 2147483647 h 78"/>
                <a:gd name="T10" fmla="*/ 2147483647 w 90"/>
                <a:gd name="T11" fmla="*/ 0 h 78"/>
                <a:gd name="T12" fmla="*/ 2147483647 w 90"/>
                <a:gd name="T13" fmla="*/ 0 h 78"/>
                <a:gd name="T14" fmla="*/ 2147483647 w 90"/>
                <a:gd name="T15" fmla="*/ 0 h 78"/>
                <a:gd name="T16" fmla="*/ 0 w 90"/>
                <a:gd name="T17" fmla="*/ 2147483647 h 78"/>
                <a:gd name="T18" fmla="*/ 0 w 90"/>
                <a:gd name="T19" fmla="*/ 2147483647 h 78"/>
                <a:gd name="T20" fmla="*/ 2147483647 w 90"/>
                <a:gd name="T21" fmla="*/ 2147483647 h 78"/>
                <a:gd name="T22" fmla="*/ 2147483647 w 90"/>
                <a:gd name="T23" fmla="*/ 2147483647 h 78"/>
                <a:gd name="T24" fmla="*/ 2147483647 w 90"/>
                <a:gd name="T25" fmla="*/ 2147483647 h 78"/>
                <a:gd name="T26" fmla="*/ 2147483647 w 90"/>
                <a:gd name="T27" fmla="*/ 2147483647 h 78"/>
                <a:gd name="T28" fmla="*/ 2147483647 w 90"/>
                <a:gd name="T29" fmla="*/ 2147483647 h 78"/>
                <a:gd name="T30" fmla="*/ 2147483647 w 90"/>
                <a:gd name="T31" fmla="*/ 2147483647 h 7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0" h="78">
                  <a:moveTo>
                    <a:pt x="54" y="66"/>
                  </a:moveTo>
                  <a:lnTo>
                    <a:pt x="78" y="78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90" y="6"/>
                  </a:lnTo>
                  <a:lnTo>
                    <a:pt x="84" y="0"/>
                  </a:lnTo>
                  <a:lnTo>
                    <a:pt x="72" y="0"/>
                  </a:lnTo>
                  <a:lnTo>
                    <a:pt x="36" y="0"/>
                  </a:lnTo>
                  <a:lnTo>
                    <a:pt x="0" y="18"/>
                  </a:lnTo>
                  <a:lnTo>
                    <a:pt x="0" y="30"/>
                  </a:lnTo>
                  <a:lnTo>
                    <a:pt x="6" y="42"/>
                  </a:lnTo>
                  <a:lnTo>
                    <a:pt x="12" y="48"/>
                  </a:lnTo>
                  <a:lnTo>
                    <a:pt x="18" y="54"/>
                  </a:lnTo>
                  <a:lnTo>
                    <a:pt x="12" y="60"/>
                  </a:lnTo>
                  <a:lnTo>
                    <a:pt x="36" y="54"/>
                  </a:lnTo>
                  <a:lnTo>
                    <a:pt x="54" y="6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6" name="Freeform 145"/>
            <p:cNvSpPr>
              <a:spLocks/>
            </p:cNvSpPr>
            <p:nvPr/>
          </p:nvSpPr>
          <p:spPr bwMode="auto">
            <a:xfrm>
              <a:off x="8065614" y="5668752"/>
              <a:ext cx="232156" cy="202043"/>
            </a:xfrm>
            <a:custGeom>
              <a:avLst/>
              <a:gdLst>
                <a:gd name="T0" fmla="*/ 2147483647 w 30"/>
                <a:gd name="T1" fmla="*/ 2147483647 h 27"/>
                <a:gd name="T2" fmla="*/ 2147483647 w 30"/>
                <a:gd name="T3" fmla="*/ 2147483647 h 27"/>
                <a:gd name="T4" fmla="*/ 2147483647 w 30"/>
                <a:gd name="T5" fmla="*/ 2147483647 h 27"/>
                <a:gd name="T6" fmla="*/ 2147483647 w 30"/>
                <a:gd name="T7" fmla="*/ 2147483647 h 27"/>
                <a:gd name="T8" fmla="*/ 2147483647 w 30"/>
                <a:gd name="T9" fmla="*/ 0 h 27"/>
                <a:gd name="T10" fmla="*/ 2147483647 w 30"/>
                <a:gd name="T11" fmla="*/ 2147483647 h 27"/>
                <a:gd name="T12" fmla="*/ 2147483647 w 30"/>
                <a:gd name="T13" fmla="*/ 2147483647 h 27"/>
                <a:gd name="T14" fmla="*/ 2147483647 w 30"/>
                <a:gd name="T15" fmla="*/ 2147483647 h 27"/>
                <a:gd name="T16" fmla="*/ 2147483647 w 30"/>
                <a:gd name="T17" fmla="*/ 2147483647 h 27"/>
                <a:gd name="T18" fmla="*/ 2147483647 w 30"/>
                <a:gd name="T19" fmla="*/ 2147483647 h 27"/>
                <a:gd name="T20" fmla="*/ 2147483647 w 30"/>
                <a:gd name="T21" fmla="*/ 2147483647 h 27"/>
                <a:gd name="T22" fmla="*/ 2147483647 w 30"/>
                <a:gd name="T23" fmla="*/ 2147483647 h 27"/>
                <a:gd name="T24" fmla="*/ 2147483647 w 30"/>
                <a:gd name="T25" fmla="*/ 2147483647 h 27"/>
                <a:gd name="T26" fmla="*/ 2147483647 w 30"/>
                <a:gd name="T27" fmla="*/ 2147483647 h 27"/>
                <a:gd name="T28" fmla="*/ 2147483647 w 30"/>
                <a:gd name="T29" fmla="*/ 2147483647 h 27"/>
                <a:gd name="T30" fmla="*/ 2147483647 w 30"/>
                <a:gd name="T31" fmla="*/ 2147483647 h 27"/>
                <a:gd name="T32" fmla="*/ 0 w 30"/>
                <a:gd name="T33" fmla="*/ 2147483647 h 27"/>
                <a:gd name="T34" fmla="*/ 2147483647 w 30"/>
                <a:gd name="T35" fmla="*/ 2147483647 h 27"/>
                <a:gd name="T36" fmla="*/ 2147483647 w 30"/>
                <a:gd name="T37" fmla="*/ 2147483647 h 27"/>
                <a:gd name="T38" fmla="*/ 2147483647 w 30"/>
                <a:gd name="T39" fmla="*/ 2147483647 h 27"/>
                <a:gd name="T40" fmla="*/ 2147483647 w 30"/>
                <a:gd name="T41" fmla="*/ 2147483647 h 27"/>
                <a:gd name="T42" fmla="*/ 2147483647 w 30"/>
                <a:gd name="T43" fmla="*/ 2147483647 h 27"/>
                <a:gd name="T44" fmla="*/ 2147483647 w 30"/>
                <a:gd name="T45" fmla="*/ 2147483647 h 27"/>
                <a:gd name="T46" fmla="*/ 2147483647 w 30"/>
                <a:gd name="T47" fmla="*/ 2147483647 h 27"/>
                <a:gd name="T48" fmla="*/ 2147483647 w 30"/>
                <a:gd name="T49" fmla="*/ 2147483647 h 27"/>
                <a:gd name="T50" fmla="*/ 2147483647 w 30"/>
                <a:gd name="T51" fmla="*/ 2147483647 h 27"/>
                <a:gd name="T52" fmla="*/ 2147483647 w 30"/>
                <a:gd name="T53" fmla="*/ 2147483647 h 27"/>
                <a:gd name="T54" fmla="*/ 2147483647 w 30"/>
                <a:gd name="T55" fmla="*/ 2147483647 h 27"/>
                <a:gd name="T56" fmla="*/ 2147483647 w 30"/>
                <a:gd name="T57" fmla="*/ 2147483647 h 2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0" h="27">
                  <a:moveTo>
                    <a:pt x="30" y="14"/>
                  </a:moveTo>
                  <a:cubicBezTo>
                    <a:pt x="27" y="11"/>
                    <a:pt x="27" y="11"/>
                    <a:pt x="27" y="11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9" y="11"/>
                    <a:pt x="8" y="11"/>
                  </a:cubicBezTo>
                  <a:cubicBezTo>
                    <a:pt x="7" y="11"/>
                    <a:pt x="5" y="11"/>
                    <a:pt x="5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9" y="16"/>
                    <a:pt x="29" y="16"/>
                    <a:pt x="29" y="16"/>
                  </a:cubicBezTo>
                  <a:lnTo>
                    <a:pt x="30" y="1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7" name="Freeform 146"/>
            <p:cNvSpPr>
              <a:spLocks/>
            </p:cNvSpPr>
            <p:nvPr/>
          </p:nvSpPr>
          <p:spPr bwMode="auto">
            <a:xfrm>
              <a:off x="8008759" y="5586720"/>
              <a:ext cx="189515" cy="103299"/>
            </a:xfrm>
            <a:custGeom>
              <a:avLst/>
              <a:gdLst>
                <a:gd name="T0" fmla="*/ 2147483647 w 24"/>
                <a:gd name="T1" fmla="*/ 2147483647 h 14"/>
                <a:gd name="T2" fmla="*/ 2147483647 w 24"/>
                <a:gd name="T3" fmla="*/ 2147483647 h 14"/>
                <a:gd name="T4" fmla="*/ 2147483647 w 24"/>
                <a:gd name="T5" fmla="*/ 2147483647 h 14"/>
                <a:gd name="T6" fmla="*/ 2147483647 w 24"/>
                <a:gd name="T7" fmla="*/ 2147483647 h 14"/>
                <a:gd name="T8" fmla="*/ 2147483647 w 24"/>
                <a:gd name="T9" fmla="*/ 2147483647 h 14"/>
                <a:gd name="T10" fmla="*/ 2147483647 w 24"/>
                <a:gd name="T11" fmla="*/ 2147483647 h 14"/>
                <a:gd name="T12" fmla="*/ 2147483647 w 24"/>
                <a:gd name="T13" fmla="*/ 2147483647 h 14"/>
                <a:gd name="T14" fmla="*/ 2147483647 w 24"/>
                <a:gd name="T15" fmla="*/ 2147483647 h 14"/>
                <a:gd name="T16" fmla="*/ 2147483647 w 24"/>
                <a:gd name="T17" fmla="*/ 2147483647 h 14"/>
                <a:gd name="T18" fmla="*/ 2147483647 w 24"/>
                <a:gd name="T19" fmla="*/ 2147483647 h 14"/>
                <a:gd name="T20" fmla="*/ 2147483647 w 24"/>
                <a:gd name="T21" fmla="*/ 2147483647 h 14"/>
                <a:gd name="T22" fmla="*/ 2147483647 w 24"/>
                <a:gd name="T23" fmla="*/ 0 h 14"/>
                <a:gd name="T24" fmla="*/ 2147483647 w 24"/>
                <a:gd name="T25" fmla="*/ 2147483647 h 14"/>
                <a:gd name="T26" fmla="*/ 2147483647 w 24"/>
                <a:gd name="T27" fmla="*/ 2147483647 h 14"/>
                <a:gd name="T28" fmla="*/ 2147483647 w 24"/>
                <a:gd name="T29" fmla="*/ 2147483647 h 14"/>
                <a:gd name="T30" fmla="*/ 2147483647 w 24"/>
                <a:gd name="T31" fmla="*/ 2147483647 h 14"/>
                <a:gd name="T32" fmla="*/ 2147483647 w 24"/>
                <a:gd name="T33" fmla="*/ 2147483647 h 14"/>
                <a:gd name="T34" fmla="*/ 2147483647 w 24"/>
                <a:gd name="T35" fmla="*/ 2147483647 h 14"/>
                <a:gd name="T36" fmla="*/ 0 w 24"/>
                <a:gd name="T37" fmla="*/ 2147483647 h 14"/>
                <a:gd name="T38" fmla="*/ 2147483647 w 24"/>
                <a:gd name="T39" fmla="*/ 2147483647 h 14"/>
                <a:gd name="T40" fmla="*/ 2147483647 w 24"/>
                <a:gd name="T41" fmla="*/ 2147483647 h 1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4" h="14">
                  <a:moveTo>
                    <a:pt x="8" y="10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1" y="7"/>
                    <a:pt x="1" y="8"/>
                  </a:cubicBezTo>
                  <a:cubicBezTo>
                    <a:pt x="1" y="8"/>
                    <a:pt x="0" y="10"/>
                    <a:pt x="0" y="11"/>
                  </a:cubicBezTo>
                  <a:cubicBezTo>
                    <a:pt x="4" y="10"/>
                    <a:pt x="4" y="10"/>
                    <a:pt x="4" y="10"/>
                  </a:cubicBezTo>
                  <a:lnTo>
                    <a:pt x="8" y="10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8" name="Freeform 147"/>
            <p:cNvSpPr>
              <a:spLocks/>
            </p:cNvSpPr>
            <p:nvPr/>
          </p:nvSpPr>
          <p:spPr bwMode="auto">
            <a:xfrm>
              <a:off x="8000862" y="4936539"/>
              <a:ext cx="265322" cy="560554"/>
            </a:xfrm>
            <a:custGeom>
              <a:avLst/>
              <a:gdLst>
                <a:gd name="T0" fmla="*/ 2147483647 w 34"/>
                <a:gd name="T1" fmla="*/ 2147483647 h 75"/>
                <a:gd name="T2" fmla="*/ 2147483647 w 34"/>
                <a:gd name="T3" fmla="*/ 2147483647 h 75"/>
                <a:gd name="T4" fmla="*/ 2147483647 w 34"/>
                <a:gd name="T5" fmla="*/ 2147483647 h 75"/>
                <a:gd name="T6" fmla="*/ 2147483647 w 34"/>
                <a:gd name="T7" fmla="*/ 2147483647 h 75"/>
                <a:gd name="T8" fmla="*/ 2147483647 w 34"/>
                <a:gd name="T9" fmla="*/ 2147483647 h 75"/>
                <a:gd name="T10" fmla="*/ 2147483647 w 34"/>
                <a:gd name="T11" fmla="*/ 2147483647 h 75"/>
                <a:gd name="T12" fmla="*/ 2147483647 w 34"/>
                <a:gd name="T13" fmla="*/ 2147483647 h 75"/>
                <a:gd name="T14" fmla="*/ 2147483647 w 34"/>
                <a:gd name="T15" fmla="*/ 2147483647 h 75"/>
                <a:gd name="T16" fmla="*/ 2147483647 w 34"/>
                <a:gd name="T17" fmla="*/ 2147483647 h 75"/>
                <a:gd name="T18" fmla="*/ 2147483647 w 34"/>
                <a:gd name="T19" fmla="*/ 2147483647 h 75"/>
                <a:gd name="T20" fmla="*/ 2147483647 w 34"/>
                <a:gd name="T21" fmla="*/ 2147483647 h 75"/>
                <a:gd name="T22" fmla="*/ 2147483647 w 34"/>
                <a:gd name="T23" fmla="*/ 2147483647 h 75"/>
                <a:gd name="T24" fmla="*/ 2147483647 w 34"/>
                <a:gd name="T25" fmla="*/ 2147483647 h 75"/>
                <a:gd name="T26" fmla="*/ 2147483647 w 34"/>
                <a:gd name="T27" fmla="*/ 2147483647 h 75"/>
                <a:gd name="T28" fmla="*/ 2147483647 w 34"/>
                <a:gd name="T29" fmla="*/ 2147483647 h 75"/>
                <a:gd name="T30" fmla="*/ 2147483647 w 34"/>
                <a:gd name="T31" fmla="*/ 2147483647 h 75"/>
                <a:gd name="T32" fmla="*/ 2147483647 w 34"/>
                <a:gd name="T33" fmla="*/ 2147483647 h 75"/>
                <a:gd name="T34" fmla="*/ 2147483647 w 34"/>
                <a:gd name="T35" fmla="*/ 2147483647 h 75"/>
                <a:gd name="T36" fmla="*/ 2147483647 w 34"/>
                <a:gd name="T37" fmla="*/ 2147483647 h 75"/>
                <a:gd name="T38" fmla="*/ 2147483647 w 34"/>
                <a:gd name="T39" fmla="*/ 2147483647 h 75"/>
                <a:gd name="T40" fmla="*/ 2147483647 w 34"/>
                <a:gd name="T41" fmla="*/ 2147483647 h 75"/>
                <a:gd name="T42" fmla="*/ 2147483647 w 34"/>
                <a:gd name="T43" fmla="*/ 0 h 75"/>
                <a:gd name="T44" fmla="*/ 2147483647 w 34"/>
                <a:gd name="T45" fmla="*/ 2147483647 h 75"/>
                <a:gd name="T46" fmla="*/ 2147483647 w 34"/>
                <a:gd name="T47" fmla="*/ 2147483647 h 75"/>
                <a:gd name="T48" fmla="*/ 2147483647 w 34"/>
                <a:gd name="T49" fmla="*/ 2147483647 h 75"/>
                <a:gd name="T50" fmla="*/ 2147483647 w 34"/>
                <a:gd name="T51" fmla="*/ 2147483647 h 75"/>
                <a:gd name="T52" fmla="*/ 2147483647 w 34"/>
                <a:gd name="T53" fmla="*/ 2147483647 h 75"/>
                <a:gd name="T54" fmla="*/ 2147483647 w 34"/>
                <a:gd name="T55" fmla="*/ 2147483647 h 75"/>
                <a:gd name="T56" fmla="*/ 2147483647 w 34"/>
                <a:gd name="T57" fmla="*/ 2147483647 h 75"/>
                <a:gd name="T58" fmla="*/ 2147483647 w 34"/>
                <a:gd name="T59" fmla="*/ 2147483647 h 75"/>
                <a:gd name="T60" fmla="*/ 2147483647 w 34"/>
                <a:gd name="T61" fmla="*/ 2147483647 h 75"/>
                <a:gd name="T62" fmla="*/ 2147483647 w 34"/>
                <a:gd name="T63" fmla="*/ 2147483647 h 75"/>
                <a:gd name="T64" fmla="*/ 0 w 34"/>
                <a:gd name="T65" fmla="*/ 2147483647 h 75"/>
                <a:gd name="T66" fmla="*/ 2147483647 w 34"/>
                <a:gd name="T67" fmla="*/ 2147483647 h 75"/>
                <a:gd name="T68" fmla="*/ 2147483647 w 34"/>
                <a:gd name="T69" fmla="*/ 2147483647 h 75"/>
                <a:gd name="T70" fmla="*/ 2147483647 w 34"/>
                <a:gd name="T71" fmla="*/ 2147483647 h 75"/>
                <a:gd name="T72" fmla="*/ 2147483647 w 34"/>
                <a:gd name="T73" fmla="*/ 2147483647 h 75"/>
                <a:gd name="T74" fmla="*/ 2147483647 w 34"/>
                <a:gd name="T75" fmla="*/ 2147483647 h 75"/>
                <a:gd name="T76" fmla="*/ 2147483647 w 34"/>
                <a:gd name="T77" fmla="*/ 2147483647 h 75"/>
                <a:gd name="T78" fmla="*/ 2147483647 w 34"/>
                <a:gd name="T79" fmla="*/ 2147483647 h 75"/>
                <a:gd name="T80" fmla="*/ 2147483647 w 34"/>
                <a:gd name="T81" fmla="*/ 2147483647 h 75"/>
                <a:gd name="T82" fmla="*/ 2147483647 w 34"/>
                <a:gd name="T83" fmla="*/ 2147483647 h 75"/>
                <a:gd name="T84" fmla="*/ 2147483647 w 34"/>
                <a:gd name="T85" fmla="*/ 2147483647 h 75"/>
                <a:gd name="T86" fmla="*/ 2147483647 w 34"/>
                <a:gd name="T87" fmla="*/ 2147483647 h 75"/>
                <a:gd name="T88" fmla="*/ 2147483647 w 34"/>
                <a:gd name="T89" fmla="*/ 2147483647 h 75"/>
                <a:gd name="T90" fmla="*/ 2147483647 w 34"/>
                <a:gd name="T91" fmla="*/ 2147483647 h 75"/>
                <a:gd name="T92" fmla="*/ 2147483647 w 34"/>
                <a:gd name="T93" fmla="*/ 2147483647 h 75"/>
                <a:gd name="T94" fmla="*/ 2147483647 w 34"/>
                <a:gd name="T95" fmla="*/ 2147483647 h 75"/>
                <a:gd name="T96" fmla="*/ 2147483647 w 34"/>
                <a:gd name="T97" fmla="*/ 2147483647 h 75"/>
                <a:gd name="T98" fmla="*/ 2147483647 w 34"/>
                <a:gd name="T99" fmla="*/ 2147483647 h 75"/>
                <a:gd name="T100" fmla="*/ 2147483647 w 34"/>
                <a:gd name="T101" fmla="*/ 2147483647 h 75"/>
                <a:gd name="T102" fmla="*/ 2147483647 w 34"/>
                <a:gd name="T103" fmla="*/ 2147483647 h 75"/>
                <a:gd name="T104" fmla="*/ 2147483647 w 34"/>
                <a:gd name="T105" fmla="*/ 2147483647 h 75"/>
                <a:gd name="T106" fmla="*/ 2147483647 w 34"/>
                <a:gd name="T107" fmla="*/ 2147483647 h 75"/>
                <a:gd name="T108" fmla="*/ 2147483647 w 34"/>
                <a:gd name="T109" fmla="*/ 2147483647 h 75"/>
                <a:gd name="T110" fmla="*/ 2147483647 w 34"/>
                <a:gd name="T111" fmla="*/ 2147483647 h 75"/>
                <a:gd name="T112" fmla="*/ 2147483647 w 34"/>
                <a:gd name="T113" fmla="*/ 2147483647 h 75"/>
                <a:gd name="T114" fmla="*/ 2147483647 w 34"/>
                <a:gd name="T115" fmla="*/ 2147483647 h 7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4" h="75">
                  <a:moveTo>
                    <a:pt x="34" y="55"/>
                  </a:moveTo>
                  <a:cubicBezTo>
                    <a:pt x="32" y="54"/>
                    <a:pt x="32" y="54"/>
                    <a:pt x="32" y="5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7"/>
                    <a:pt x="30" y="46"/>
                    <a:pt x="30" y="45"/>
                  </a:cubicBezTo>
                  <a:cubicBezTo>
                    <a:pt x="29" y="45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34" y="58"/>
                    <a:pt x="34" y="58"/>
                    <a:pt x="34" y="58"/>
                  </a:cubicBezTo>
                  <a:lnTo>
                    <a:pt x="34" y="55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9" name="Freeform 148"/>
            <p:cNvSpPr>
              <a:spLocks/>
            </p:cNvSpPr>
            <p:nvPr/>
          </p:nvSpPr>
          <p:spPr bwMode="auto">
            <a:xfrm>
              <a:off x="8274081" y="5825221"/>
              <a:ext cx="15793" cy="7595"/>
            </a:xfrm>
            <a:custGeom>
              <a:avLst/>
              <a:gdLst>
                <a:gd name="T0" fmla="*/ 2147483647 w 12"/>
                <a:gd name="T1" fmla="*/ 2147483647 h 6"/>
                <a:gd name="T2" fmla="*/ 0 w 12"/>
                <a:gd name="T3" fmla="*/ 0 h 6"/>
                <a:gd name="T4" fmla="*/ 0 w 12"/>
                <a:gd name="T5" fmla="*/ 2147483647 h 6"/>
                <a:gd name="T6" fmla="*/ 2147483647 w 12"/>
                <a:gd name="T7" fmla="*/ 2147483647 h 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" h="6">
                  <a:moveTo>
                    <a:pt x="12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12" y="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0" name="Rectangle 149"/>
            <p:cNvSpPr>
              <a:spLocks noChangeArrowheads="1"/>
            </p:cNvSpPr>
            <p:nvPr/>
          </p:nvSpPr>
          <p:spPr bwMode="auto">
            <a:xfrm>
              <a:off x="7891891" y="5958904"/>
              <a:ext cx="9475" cy="1519"/>
            </a:xfrm>
            <a:prstGeom prst="rect">
              <a:avLst/>
            </a:prstGeom>
            <a:grpFill/>
            <a:ln w="9525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pPr algn="ctr" eaLnBrk="1" hangingPunct="1">
                <a:spcBef>
                  <a:spcPct val="15000"/>
                </a:spcBef>
              </a:pPr>
              <a:endParaRPr lang="en-US"/>
            </a:p>
          </p:txBody>
        </p:sp>
        <p:sp>
          <p:nvSpPr>
            <p:cNvPr id="151" name="Freeform 150"/>
            <p:cNvSpPr>
              <a:spLocks/>
            </p:cNvSpPr>
            <p:nvPr/>
          </p:nvSpPr>
          <p:spPr bwMode="auto">
            <a:xfrm>
              <a:off x="7606039" y="4852988"/>
              <a:ext cx="645932" cy="733732"/>
            </a:xfrm>
            <a:custGeom>
              <a:avLst/>
              <a:gdLst>
                <a:gd name="T0" fmla="*/ 2147483647 w 83"/>
                <a:gd name="T1" fmla="*/ 2147483647 h 98"/>
                <a:gd name="T2" fmla="*/ 2147483647 w 83"/>
                <a:gd name="T3" fmla="*/ 2147483647 h 98"/>
                <a:gd name="T4" fmla="*/ 2147483647 w 83"/>
                <a:gd name="T5" fmla="*/ 2147483647 h 98"/>
                <a:gd name="T6" fmla="*/ 2147483647 w 83"/>
                <a:gd name="T7" fmla="*/ 2147483647 h 98"/>
                <a:gd name="T8" fmla="*/ 2147483647 w 83"/>
                <a:gd name="T9" fmla="*/ 2147483647 h 98"/>
                <a:gd name="T10" fmla="*/ 2147483647 w 83"/>
                <a:gd name="T11" fmla="*/ 2147483647 h 98"/>
                <a:gd name="T12" fmla="*/ 2147483647 w 83"/>
                <a:gd name="T13" fmla="*/ 2147483647 h 98"/>
                <a:gd name="T14" fmla="*/ 2147483647 w 83"/>
                <a:gd name="T15" fmla="*/ 2147483647 h 98"/>
                <a:gd name="T16" fmla="*/ 2147483647 w 83"/>
                <a:gd name="T17" fmla="*/ 2147483647 h 98"/>
                <a:gd name="T18" fmla="*/ 2147483647 w 83"/>
                <a:gd name="T19" fmla="*/ 2147483647 h 98"/>
                <a:gd name="T20" fmla="*/ 2147483647 w 83"/>
                <a:gd name="T21" fmla="*/ 2147483647 h 98"/>
                <a:gd name="T22" fmla="*/ 2147483647 w 83"/>
                <a:gd name="T23" fmla="*/ 2147483647 h 98"/>
                <a:gd name="T24" fmla="*/ 2147483647 w 83"/>
                <a:gd name="T25" fmla="*/ 2147483647 h 98"/>
                <a:gd name="T26" fmla="*/ 2147483647 w 83"/>
                <a:gd name="T27" fmla="*/ 2147483647 h 98"/>
                <a:gd name="T28" fmla="*/ 2147483647 w 83"/>
                <a:gd name="T29" fmla="*/ 2147483647 h 98"/>
                <a:gd name="T30" fmla="*/ 2147483647 w 83"/>
                <a:gd name="T31" fmla="*/ 2147483647 h 98"/>
                <a:gd name="T32" fmla="*/ 2147483647 w 83"/>
                <a:gd name="T33" fmla="*/ 2147483647 h 98"/>
                <a:gd name="T34" fmla="*/ 2147483647 w 83"/>
                <a:gd name="T35" fmla="*/ 2147483647 h 98"/>
                <a:gd name="T36" fmla="*/ 2147483647 w 83"/>
                <a:gd name="T37" fmla="*/ 2147483647 h 98"/>
                <a:gd name="T38" fmla="*/ 2147483647 w 83"/>
                <a:gd name="T39" fmla="*/ 2147483647 h 98"/>
                <a:gd name="T40" fmla="*/ 2147483647 w 83"/>
                <a:gd name="T41" fmla="*/ 2147483647 h 98"/>
                <a:gd name="T42" fmla="*/ 2147483647 w 83"/>
                <a:gd name="T43" fmla="*/ 2147483647 h 98"/>
                <a:gd name="T44" fmla="*/ 2147483647 w 83"/>
                <a:gd name="T45" fmla="*/ 2147483647 h 98"/>
                <a:gd name="T46" fmla="*/ 2147483647 w 83"/>
                <a:gd name="T47" fmla="*/ 2147483647 h 98"/>
                <a:gd name="T48" fmla="*/ 2147483647 w 83"/>
                <a:gd name="T49" fmla="*/ 2147483647 h 98"/>
                <a:gd name="T50" fmla="*/ 2147483647 w 83"/>
                <a:gd name="T51" fmla="*/ 0 h 98"/>
                <a:gd name="T52" fmla="*/ 2147483647 w 83"/>
                <a:gd name="T53" fmla="*/ 2147483647 h 98"/>
                <a:gd name="T54" fmla="*/ 2147483647 w 83"/>
                <a:gd name="T55" fmla="*/ 2147483647 h 98"/>
                <a:gd name="T56" fmla="*/ 2147483647 w 83"/>
                <a:gd name="T57" fmla="*/ 2147483647 h 98"/>
                <a:gd name="T58" fmla="*/ 2147483647 w 83"/>
                <a:gd name="T59" fmla="*/ 2147483647 h 98"/>
                <a:gd name="T60" fmla="*/ 2147483647 w 83"/>
                <a:gd name="T61" fmla="*/ 2147483647 h 98"/>
                <a:gd name="T62" fmla="*/ 2147483647 w 83"/>
                <a:gd name="T63" fmla="*/ 2147483647 h 98"/>
                <a:gd name="T64" fmla="*/ 2147483647 w 83"/>
                <a:gd name="T65" fmla="*/ 2147483647 h 98"/>
                <a:gd name="T66" fmla="*/ 2147483647 w 83"/>
                <a:gd name="T67" fmla="*/ 2147483647 h 98"/>
                <a:gd name="T68" fmla="*/ 2147483647 w 83"/>
                <a:gd name="T69" fmla="*/ 2147483647 h 98"/>
                <a:gd name="T70" fmla="*/ 2147483647 w 83"/>
                <a:gd name="T71" fmla="*/ 2147483647 h 98"/>
                <a:gd name="T72" fmla="*/ 2147483647 w 83"/>
                <a:gd name="T73" fmla="*/ 2147483647 h 98"/>
                <a:gd name="T74" fmla="*/ 2147483647 w 83"/>
                <a:gd name="T75" fmla="*/ 2147483647 h 98"/>
                <a:gd name="T76" fmla="*/ 2147483647 w 83"/>
                <a:gd name="T77" fmla="*/ 2147483647 h 98"/>
                <a:gd name="T78" fmla="*/ 2147483647 w 83"/>
                <a:gd name="T79" fmla="*/ 2147483647 h 98"/>
                <a:gd name="T80" fmla="*/ 2147483647 w 83"/>
                <a:gd name="T81" fmla="*/ 2147483647 h 98"/>
                <a:gd name="T82" fmla="*/ 2147483647 w 83"/>
                <a:gd name="T83" fmla="*/ 2147483647 h 98"/>
                <a:gd name="T84" fmla="*/ 2147483647 w 83"/>
                <a:gd name="T85" fmla="*/ 2147483647 h 98"/>
                <a:gd name="T86" fmla="*/ 2147483647 w 83"/>
                <a:gd name="T87" fmla="*/ 2147483647 h 98"/>
                <a:gd name="T88" fmla="*/ 2147483647 w 83"/>
                <a:gd name="T89" fmla="*/ 2147483647 h 98"/>
                <a:gd name="T90" fmla="*/ 2147483647 w 83"/>
                <a:gd name="T91" fmla="*/ 2147483647 h 9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83" h="98">
                  <a:moveTo>
                    <a:pt x="23" y="87"/>
                  </a:moveTo>
                  <a:cubicBezTo>
                    <a:pt x="23" y="87"/>
                    <a:pt x="24" y="87"/>
                    <a:pt x="24" y="86"/>
                  </a:cubicBezTo>
                  <a:cubicBezTo>
                    <a:pt x="24" y="86"/>
                    <a:pt x="24" y="82"/>
                    <a:pt x="24" y="82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4" y="75"/>
                    <a:pt x="24" y="75"/>
                    <a:pt x="24" y="75"/>
                  </a:cubicBezTo>
                  <a:cubicBezTo>
                    <a:pt x="24" y="75"/>
                    <a:pt x="23" y="70"/>
                    <a:pt x="23" y="70"/>
                  </a:cubicBezTo>
                  <a:cubicBezTo>
                    <a:pt x="23" y="69"/>
                    <a:pt x="24" y="65"/>
                    <a:pt x="24" y="65"/>
                  </a:cubicBezTo>
                  <a:cubicBezTo>
                    <a:pt x="24" y="65"/>
                    <a:pt x="24" y="62"/>
                    <a:pt x="24" y="62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30" y="59"/>
                    <a:pt x="30" y="59"/>
                    <a:pt x="30" y="59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2"/>
                    <a:pt x="63" y="22"/>
                    <a:pt x="63" y="22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81" y="15"/>
                    <a:pt x="81" y="15"/>
                    <a:pt x="81" y="15"/>
                  </a:cubicBezTo>
                  <a:cubicBezTo>
                    <a:pt x="82" y="13"/>
                    <a:pt x="82" y="13"/>
                    <a:pt x="82" y="13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3"/>
                    <a:pt x="3" y="73"/>
                    <a:pt x="3" y="73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" y="84"/>
                    <a:pt x="1" y="84"/>
                    <a:pt x="1" y="84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3" y="91"/>
                    <a:pt x="3" y="91"/>
                    <a:pt x="3" y="91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7" y="98"/>
                    <a:pt x="7" y="98"/>
                    <a:pt x="7" y="98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16" y="93"/>
                    <a:pt x="16" y="93"/>
                    <a:pt x="16" y="93"/>
                  </a:cubicBezTo>
                  <a:cubicBezTo>
                    <a:pt x="19" y="91"/>
                    <a:pt x="19" y="91"/>
                    <a:pt x="19" y="91"/>
                  </a:cubicBezTo>
                  <a:cubicBezTo>
                    <a:pt x="20" y="92"/>
                    <a:pt x="20" y="92"/>
                    <a:pt x="20" y="92"/>
                  </a:cubicBezTo>
                  <a:cubicBezTo>
                    <a:pt x="20" y="93"/>
                    <a:pt x="20" y="93"/>
                    <a:pt x="20" y="93"/>
                  </a:cubicBezTo>
                  <a:cubicBezTo>
                    <a:pt x="21" y="92"/>
                    <a:pt x="21" y="92"/>
                    <a:pt x="21" y="92"/>
                  </a:cubicBezTo>
                  <a:lnTo>
                    <a:pt x="23" y="8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2" name="Freeform 151"/>
            <p:cNvSpPr>
              <a:spLocks/>
            </p:cNvSpPr>
            <p:nvPr/>
          </p:nvSpPr>
          <p:spPr bwMode="auto">
            <a:xfrm>
              <a:off x="7760809" y="4995785"/>
              <a:ext cx="319017" cy="701831"/>
            </a:xfrm>
            <a:custGeom>
              <a:avLst/>
              <a:gdLst>
                <a:gd name="T0" fmla="*/ 329757991 w 10000"/>
                <a:gd name="T1" fmla="*/ 900343932 h 9895"/>
                <a:gd name="T2" fmla="*/ 321712352 w 10000"/>
                <a:gd name="T3" fmla="*/ 642988176 h 9895"/>
                <a:gd name="T4" fmla="*/ 305620110 w 10000"/>
                <a:gd name="T5" fmla="*/ 257355682 h 9895"/>
                <a:gd name="T6" fmla="*/ 281514137 w 10000"/>
                <a:gd name="T7" fmla="*/ 214195752 h 9895"/>
                <a:gd name="T8" fmla="*/ 249329623 w 10000"/>
                <a:gd name="T9" fmla="*/ 0 h 9895"/>
                <a:gd name="T10" fmla="*/ 233237382 w 10000"/>
                <a:gd name="T11" fmla="*/ 128677878 h 9895"/>
                <a:gd name="T12" fmla="*/ 217145140 w 10000"/>
                <a:gd name="T13" fmla="*/ 214195752 h 9895"/>
                <a:gd name="T14" fmla="*/ 176947920 w 10000"/>
                <a:gd name="T15" fmla="*/ 385627008 h 9895"/>
                <a:gd name="T16" fmla="*/ 144763406 w 10000"/>
                <a:gd name="T17" fmla="*/ 471551434 h 9895"/>
                <a:gd name="T18" fmla="*/ 144763406 w 10000"/>
                <a:gd name="T19" fmla="*/ 685741627 h 9895"/>
                <a:gd name="T20" fmla="*/ 112612851 w 10000"/>
                <a:gd name="T21" fmla="*/ 1028615184 h 9895"/>
                <a:gd name="T22" fmla="*/ 88473944 w 10000"/>
                <a:gd name="T23" fmla="*/ 1328729803 h 9895"/>
                <a:gd name="T24" fmla="*/ 80428336 w 10000"/>
                <a:gd name="T25" fmla="*/ 1586085559 h 9895"/>
                <a:gd name="T26" fmla="*/ 48243854 w 10000"/>
                <a:gd name="T27" fmla="*/ 1757522301 h 9895"/>
                <a:gd name="T28" fmla="*/ 32184514 w 10000"/>
                <a:gd name="T29" fmla="*/ 1971718053 h 9895"/>
                <a:gd name="T30" fmla="*/ 32184514 w 10000"/>
                <a:gd name="T31" fmla="*/ 2147483647 h 9895"/>
                <a:gd name="T32" fmla="*/ 32184514 w 10000"/>
                <a:gd name="T33" fmla="*/ 2147483647 h 9895"/>
                <a:gd name="T34" fmla="*/ 32184514 w 10000"/>
                <a:gd name="T35" fmla="*/ 2147483647 h 9895"/>
                <a:gd name="T36" fmla="*/ 8045607 w 10000"/>
                <a:gd name="T37" fmla="*/ 2147483647 h 9895"/>
                <a:gd name="T38" fmla="*/ 16092241 w 10000"/>
                <a:gd name="T39" fmla="*/ 2147483647 h 9895"/>
                <a:gd name="T40" fmla="*/ 57377416 w 10000"/>
                <a:gd name="T41" fmla="*/ 2147483647 h 9895"/>
                <a:gd name="T42" fmla="*/ 62950940 w 10000"/>
                <a:gd name="T43" fmla="*/ 2147483647 h 9895"/>
                <a:gd name="T44" fmla="*/ 80428336 w 10000"/>
                <a:gd name="T45" fmla="*/ 2147483647 h 9895"/>
                <a:gd name="T46" fmla="*/ 104566217 w 10000"/>
                <a:gd name="T47" fmla="*/ 2147483647 h 9895"/>
                <a:gd name="T48" fmla="*/ 144763406 w 10000"/>
                <a:gd name="T49" fmla="*/ 2147483647 h 9895"/>
                <a:gd name="T50" fmla="*/ 152810071 w 10000"/>
                <a:gd name="T51" fmla="*/ 2147483647 h 9895"/>
                <a:gd name="T52" fmla="*/ 193040161 w 10000"/>
                <a:gd name="T53" fmla="*/ 2147483647 h 9895"/>
                <a:gd name="T54" fmla="*/ 184994553 w 10000"/>
                <a:gd name="T55" fmla="*/ 2147483647 h 9895"/>
                <a:gd name="T56" fmla="*/ 168902312 w 10000"/>
                <a:gd name="T57" fmla="*/ 2147483647 h 9895"/>
                <a:gd name="T58" fmla="*/ 193040161 w 10000"/>
                <a:gd name="T59" fmla="*/ 1971718053 h 9895"/>
                <a:gd name="T60" fmla="*/ 265421864 w 10000"/>
                <a:gd name="T61" fmla="*/ 1714768849 h 9895"/>
                <a:gd name="T62" fmla="*/ 265421864 w 10000"/>
                <a:gd name="T63" fmla="*/ 1457407681 h 9895"/>
                <a:gd name="T64" fmla="*/ 305620110 w 10000"/>
                <a:gd name="T65" fmla="*/ 1157293062 h 9895"/>
                <a:gd name="T66" fmla="*/ 329757991 w 10000"/>
                <a:gd name="T67" fmla="*/ 1157293062 h 9895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10000" h="9895">
                  <a:moveTo>
                    <a:pt x="10000" y="2316"/>
                  </a:moveTo>
                  <a:lnTo>
                    <a:pt x="10000" y="2211"/>
                  </a:lnTo>
                  <a:lnTo>
                    <a:pt x="9756" y="1895"/>
                  </a:lnTo>
                  <a:lnTo>
                    <a:pt x="9756" y="1579"/>
                  </a:lnTo>
                  <a:lnTo>
                    <a:pt x="9756" y="1158"/>
                  </a:lnTo>
                  <a:lnTo>
                    <a:pt x="9268" y="632"/>
                  </a:lnTo>
                  <a:lnTo>
                    <a:pt x="9024" y="632"/>
                  </a:lnTo>
                  <a:lnTo>
                    <a:pt x="8537" y="526"/>
                  </a:lnTo>
                  <a:lnTo>
                    <a:pt x="7805" y="211"/>
                  </a:lnTo>
                  <a:lnTo>
                    <a:pt x="7561" y="0"/>
                  </a:lnTo>
                  <a:lnTo>
                    <a:pt x="7317" y="0"/>
                  </a:lnTo>
                  <a:lnTo>
                    <a:pt x="7073" y="316"/>
                  </a:lnTo>
                  <a:lnTo>
                    <a:pt x="7073" y="526"/>
                  </a:lnTo>
                  <a:lnTo>
                    <a:pt x="6585" y="526"/>
                  </a:lnTo>
                  <a:lnTo>
                    <a:pt x="5854" y="526"/>
                  </a:lnTo>
                  <a:lnTo>
                    <a:pt x="5366" y="947"/>
                  </a:lnTo>
                  <a:lnTo>
                    <a:pt x="5122" y="947"/>
                  </a:lnTo>
                  <a:lnTo>
                    <a:pt x="4390" y="1158"/>
                  </a:lnTo>
                  <a:lnTo>
                    <a:pt x="4146" y="1368"/>
                  </a:lnTo>
                  <a:lnTo>
                    <a:pt x="4390" y="1684"/>
                  </a:lnTo>
                  <a:lnTo>
                    <a:pt x="3902" y="2000"/>
                  </a:lnTo>
                  <a:lnTo>
                    <a:pt x="3415" y="2526"/>
                  </a:lnTo>
                  <a:lnTo>
                    <a:pt x="2927" y="2632"/>
                  </a:lnTo>
                  <a:lnTo>
                    <a:pt x="2683" y="3263"/>
                  </a:lnTo>
                  <a:lnTo>
                    <a:pt x="2195" y="3684"/>
                  </a:lnTo>
                  <a:lnTo>
                    <a:pt x="2439" y="3895"/>
                  </a:lnTo>
                  <a:lnTo>
                    <a:pt x="2439" y="4211"/>
                  </a:lnTo>
                  <a:lnTo>
                    <a:pt x="1463" y="4316"/>
                  </a:lnTo>
                  <a:lnTo>
                    <a:pt x="976" y="4526"/>
                  </a:lnTo>
                  <a:lnTo>
                    <a:pt x="976" y="4842"/>
                  </a:lnTo>
                  <a:cubicBezTo>
                    <a:pt x="976" y="4842"/>
                    <a:pt x="732" y="5263"/>
                    <a:pt x="732" y="5368"/>
                  </a:cubicBezTo>
                  <a:cubicBezTo>
                    <a:pt x="813" y="5544"/>
                    <a:pt x="895" y="5719"/>
                    <a:pt x="976" y="5895"/>
                  </a:cubicBezTo>
                  <a:lnTo>
                    <a:pt x="1463" y="6211"/>
                  </a:lnTo>
                  <a:lnTo>
                    <a:pt x="976" y="6421"/>
                  </a:lnTo>
                  <a:lnTo>
                    <a:pt x="976" y="6632"/>
                  </a:lnTo>
                  <a:lnTo>
                    <a:pt x="976" y="7053"/>
                  </a:lnTo>
                  <a:cubicBezTo>
                    <a:pt x="976" y="7158"/>
                    <a:pt x="732" y="7158"/>
                    <a:pt x="732" y="7158"/>
                  </a:cubicBezTo>
                  <a:lnTo>
                    <a:pt x="244" y="7684"/>
                  </a:lnTo>
                  <a:lnTo>
                    <a:pt x="0" y="7789"/>
                  </a:lnTo>
                  <a:cubicBezTo>
                    <a:pt x="488" y="8316"/>
                    <a:pt x="329" y="8217"/>
                    <a:pt x="488" y="8316"/>
                  </a:cubicBezTo>
                  <a:cubicBezTo>
                    <a:pt x="647" y="8415"/>
                    <a:pt x="746" y="8264"/>
                    <a:pt x="955" y="8384"/>
                  </a:cubicBezTo>
                  <a:cubicBezTo>
                    <a:pt x="1164" y="8504"/>
                    <a:pt x="1597" y="8867"/>
                    <a:pt x="1740" y="9038"/>
                  </a:cubicBezTo>
                  <a:cubicBezTo>
                    <a:pt x="1883" y="9209"/>
                    <a:pt x="1786" y="9301"/>
                    <a:pt x="1814" y="9410"/>
                  </a:cubicBezTo>
                  <a:cubicBezTo>
                    <a:pt x="1842" y="9519"/>
                    <a:pt x="1865" y="9637"/>
                    <a:pt x="1909" y="9693"/>
                  </a:cubicBezTo>
                  <a:cubicBezTo>
                    <a:pt x="1953" y="9749"/>
                    <a:pt x="1990" y="9709"/>
                    <a:pt x="2078" y="9743"/>
                  </a:cubicBezTo>
                  <a:cubicBezTo>
                    <a:pt x="2166" y="9777"/>
                    <a:pt x="2338" y="9905"/>
                    <a:pt x="2439" y="9895"/>
                  </a:cubicBezTo>
                  <a:cubicBezTo>
                    <a:pt x="2540" y="9885"/>
                    <a:pt x="2602" y="9754"/>
                    <a:pt x="2683" y="9684"/>
                  </a:cubicBezTo>
                  <a:lnTo>
                    <a:pt x="3171" y="9474"/>
                  </a:lnTo>
                  <a:lnTo>
                    <a:pt x="3902" y="9474"/>
                  </a:lnTo>
                  <a:lnTo>
                    <a:pt x="4390" y="9053"/>
                  </a:lnTo>
                  <a:cubicBezTo>
                    <a:pt x="4471" y="8807"/>
                    <a:pt x="4553" y="8562"/>
                    <a:pt x="4634" y="8316"/>
                  </a:cubicBezTo>
                  <a:lnTo>
                    <a:pt x="4634" y="7895"/>
                  </a:lnTo>
                  <a:lnTo>
                    <a:pt x="5122" y="7789"/>
                  </a:lnTo>
                  <a:lnTo>
                    <a:pt x="5854" y="7684"/>
                  </a:lnTo>
                  <a:lnTo>
                    <a:pt x="5854" y="7158"/>
                  </a:lnTo>
                  <a:lnTo>
                    <a:pt x="5610" y="6842"/>
                  </a:lnTo>
                  <a:lnTo>
                    <a:pt x="4878" y="6632"/>
                  </a:lnTo>
                  <a:cubicBezTo>
                    <a:pt x="4959" y="6386"/>
                    <a:pt x="5041" y="6141"/>
                    <a:pt x="5122" y="5895"/>
                  </a:cubicBezTo>
                  <a:lnTo>
                    <a:pt x="5122" y="5368"/>
                  </a:lnTo>
                  <a:lnTo>
                    <a:pt x="5854" y="4842"/>
                  </a:lnTo>
                  <a:lnTo>
                    <a:pt x="6585" y="4632"/>
                  </a:lnTo>
                  <a:lnTo>
                    <a:pt x="8049" y="4211"/>
                  </a:lnTo>
                  <a:lnTo>
                    <a:pt x="8293" y="3895"/>
                  </a:lnTo>
                  <a:lnTo>
                    <a:pt x="8049" y="3579"/>
                  </a:lnTo>
                  <a:lnTo>
                    <a:pt x="8537" y="3263"/>
                  </a:lnTo>
                  <a:lnTo>
                    <a:pt x="9268" y="2842"/>
                  </a:lnTo>
                  <a:lnTo>
                    <a:pt x="10000" y="2947"/>
                  </a:lnTo>
                  <a:lnTo>
                    <a:pt x="10000" y="2842"/>
                  </a:lnTo>
                  <a:lnTo>
                    <a:pt x="10000" y="231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3" name="Freeform 152"/>
            <p:cNvSpPr>
              <a:spLocks/>
            </p:cNvSpPr>
            <p:nvPr/>
          </p:nvSpPr>
          <p:spPr bwMode="auto">
            <a:xfrm>
              <a:off x="8034028" y="5825221"/>
              <a:ext cx="443781" cy="274959"/>
            </a:xfrm>
            <a:custGeom>
              <a:avLst/>
              <a:gdLst>
                <a:gd name="T0" fmla="*/ 2147483647 w 57"/>
                <a:gd name="T1" fmla="*/ 2147483647 h 37"/>
                <a:gd name="T2" fmla="*/ 2147483647 w 57"/>
                <a:gd name="T3" fmla="*/ 2147483647 h 37"/>
                <a:gd name="T4" fmla="*/ 2147483647 w 57"/>
                <a:gd name="T5" fmla="*/ 2147483647 h 37"/>
                <a:gd name="T6" fmla="*/ 2147483647 w 57"/>
                <a:gd name="T7" fmla="*/ 2147483647 h 37"/>
                <a:gd name="T8" fmla="*/ 2147483647 w 57"/>
                <a:gd name="T9" fmla="*/ 2147483647 h 37"/>
                <a:gd name="T10" fmla="*/ 2147483647 w 57"/>
                <a:gd name="T11" fmla="*/ 2147483647 h 37"/>
                <a:gd name="T12" fmla="*/ 2147483647 w 57"/>
                <a:gd name="T13" fmla="*/ 2147483647 h 37"/>
                <a:gd name="T14" fmla="*/ 2147483647 w 57"/>
                <a:gd name="T15" fmla="*/ 2147483647 h 37"/>
                <a:gd name="T16" fmla="*/ 2147483647 w 57"/>
                <a:gd name="T17" fmla="*/ 2147483647 h 37"/>
                <a:gd name="T18" fmla="*/ 2147483647 w 57"/>
                <a:gd name="T19" fmla="*/ 2147483647 h 37"/>
                <a:gd name="T20" fmla="*/ 2147483647 w 57"/>
                <a:gd name="T21" fmla="*/ 2147483647 h 37"/>
                <a:gd name="T22" fmla="*/ 2147483647 w 57"/>
                <a:gd name="T23" fmla="*/ 0 h 37"/>
                <a:gd name="T24" fmla="*/ 2147483647 w 57"/>
                <a:gd name="T25" fmla="*/ 0 h 37"/>
                <a:gd name="T26" fmla="*/ 2147483647 w 57"/>
                <a:gd name="T27" fmla="*/ 2147483647 h 37"/>
                <a:gd name="T28" fmla="*/ 2147483647 w 57"/>
                <a:gd name="T29" fmla="*/ 2147483647 h 37"/>
                <a:gd name="T30" fmla="*/ 2147483647 w 57"/>
                <a:gd name="T31" fmla="*/ 2147483647 h 37"/>
                <a:gd name="T32" fmla="*/ 2147483647 w 57"/>
                <a:gd name="T33" fmla="*/ 2147483647 h 37"/>
                <a:gd name="T34" fmla="*/ 2147483647 w 57"/>
                <a:gd name="T35" fmla="*/ 2147483647 h 37"/>
                <a:gd name="T36" fmla="*/ 2147483647 w 57"/>
                <a:gd name="T37" fmla="*/ 2147483647 h 37"/>
                <a:gd name="T38" fmla="*/ 2147483647 w 57"/>
                <a:gd name="T39" fmla="*/ 2147483647 h 37"/>
                <a:gd name="T40" fmla="*/ 2147483647 w 57"/>
                <a:gd name="T41" fmla="*/ 2147483647 h 37"/>
                <a:gd name="T42" fmla="*/ 2147483647 w 57"/>
                <a:gd name="T43" fmla="*/ 2147483647 h 37"/>
                <a:gd name="T44" fmla="*/ 0 w 57"/>
                <a:gd name="T45" fmla="*/ 2147483647 h 37"/>
                <a:gd name="T46" fmla="*/ 0 w 57"/>
                <a:gd name="T47" fmla="*/ 2147483647 h 37"/>
                <a:gd name="T48" fmla="*/ 2147483647 w 57"/>
                <a:gd name="T49" fmla="*/ 2147483647 h 37"/>
                <a:gd name="T50" fmla="*/ 2147483647 w 57"/>
                <a:gd name="T51" fmla="*/ 2147483647 h 37"/>
                <a:gd name="T52" fmla="*/ 2147483647 w 57"/>
                <a:gd name="T53" fmla="*/ 2147483647 h 37"/>
                <a:gd name="T54" fmla="*/ 2147483647 w 57"/>
                <a:gd name="T55" fmla="*/ 2147483647 h 37"/>
                <a:gd name="T56" fmla="*/ 2147483647 w 57"/>
                <a:gd name="T57" fmla="*/ 2147483647 h 37"/>
                <a:gd name="T58" fmla="*/ 2147483647 w 57"/>
                <a:gd name="T59" fmla="*/ 2147483647 h 37"/>
                <a:gd name="T60" fmla="*/ 2147483647 w 57"/>
                <a:gd name="T61" fmla="*/ 2147483647 h 37"/>
                <a:gd name="T62" fmla="*/ 2147483647 w 57"/>
                <a:gd name="T63" fmla="*/ 2147483647 h 37"/>
                <a:gd name="T64" fmla="*/ 2147483647 w 57"/>
                <a:gd name="T65" fmla="*/ 2147483647 h 37"/>
                <a:gd name="T66" fmla="*/ 2147483647 w 57"/>
                <a:gd name="T67" fmla="*/ 2147483647 h 37"/>
                <a:gd name="T68" fmla="*/ 2147483647 w 57"/>
                <a:gd name="T69" fmla="*/ 2147483647 h 37"/>
                <a:gd name="T70" fmla="*/ 2147483647 w 57"/>
                <a:gd name="T71" fmla="*/ 2147483647 h 37"/>
                <a:gd name="T72" fmla="*/ 2147483647 w 57"/>
                <a:gd name="T73" fmla="*/ 2147483647 h 37"/>
                <a:gd name="T74" fmla="*/ 2147483647 w 57"/>
                <a:gd name="T75" fmla="*/ 2147483647 h 37"/>
                <a:gd name="T76" fmla="*/ 2147483647 w 57"/>
                <a:gd name="T77" fmla="*/ 2147483647 h 37"/>
                <a:gd name="T78" fmla="*/ 2147483647 w 57"/>
                <a:gd name="T79" fmla="*/ 2147483647 h 37"/>
                <a:gd name="T80" fmla="*/ 2147483647 w 57"/>
                <a:gd name="T81" fmla="*/ 2147483647 h 37"/>
                <a:gd name="T82" fmla="*/ 2147483647 w 57"/>
                <a:gd name="T83" fmla="*/ 2147483647 h 37"/>
                <a:gd name="T84" fmla="*/ 2147483647 w 57"/>
                <a:gd name="T85" fmla="*/ 2147483647 h 37"/>
                <a:gd name="T86" fmla="*/ 2147483647 w 57"/>
                <a:gd name="T87" fmla="*/ 2147483647 h 37"/>
                <a:gd name="T88" fmla="*/ 2147483647 w 57"/>
                <a:gd name="T89" fmla="*/ 2147483647 h 37"/>
                <a:gd name="T90" fmla="*/ 2147483647 w 57"/>
                <a:gd name="T91" fmla="*/ 2147483647 h 3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57" h="37">
                  <a:moveTo>
                    <a:pt x="54" y="22"/>
                  </a:moveTo>
                  <a:cubicBezTo>
                    <a:pt x="56" y="21"/>
                    <a:pt x="56" y="21"/>
                    <a:pt x="56" y="21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6" y="26"/>
                    <a:pt x="25" y="28"/>
                  </a:cubicBezTo>
                  <a:cubicBezTo>
                    <a:pt x="25" y="29"/>
                    <a:pt x="22" y="30"/>
                    <a:pt x="22" y="30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5"/>
                    <a:pt x="51" y="25"/>
                    <a:pt x="51" y="25"/>
                  </a:cubicBezTo>
                  <a:lnTo>
                    <a:pt x="54" y="2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4" name="Freeform 153"/>
            <p:cNvSpPr>
              <a:spLocks/>
            </p:cNvSpPr>
            <p:nvPr/>
          </p:nvSpPr>
          <p:spPr bwMode="auto">
            <a:xfrm>
              <a:off x="8289874" y="5825221"/>
              <a:ext cx="55275" cy="28863"/>
            </a:xfrm>
            <a:custGeom>
              <a:avLst/>
              <a:gdLst>
                <a:gd name="T0" fmla="*/ 2147483647 w 42"/>
                <a:gd name="T1" fmla="*/ 2147483647 h 24"/>
                <a:gd name="T2" fmla="*/ 2147483647 w 42"/>
                <a:gd name="T3" fmla="*/ 0 h 24"/>
                <a:gd name="T4" fmla="*/ 0 w 42"/>
                <a:gd name="T5" fmla="*/ 2147483647 h 24"/>
                <a:gd name="T6" fmla="*/ 2147483647 w 42"/>
                <a:gd name="T7" fmla="*/ 2147483647 h 24"/>
                <a:gd name="T8" fmla="*/ 2147483647 w 42"/>
                <a:gd name="T9" fmla="*/ 2147483647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" h="24">
                  <a:moveTo>
                    <a:pt x="36" y="24"/>
                  </a:moveTo>
                  <a:lnTo>
                    <a:pt x="18" y="0"/>
                  </a:lnTo>
                  <a:lnTo>
                    <a:pt x="0" y="6"/>
                  </a:lnTo>
                  <a:lnTo>
                    <a:pt x="42" y="24"/>
                  </a:lnTo>
                  <a:lnTo>
                    <a:pt x="36" y="24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5" name="Freeform 154"/>
            <p:cNvSpPr>
              <a:spLocks/>
            </p:cNvSpPr>
            <p:nvPr/>
          </p:nvSpPr>
          <p:spPr bwMode="auto">
            <a:xfrm>
              <a:off x="7978752" y="5705211"/>
              <a:ext cx="77386" cy="45574"/>
            </a:xfrm>
            <a:custGeom>
              <a:avLst/>
              <a:gdLst>
                <a:gd name="T0" fmla="*/ 2147483647 w 60"/>
                <a:gd name="T1" fmla="*/ 2147483647 h 36"/>
                <a:gd name="T2" fmla="*/ 2147483647 w 60"/>
                <a:gd name="T3" fmla="*/ 2147483647 h 36"/>
                <a:gd name="T4" fmla="*/ 2147483647 w 60"/>
                <a:gd name="T5" fmla="*/ 2147483647 h 36"/>
                <a:gd name="T6" fmla="*/ 2147483647 w 60"/>
                <a:gd name="T7" fmla="*/ 2147483647 h 36"/>
                <a:gd name="T8" fmla="*/ 2147483647 w 60"/>
                <a:gd name="T9" fmla="*/ 0 h 36"/>
                <a:gd name="T10" fmla="*/ 2147483647 w 60"/>
                <a:gd name="T11" fmla="*/ 0 h 36"/>
                <a:gd name="T12" fmla="*/ 2147483647 w 60"/>
                <a:gd name="T13" fmla="*/ 2147483647 h 36"/>
                <a:gd name="T14" fmla="*/ 0 w 60"/>
                <a:gd name="T15" fmla="*/ 2147483647 h 36"/>
                <a:gd name="T16" fmla="*/ 2147483647 w 60"/>
                <a:gd name="T17" fmla="*/ 2147483647 h 36"/>
                <a:gd name="T18" fmla="*/ 2147483647 w 60"/>
                <a:gd name="T19" fmla="*/ 2147483647 h 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60" h="36">
                  <a:moveTo>
                    <a:pt x="54" y="36"/>
                  </a:moveTo>
                  <a:lnTo>
                    <a:pt x="60" y="24"/>
                  </a:lnTo>
                  <a:lnTo>
                    <a:pt x="54" y="12"/>
                  </a:lnTo>
                  <a:lnTo>
                    <a:pt x="42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18"/>
                  </a:lnTo>
                  <a:lnTo>
                    <a:pt x="12" y="30"/>
                  </a:lnTo>
                  <a:lnTo>
                    <a:pt x="54" y="36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6" name="Freeform 155"/>
            <p:cNvSpPr>
              <a:spLocks/>
            </p:cNvSpPr>
            <p:nvPr/>
          </p:nvSpPr>
          <p:spPr bwMode="auto">
            <a:xfrm>
              <a:off x="7838195" y="5727998"/>
              <a:ext cx="241631" cy="208118"/>
            </a:xfrm>
            <a:custGeom>
              <a:avLst/>
              <a:gdLst>
                <a:gd name="T0" fmla="*/ 2147483647 w 31"/>
                <a:gd name="T1" fmla="*/ 2147483647 h 28"/>
                <a:gd name="T2" fmla="*/ 2147483647 w 31"/>
                <a:gd name="T3" fmla="*/ 2147483647 h 28"/>
                <a:gd name="T4" fmla="*/ 2147483647 w 31"/>
                <a:gd name="T5" fmla="*/ 2147483647 h 28"/>
                <a:gd name="T6" fmla="*/ 2147483647 w 31"/>
                <a:gd name="T7" fmla="*/ 2147483647 h 28"/>
                <a:gd name="T8" fmla="*/ 2147483647 w 31"/>
                <a:gd name="T9" fmla="*/ 2147483647 h 28"/>
                <a:gd name="T10" fmla="*/ 2147483647 w 31"/>
                <a:gd name="T11" fmla="*/ 2147483647 h 28"/>
                <a:gd name="T12" fmla="*/ 2147483647 w 31"/>
                <a:gd name="T13" fmla="*/ 2147483647 h 28"/>
                <a:gd name="T14" fmla="*/ 2147483647 w 31"/>
                <a:gd name="T15" fmla="*/ 2147483647 h 28"/>
                <a:gd name="T16" fmla="*/ 2147483647 w 31"/>
                <a:gd name="T17" fmla="*/ 2147483647 h 28"/>
                <a:gd name="T18" fmla="*/ 2147483647 w 31"/>
                <a:gd name="T19" fmla="*/ 2147483647 h 28"/>
                <a:gd name="T20" fmla="*/ 2147483647 w 31"/>
                <a:gd name="T21" fmla="*/ 2147483647 h 28"/>
                <a:gd name="T22" fmla="*/ 2147483647 w 31"/>
                <a:gd name="T23" fmla="*/ 2147483647 h 28"/>
                <a:gd name="T24" fmla="*/ 2147483647 w 31"/>
                <a:gd name="T25" fmla="*/ 2147483647 h 28"/>
                <a:gd name="T26" fmla="*/ 2147483647 w 31"/>
                <a:gd name="T27" fmla="*/ 2147483647 h 28"/>
                <a:gd name="T28" fmla="*/ 2147483647 w 31"/>
                <a:gd name="T29" fmla="*/ 2147483647 h 28"/>
                <a:gd name="T30" fmla="*/ 2147483647 w 31"/>
                <a:gd name="T31" fmla="*/ 2147483647 h 28"/>
                <a:gd name="T32" fmla="*/ 2147483647 w 31"/>
                <a:gd name="T33" fmla="*/ 2147483647 h 28"/>
                <a:gd name="T34" fmla="*/ 2147483647 w 31"/>
                <a:gd name="T35" fmla="*/ 2147483647 h 28"/>
                <a:gd name="T36" fmla="*/ 2147483647 w 31"/>
                <a:gd name="T37" fmla="*/ 2147483647 h 28"/>
                <a:gd name="T38" fmla="*/ 2147483647 w 31"/>
                <a:gd name="T39" fmla="*/ 2147483647 h 28"/>
                <a:gd name="T40" fmla="*/ 2147483647 w 31"/>
                <a:gd name="T41" fmla="*/ 2147483647 h 28"/>
                <a:gd name="T42" fmla="*/ 2147483647 w 31"/>
                <a:gd name="T43" fmla="*/ 2147483647 h 28"/>
                <a:gd name="T44" fmla="*/ 2147483647 w 31"/>
                <a:gd name="T45" fmla="*/ 2147483647 h 28"/>
                <a:gd name="T46" fmla="*/ 2147483647 w 31"/>
                <a:gd name="T47" fmla="*/ 0 h 28"/>
                <a:gd name="T48" fmla="*/ 2147483647 w 31"/>
                <a:gd name="T49" fmla="*/ 2147483647 h 28"/>
                <a:gd name="T50" fmla="*/ 2147483647 w 31"/>
                <a:gd name="T51" fmla="*/ 2147483647 h 28"/>
                <a:gd name="T52" fmla="*/ 2147483647 w 31"/>
                <a:gd name="T53" fmla="*/ 0 h 28"/>
                <a:gd name="T54" fmla="*/ 2147483647 w 31"/>
                <a:gd name="T55" fmla="*/ 0 h 28"/>
                <a:gd name="T56" fmla="*/ 2147483647 w 31"/>
                <a:gd name="T57" fmla="*/ 2147483647 h 28"/>
                <a:gd name="T58" fmla="*/ 2147483647 w 31"/>
                <a:gd name="T59" fmla="*/ 2147483647 h 28"/>
                <a:gd name="T60" fmla="*/ 0 w 31"/>
                <a:gd name="T61" fmla="*/ 2147483647 h 28"/>
                <a:gd name="T62" fmla="*/ 0 w 31"/>
                <a:gd name="T63" fmla="*/ 2147483647 h 28"/>
                <a:gd name="T64" fmla="*/ 2147483647 w 31"/>
                <a:gd name="T65" fmla="*/ 2147483647 h 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1" h="28">
                  <a:moveTo>
                    <a:pt x="1" y="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7"/>
                    <a:pt x="2" y="17"/>
                  </a:cubicBezTo>
                  <a:cubicBezTo>
                    <a:pt x="2" y="17"/>
                    <a:pt x="2" y="19"/>
                    <a:pt x="2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5" y="1"/>
                    <a:pt x="15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lnTo>
                    <a:pt x="1" y="9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7" name="Freeform 156"/>
            <p:cNvSpPr>
              <a:spLocks/>
            </p:cNvSpPr>
            <p:nvPr/>
          </p:nvSpPr>
          <p:spPr bwMode="auto">
            <a:xfrm>
              <a:off x="7746596" y="5664196"/>
              <a:ext cx="48958" cy="92666"/>
            </a:xfrm>
            <a:custGeom>
              <a:avLst/>
              <a:gdLst>
                <a:gd name="T0" fmla="*/ 1 w 429209"/>
                <a:gd name="T1" fmla="*/ 16 h 839755"/>
                <a:gd name="T2" fmla="*/ 1 w 429209"/>
                <a:gd name="T3" fmla="*/ 11 h 839755"/>
                <a:gd name="T4" fmla="*/ 0 w 429209"/>
                <a:gd name="T5" fmla="*/ 11 h 839755"/>
                <a:gd name="T6" fmla="*/ 2 w 429209"/>
                <a:gd name="T7" fmla="*/ 3 h 839755"/>
                <a:gd name="T8" fmla="*/ 5 w 429209"/>
                <a:gd name="T9" fmla="*/ 3 h 839755"/>
                <a:gd name="T10" fmla="*/ 8 w 429209"/>
                <a:gd name="T11" fmla="*/ 0 h 839755"/>
                <a:gd name="T12" fmla="*/ 8 w 429209"/>
                <a:gd name="T13" fmla="*/ 5 h 839755"/>
                <a:gd name="T14" fmla="*/ 8 w 429209"/>
                <a:gd name="T15" fmla="*/ 8 h 839755"/>
                <a:gd name="T16" fmla="*/ 4 w 429209"/>
                <a:gd name="T17" fmla="*/ 13 h 839755"/>
                <a:gd name="T18" fmla="*/ 4 w 429209"/>
                <a:gd name="T19" fmla="*/ 17 h 839755"/>
                <a:gd name="T20" fmla="*/ 2 w 429209"/>
                <a:gd name="T21" fmla="*/ 16 h 839755"/>
                <a:gd name="T22" fmla="*/ 1 w 429209"/>
                <a:gd name="T23" fmla="*/ 16 h 8397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29209" h="839755">
                  <a:moveTo>
                    <a:pt x="53214" y="797282"/>
                  </a:moveTo>
                  <a:cubicBezTo>
                    <a:pt x="54137" y="718133"/>
                    <a:pt x="55061" y="638985"/>
                    <a:pt x="55984" y="559836"/>
                  </a:cubicBezTo>
                  <a:lnTo>
                    <a:pt x="0" y="522514"/>
                  </a:lnTo>
                  <a:lnTo>
                    <a:pt x="111968" y="130628"/>
                  </a:lnTo>
                  <a:lnTo>
                    <a:pt x="261258" y="130628"/>
                  </a:lnTo>
                  <a:lnTo>
                    <a:pt x="391886" y="0"/>
                  </a:lnTo>
                  <a:lnTo>
                    <a:pt x="410547" y="261257"/>
                  </a:lnTo>
                  <a:lnTo>
                    <a:pt x="429209" y="410547"/>
                  </a:lnTo>
                  <a:lnTo>
                    <a:pt x="223935" y="634481"/>
                  </a:lnTo>
                  <a:lnTo>
                    <a:pt x="223935" y="839755"/>
                  </a:lnTo>
                  <a:lnTo>
                    <a:pt x="111968" y="783771"/>
                  </a:lnTo>
                  <a:lnTo>
                    <a:pt x="53214" y="797282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158" name="Group 157"/>
          <p:cNvGrpSpPr>
            <a:grpSpLocks/>
          </p:cNvGrpSpPr>
          <p:nvPr/>
        </p:nvGrpSpPr>
        <p:grpSpPr bwMode="auto">
          <a:xfrm>
            <a:off x="502921" y="3672295"/>
            <a:ext cx="1197436" cy="864830"/>
            <a:chOff x="2201" y="1250"/>
            <a:chExt cx="133" cy="193"/>
          </a:xfrm>
          <a:solidFill>
            <a:schemeClr val="bg1">
              <a:lumMod val="95000"/>
            </a:schemeClr>
          </a:solidFill>
        </p:grpSpPr>
        <p:sp>
          <p:nvSpPr>
            <p:cNvPr id="159" name="Freeform 158"/>
            <p:cNvSpPr>
              <a:spLocks/>
            </p:cNvSpPr>
            <p:nvPr/>
          </p:nvSpPr>
          <p:spPr bwMode="auto">
            <a:xfrm>
              <a:off x="2234" y="1250"/>
              <a:ext cx="100" cy="193"/>
            </a:xfrm>
            <a:custGeom>
              <a:avLst/>
              <a:gdLst>
                <a:gd name="T0" fmla="*/ 543767 w 24"/>
                <a:gd name="T1" fmla="*/ 2833725 h 47"/>
                <a:gd name="T2" fmla="*/ 371667 w 24"/>
                <a:gd name="T3" fmla="*/ 2675083 h 47"/>
                <a:gd name="T4" fmla="*/ 915658 w 24"/>
                <a:gd name="T5" fmla="*/ 2344646 h 47"/>
                <a:gd name="T6" fmla="*/ 826458 w 24"/>
                <a:gd name="T7" fmla="*/ 2028208 h 47"/>
                <a:gd name="T8" fmla="*/ 722154 w 24"/>
                <a:gd name="T9" fmla="*/ 1773736 h 47"/>
                <a:gd name="T10" fmla="*/ 282692 w 24"/>
                <a:gd name="T11" fmla="*/ 1773736 h 47"/>
                <a:gd name="T12" fmla="*/ 371667 w 24"/>
                <a:gd name="T13" fmla="*/ 1299416 h 47"/>
                <a:gd name="T14" fmla="*/ 89200 w 24"/>
                <a:gd name="T15" fmla="*/ 1457232 h 47"/>
                <a:gd name="T16" fmla="*/ 0 w 24"/>
                <a:gd name="T17" fmla="*/ 1044943 h 47"/>
                <a:gd name="T18" fmla="*/ 0 w 24"/>
                <a:gd name="T19" fmla="*/ 651445 h 47"/>
                <a:gd name="T20" fmla="*/ 89200 w 24"/>
                <a:gd name="T21" fmla="*/ 316438 h 47"/>
                <a:gd name="T22" fmla="*/ 460867 w 24"/>
                <a:gd name="T23" fmla="*/ 0 h 47"/>
                <a:gd name="T24" fmla="*/ 722154 w 24"/>
                <a:gd name="T25" fmla="*/ 77060 h 47"/>
                <a:gd name="T26" fmla="*/ 632950 w 24"/>
                <a:gd name="T27" fmla="*/ 493916 h 47"/>
                <a:gd name="T28" fmla="*/ 1177883 w 24"/>
                <a:gd name="T29" fmla="*/ 493916 h 47"/>
                <a:gd name="T30" fmla="*/ 1004638 w 24"/>
                <a:gd name="T31" fmla="*/ 887418 h 47"/>
                <a:gd name="T32" fmla="*/ 826458 w 24"/>
                <a:gd name="T33" fmla="*/ 1222355 h 47"/>
                <a:gd name="T34" fmla="*/ 1177883 w 24"/>
                <a:gd name="T35" fmla="*/ 1376492 h 47"/>
                <a:gd name="T36" fmla="*/ 1548613 w 24"/>
                <a:gd name="T37" fmla="*/ 1951148 h 47"/>
                <a:gd name="T38" fmla="*/ 1721929 w 24"/>
                <a:gd name="T39" fmla="*/ 2344646 h 47"/>
                <a:gd name="T40" fmla="*/ 1721929 w 24"/>
                <a:gd name="T41" fmla="*/ 2579252 h 47"/>
                <a:gd name="T42" fmla="*/ 2093613 w 24"/>
                <a:gd name="T43" fmla="*/ 2579252 h 47"/>
                <a:gd name="T44" fmla="*/ 2004342 w 24"/>
                <a:gd name="T45" fmla="*/ 3150228 h 47"/>
                <a:gd name="T46" fmla="*/ 2182796 w 24"/>
                <a:gd name="T47" fmla="*/ 3227223 h 47"/>
                <a:gd name="T48" fmla="*/ 1548613 w 24"/>
                <a:gd name="T49" fmla="*/ 3485436 h 47"/>
                <a:gd name="T50" fmla="*/ 1004638 w 24"/>
                <a:gd name="T51" fmla="*/ 3562497 h 47"/>
                <a:gd name="T52" fmla="*/ 722154 w 24"/>
                <a:gd name="T53" fmla="*/ 3644078 h 47"/>
                <a:gd name="T54" fmla="*/ 371667 w 24"/>
                <a:gd name="T55" fmla="*/ 3644078 h 47"/>
                <a:gd name="T56" fmla="*/ 89200 w 24"/>
                <a:gd name="T57" fmla="*/ 3721139 h 47"/>
                <a:gd name="T58" fmla="*/ 460867 w 24"/>
                <a:gd name="T59" fmla="*/ 3384752 h 47"/>
                <a:gd name="T60" fmla="*/ 543767 w 24"/>
                <a:gd name="T61" fmla="*/ 3073151 h 47"/>
                <a:gd name="T62" fmla="*/ 282692 w 24"/>
                <a:gd name="T63" fmla="*/ 2991521 h 4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4" h="47">
                  <a:moveTo>
                    <a:pt x="3" y="37"/>
                  </a:moveTo>
                  <a:cubicBezTo>
                    <a:pt x="6" y="35"/>
                    <a:pt x="6" y="35"/>
                    <a:pt x="6" y="35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0" y="17"/>
                    <a:pt x="0" y="16"/>
                  </a:cubicBezTo>
                  <a:cubicBezTo>
                    <a:pt x="0" y="15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1" y="44"/>
                    <a:pt x="10" y="43"/>
                    <a:pt x="9" y="43"/>
                  </a:cubicBezTo>
                  <a:cubicBezTo>
                    <a:pt x="9" y="43"/>
                    <a:pt x="8" y="45"/>
                    <a:pt x="8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4" y="38"/>
                    <a:pt x="4" y="38"/>
                    <a:pt x="4" y="38"/>
                  </a:cubicBezTo>
                  <a:lnTo>
                    <a:pt x="3" y="37"/>
                  </a:lnTo>
                  <a:close/>
                </a:path>
              </a:pathLst>
            </a:custGeom>
            <a:grpFill/>
            <a:ln w="9525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0" name="Freeform 159"/>
            <p:cNvSpPr>
              <a:spLocks/>
            </p:cNvSpPr>
            <p:nvPr/>
          </p:nvSpPr>
          <p:spPr bwMode="auto">
            <a:xfrm>
              <a:off x="2201" y="1331"/>
              <a:ext cx="34" cy="22"/>
            </a:xfrm>
            <a:custGeom>
              <a:avLst/>
              <a:gdLst>
                <a:gd name="T0" fmla="*/ 24 w 34"/>
                <a:gd name="T1" fmla="*/ 22 h 22"/>
                <a:gd name="T2" fmla="*/ 0 w 34"/>
                <a:gd name="T3" fmla="*/ 18 h 22"/>
                <a:gd name="T4" fmla="*/ 13 w 34"/>
                <a:gd name="T5" fmla="*/ 0 h 22"/>
                <a:gd name="T6" fmla="*/ 27 w 34"/>
                <a:gd name="T7" fmla="*/ 3 h 22"/>
                <a:gd name="T8" fmla="*/ 34 w 34"/>
                <a:gd name="T9" fmla="*/ 15 h 22"/>
                <a:gd name="T10" fmla="*/ 24 w 34"/>
                <a:gd name="T11" fmla="*/ 22 h 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4" h="22">
                  <a:moveTo>
                    <a:pt x="24" y="22"/>
                  </a:moveTo>
                  <a:lnTo>
                    <a:pt x="0" y="18"/>
                  </a:lnTo>
                  <a:lnTo>
                    <a:pt x="13" y="0"/>
                  </a:lnTo>
                  <a:lnTo>
                    <a:pt x="27" y="3"/>
                  </a:lnTo>
                  <a:lnTo>
                    <a:pt x="34" y="15"/>
                  </a:lnTo>
                  <a:lnTo>
                    <a:pt x="24" y="22"/>
                  </a:lnTo>
                  <a:close/>
                </a:path>
              </a:pathLst>
            </a:custGeom>
            <a:grpFill/>
            <a:ln w="9525" cap="flat" cmpd="sng">
              <a:solidFill>
                <a:schemeClr val="bg1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defPPr>
                <a:defRPr lang="en-GB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bg1"/>
                  </a:solidFill>
                  <a:latin typeface="Arial" charset="0"/>
                  <a:ea typeface="ＭＳ Ｐゴシック" pitchFamily="34" charset="-128"/>
                  <a:cs typeface="+mn-cs"/>
                </a:defRPr>
              </a:lvl9pPr>
            </a:lstStyle>
            <a:p>
              <a:endParaRPr lang="en-US"/>
            </a:p>
          </p:txBody>
        </p:sp>
      </p:grpSp>
      <p:sp>
        <p:nvSpPr>
          <p:cNvPr id="162" name="Rectangle 161"/>
          <p:cNvSpPr/>
          <p:nvPr/>
        </p:nvSpPr>
        <p:spPr>
          <a:xfrm>
            <a:off x="4814845" y="964472"/>
            <a:ext cx="3933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General Government Net Debt (%GDP</a:t>
            </a:r>
            <a:r>
              <a:rPr lang="en-AU" sz="22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)</a:t>
            </a:r>
          </a:p>
        </p:txBody>
      </p:sp>
      <p:graphicFrame>
        <p:nvGraphicFramePr>
          <p:cNvPr id="58" name="Chart 5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40133827"/>
              </p:ext>
            </p:extLst>
          </p:nvPr>
        </p:nvGraphicFramePr>
        <p:xfrm>
          <a:off x="4669381" y="1332420"/>
          <a:ext cx="4356090" cy="2475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69441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A Solution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Asset Recycling in NSW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264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1220" y="539602"/>
            <a:ext cx="8398334" cy="385538"/>
          </a:xfrm>
        </p:spPr>
        <p:txBody>
          <a:bodyPr/>
          <a:lstStyle/>
          <a:p>
            <a:r>
              <a:rPr lang="en-US" dirty="0" smtClean="0"/>
              <a:t>NSW in 2011: Financial Constraints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616510" y="5139948"/>
            <a:ext cx="7848872" cy="286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buAutoNum type="arabicPeriod"/>
            </a:pPr>
            <a:endParaRPr lang="en-AU" b="0" dirty="0">
              <a:latin typeface="Arial" panose="020B0604020202020204" pitchFamily="34" charset="0"/>
            </a:endParaRPr>
          </a:p>
        </p:txBody>
      </p:sp>
      <p:sp>
        <p:nvSpPr>
          <p:cNvPr id="95" name="Text Placeholder 9"/>
          <p:cNvSpPr txBox="1">
            <a:spLocks/>
          </p:cNvSpPr>
          <p:nvPr/>
        </p:nvSpPr>
        <p:spPr>
          <a:xfrm>
            <a:off x="588045" y="1095547"/>
            <a:ext cx="3574175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4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‘The Challenge’</a:t>
            </a:r>
            <a:endParaRPr lang="en-AU" sz="24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</p:txBody>
      </p:sp>
      <p:sp>
        <p:nvSpPr>
          <p:cNvPr id="96" name="Text Placeholder 9"/>
          <p:cNvSpPr txBox="1">
            <a:spLocks/>
          </p:cNvSpPr>
          <p:nvPr/>
        </p:nvSpPr>
        <p:spPr>
          <a:xfrm>
            <a:off x="616511" y="2920705"/>
            <a:ext cx="3574175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4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Deficit </a:t>
            </a:r>
            <a:r>
              <a:rPr lang="en-AU" sz="24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of $8bn</a:t>
            </a:r>
          </a:p>
        </p:txBody>
      </p:sp>
      <p:sp>
        <p:nvSpPr>
          <p:cNvPr id="98" name="Text Placeholder 9"/>
          <p:cNvSpPr txBox="1">
            <a:spLocks/>
          </p:cNvSpPr>
          <p:nvPr/>
        </p:nvSpPr>
        <p:spPr>
          <a:xfrm>
            <a:off x="4706228" y="2920705"/>
            <a:ext cx="4267801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4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Average Unemployment Rate </a:t>
            </a:r>
            <a:r>
              <a:rPr lang="en-AU" sz="24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- 2005-11 </a:t>
            </a:r>
          </a:p>
        </p:txBody>
      </p:sp>
      <p:sp>
        <p:nvSpPr>
          <p:cNvPr id="100" name="TextBox 1"/>
          <p:cNvSpPr txBox="1"/>
          <p:nvPr/>
        </p:nvSpPr>
        <p:spPr>
          <a:xfrm>
            <a:off x="1529553" y="4037216"/>
            <a:ext cx="1177233" cy="1484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AU" sz="800" dirty="0">
              <a:solidFill>
                <a:schemeClr val="tx1">
                  <a:lumMod val="75000"/>
                  <a:lumOff val="25000"/>
                </a:schemeClr>
              </a:solidFill>
              <a:latin typeface="Corpid C1 Regular" pitchFamily="34" charset="0"/>
            </a:endParaRPr>
          </a:p>
        </p:txBody>
      </p:sp>
      <p:graphicFrame>
        <p:nvGraphicFramePr>
          <p:cNvPr id="189" name="Chart 18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3329323"/>
              </p:ext>
            </p:extLst>
          </p:nvPr>
        </p:nvGraphicFramePr>
        <p:xfrm>
          <a:off x="629379" y="3196256"/>
          <a:ext cx="3319647" cy="1374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0" name="Content Placeholder 11"/>
          <p:cNvSpPr txBox="1">
            <a:spLocks/>
          </p:cNvSpPr>
          <p:nvPr/>
        </p:nvSpPr>
        <p:spPr>
          <a:xfrm>
            <a:off x="411216" y="1313623"/>
            <a:ext cx="3927831" cy="1110959"/>
          </a:xfrm>
          <a:prstGeom prst="rect">
            <a:avLst/>
          </a:prstGeom>
        </p:spPr>
        <p:txBody>
          <a:bodyPr anchor="t"/>
          <a:lstStyle>
            <a:lvl1pPr marL="180975" indent="-180975" algn="l" defTabSz="1042988" eaLnBrk="1" hangingPunct="1">
              <a:spcBef>
                <a:spcPct val="50000"/>
              </a:spcBef>
              <a:spcAft>
                <a:spcPts val="342"/>
              </a:spcAft>
              <a:buClrTx/>
              <a:buSzPct val="70000"/>
              <a:buFont typeface="Wingdings" pitchFamily="2" charset="2"/>
              <a:buChar char="l"/>
              <a:defRPr sz="1000">
                <a:latin typeface="+mn-lt"/>
              </a:defRPr>
            </a:lvl1pPr>
            <a:lvl2pPr marL="542925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2pPr>
            <a:lvl3pPr marL="895350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3pPr>
            <a:lvl4pPr marL="1257300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4pPr>
            <a:lvl5pPr marL="1619250" indent="-180975" algn="l" defTabSz="1042988" eaLnBrk="1" hangingPunct="1">
              <a:spcBef>
                <a:spcPct val="50000"/>
              </a:spcBef>
              <a:buFont typeface="Corpid C1 Regular" pitchFamily="34" charset="0"/>
              <a:buChar char="–"/>
              <a:defRPr sz="1400">
                <a:latin typeface="+mn-lt"/>
              </a:defRPr>
            </a:lvl5pPr>
            <a:lvl6pPr marL="29162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6pPr>
            <a:lvl7pPr marL="33734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7pPr>
            <a:lvl8pPr marL="38306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8pPr>
            <a:lvl9pPr marL="4287838" indent="-307975" defTabSz="1042988" fontAlgn="base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dirty="0" smtClean="0"/>
              <a:t>NSW net </a:t>
            </a:r>
            <a:r>
              <a:rPr lang="en-AU" sz="1200" b="1" dirty="0" smtClean="0"/>
              <a:t>debt </a:t>
            </a:r>
            <a:r>
              <a:rPr lang="en-AU" sz="1200" dirty="0" smtClean="0"/>
              <a:t>of $32bn in 2011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dirty="0" smtClean="0"/>
              <a:t>State </a:t>
            </a:r>
            <a:r>
              <a:rPr lang="en-AU" sz="1200" b="1" dirty="0" smtClean="0"/>
              <a:t>deficit</a:t>
            </a:r>
            <a:r>
              <a:rPr lang="en-AU" sz="1200" dirty="0" smtClean="0"/>
              <a:t> of $8bn in 2011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dirty="0" smtClean="0"/>
              <a:t>AAA </a:t>
            </a:r>
            <a:r>
              <a:rPr lang="en-AU" sz="1200" b="1" dirty="0" smtClean="0"/>
              <a:t>credit rating </a:t>
            </a:r>
            <a:r>
              <a:rPr lang="en-AU" sz="1200" dirty="0" smtClean="0"/>
              <a:t>placed on </a:t>
            </a:r>
            <a:r>
              <a:rPr lang="en-AU" sz="1200" b="1" dirty="0" smtClean="0"/>
              <a:t>watch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b="1" dirty="0" smtClean="0"/>
              <a:t>Unemployment rate</a:t>
            </a:r>
            <a:r>
              <a:rPr lang="en-AU" sz="1200" dirty="0" smtClean="0"/>
              <a:t> above national average and </a:t>
            </a:r>
            <a:r>
              <a:rPr lang="en-AU" sz="1200" b="1" dirty="0" smtClean="0"/>
              <a:t>among highest </a:t>
            </a:r>
            <a:r>
              <a:rPr lang="en-AU" sz="1200" dirty="0" smtClean="0"/>
              <a:t>in the country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b="1" dirty="0"/>
              <a:t>Economic growth</a:t>
            </a:r>
            <a:r>
              <a:rPr lang="en-AU" sz="1200" dirty="0"/>
              <a:t> below national average and</a:t>
            </a:r>
            <a:r>
              <a:rPr lang="en-AU" sz="1200" b="1" dirty="0"/>
              <a:t> </a:t>
            </a:r>
            <a:r>
              <a:rPr lang="en-AU" sz="1200" b="1" dirty="0" smtClean="0"/>
              <a:t>among </a:t>
            </a:r>
            <a:r>
              <a:rPr lang="en-AU" sz="1200" b="1" dirty="0"/>
              <a:t>lowest </a:t>
            </a:r>
            <a:r>
              <a:rPr lang="en-AU" sz="1200" dirty="0"/>
              <a:t>in the </a:t>
            </a:r>
            <a:r>
              <a:rPr lang="en-AU" sz="1200" dirty="0" smtClean="0"/>
              <a:t>country</a:t>
            </a:r>
            <a:endParaRPr lang="en-AU" sz="1200" b="1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AU" sz="1200" b="1" dirty="0" smtClean="0"/>
              <a:t>Infrastructure </a:t>
            </a:r>
            <a:r>
              <a:rPr lang="en-AU" sz="1200" b="1" dirty="0"/>
              <a:t>backlog </a:t>
            </a:r>
            <a:r>
              <a:rPr lang="en-AU" sz="1200" dirty="0"/>
              <a:t>of $30bn</a:t>
            </a:r>
          </a:p>
          <a:p>
            <a:pPr marL="0" indent="0">
              <a:spcBef>
                <a:spcPts val="400"/>
              </a:spcBef>
              <a:spcAft>
                <a:spcPts val="400"/>
              </a:spcAft>
              <a:buNone/>
            </a:pPr>
            <a:endParaRPr lang="en-AU" sz="1100" dirty="0" smtClean="0"/>
          </a:p>
          <a:p>
            <a:pPr marL="0" indent="0">
              <a:spcBef>
                <a:spcPts val="400"/>
              </a:spcBef>
              <a:spcAft>
                <a:spcPts val="400"/>
              </a:spcAft>
              <a:buNone/>
            </a:pPr>
            <a:endParaRPr lang="en-AU" sz="1100" dirty="0"/>
          </a:p>
        </p:txBody>
      </p:sp>
      <p:sp>
        <p:nvSpPr>
          <p:cNvPr id="193" name="Text Placeholder 18"/>
          <p:cNvSpPr txBox="1">
            <a:spLocks/>
          </p:cNvSpPr>
          <p:nvPr/>
        </p:nvSpPr>
        <p:spPr>
          <a:xfrm>
            <a:off x="252387" y="5250776"/>
            <a:ext cx="9295200" cy="458875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AU" sz="700" i="1" dirty="0" smtClean="0"/>
          </a:p>
        </p:txBody>
      </p:sp>
      <p:sp>
        <p:nvSpPr>
          <p:cNvPr id="194" name="Text Placeholder 18"/>
          <p:cNvSpPr txBox="1">
            <a:spLocks/>
          </p:cNvSpPr>
          <p:nvPr/>
        </p:nvSpPr>
        <p:spPr>
          <a:xfrm>
            <a:off x="7799927" y="4534331"/>
            <a:ext cx="960951" cy="147218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AU" sz="700" i="1" dirty="0" smtClean="0"/>
              <a:t>Source: ABS, NAB</a:t>
            </a:r>
          </a:p>
        </p:txBody>
      </p:sp>
      <p:sp>
        <p:nvSpPr>
          <p:cNvPr id="195" name="Text Placeholder 9"/>
          <p:cNvSpPr txBox="1">
            <a:spLocks/>
          </p:cNvSpPr>
          <p:nvPr/>
        </p:nvSpPr>
        <p:spPr>
          <a:xfrm>
            <a:off x="4706228" y="1104986"/>
            <a:ext cx="3574175" cy="208637"/>
          </a:xfrm>
          <a:prstGeom prst="rect">
            <a:avLst/>
          </a:prstGeom>
          <a:solidFill>
            <a:schemeClr val="bg1"/>
          </a:solidFill>
        </p:spPr>
        <p:txBody>
          <a:bodyPr vert="horz" lIns="0" tIns="54000" rIns="0" bIns="45720" rtlCol="0" anchor="ctr" anchorCtr="0"/>
          <a:lstStyle>
            <a:defPPr>
              <a:defRPr lang="en-A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9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600" kern="1200">
                <a:solidFill>
                  <a:schemeClr val="tx1"/>
                </a:solidFill>
                <a:latin typeface="Corpid C1 Regular" pitchFamily="34" charset="0"/>
                <a:ea typeface="+mn-ea"/>
                <a:cs typeface="+mn-cs"/>
              </a:defRPr>
            </a:lvl9pPr>
          </a:lstStyle>
          <a:p>
            <a:r>
              <a:rPr lang="en-AU" sz="24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Net Debt Levels of $32bn</a:t>
            </a:r>
            <a:endParaRPr lang="en-AU" sz="24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</p:txBody>
      </p:sp>
      <p:graphicFrame>
        <p:nvGraphicFramePr>
          <p:cNvPr id="197" name="Chart 19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0722768"/>
              </p:ext>
            </p:extLst>
          </p:nvPr>
        </p:nvGraphicFramePr>
        <p:xfrm>
          <a:off x="4599288" y="1390922"/>
          <a:ext cx="3294369" cy="13555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198" name="Group 27"/>
          <p:cNvGrpSpPr>
            <a:grpSpLocks noChangeAspect="1"/>
          </p:cNvGrpSpPr>
          <p:nvPr/>
        </p:nvGrpSpPr>
        <p:grpSpPr bwMode="auto">
          <a:xfrm>
            <a:off x="5333088" y="3295020"/>
            <a:ext cx="1989833" cy="1298535"/>
            <a:chOff x="927" y="387"/>
            <a:chExt cx="3906" cy="355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99" name="Freeform 2"/>
            <p:cNvSpPr>
              <a:spLocks/>
            </p:cNvSpPr>
            <p:nvPr/>
          </p:nvSpPr>
          <p:spPr bwMode="auto">
            <a:xfrm>
              <a:off x="927" y="726"/>
              <a:ext cx="1560" cy="2361"/>
            </a:xfrm>
            <a:custGeom>
              <a:avLst/>
              <a:gdLst/>
              <a:ahLst/>
              <a:cxnLst>
                <a:cxn ang="0">
                  <a:pos x="1452" y="1959"/>
                </a:cxn>
                <a:cxn ang="0">
                  <a:pos x="1313" y="1978"/>
                </a:cxn>
                <a:cxn ang="0">
                  <a:pos x="1191" y="2053"/>
                </a:cxn>
                <a:cxn ang="0">
                  <a:pos x="1123" y="2133"/>
                </a:cxn>
                <a:cxn ang="0">
                  <a:pos x="1049" y="2171"/>
                </a:cxn>
                <a:cxn ang="0">
                  <a:pos x="961" y="2176"/>
                </a:cxn>
                <a:cxn ang="0">
                  <a:pos x="827" y="2203"/>
                </a:cxn>
                <a:cxn ang="0">
                  <a:pos x="748" y="2252"/>
                </a:cxn>
                <a:cxn ang="0">
                  <a:pos x="662" y="2314"/>
                </a:cxn>
                <a:cxn ang="0">
                  <a:pos x="604" y="2351"/>
                </a:cxn>
                <a:cxn ang="0">
                  <a:pos x="502" y="2358"/>
                </a:cxn>
                <a:cxn ang="0">
                  <a:pos x="429" y="2326"/>
                </a:cxn>
                <a:cxn ang="0">
                  <a:pos x="341" y="2227"/>
                </a:cxn>
                <a:cxn ang="0">
                  <a:pos x="390" y="2172"/>
                </a:cxn>
                <a:cxn ang="0">
                  <a:pos x="373" y="2085"/>
                </a:cxn>
                <a:cxn ang="0">
                  <a:pos x="315" y="1941"/>
                </a:cxn>
                <a:cxn ang="0">
                  <a:pos x="240" y="1771"/>
                </a:cxn>
                <a:cxn ang="0">
                  <a:pos x="149" y="1648"/>
                </a:cxn>
                <a:cxn ang="0">
                  <a:pos x="52" y="1513"/>
                </a:cxn>
                <a:cxn ang="0">
                  <a:pos x="30" y="1473"/>
                </a:cxn>
                <a:cxn ang="0">
                  <a:pos x="69" y="1509"/>
                </a:cxn>
                <a:cxn ang="0">
                  <a:pos x="34" y="1403"/>
                </a:cxn>
                <a:cxn ang="0">
                  <a:pos x="87" y="1462"/>
                </a:cxn>
                <a:cxn ang="0">
                  <a:pos x="91" y="1402"/>
                </a:cxn>
                <a:cxn ang="0">
                  <a:pos x="7" y="1284"/>
                </a:cxn>
                <a:cxn ang="0">
                  <a:pos x="20" y="1151"/>
                </a:cxn>
                <a:cxn ang="0">
                  <a:pos x="11" y="1035"/>
                </a:cxn>
                <a:cxn ang="0">
                  <a:pos x="37" y="1022"/>
                </a:cxn>
                <a:cxn ang="0">
                  <a:pos x="48" y="1066"/>
                </a:cxn>
                <a:cxn ang="0">
                  <a:pos x="104" y="975"/>
                </a:cxn>
                <a:cxn ang="0">
                  <a:pos x="179" y="914"/>
                </a:cxn>
                <a:cxn ang="0">
                  <a:pos x="246" y="849"/>
                </a:cxn>
                <a:cxn ang="0">
                  <a:pos x="318" y="823"/>
                </a:cxn>
                <a:cxn ang="0">
                  <a:pos x="417" y="782"/>
                </a:cxn>
                <a:cxn ang="0">
                  <a:pos x="532" y="723"/>
                </a:cxn>
                <a:cxn ang="0">
                  <a:pos x="653" y="690"/>
                </a:cxn>
                <a:cxn ang="0">
                  <a:pos x="745" y="617"/>
                </a:cxn>
                <a:cxn ang="0">
                  <a:pos x="779" y="540"/>
                </a:cxn>
                <a:cxn ang="0">
                  <a:pos x="800" y="444"/>
                </a:cxn>
                <a:cxn ang="0">
                  <a:pos x="832" y="360"/>
                </a:cxn>
                <a:cxn ang="0">
                  <a:pos x="868" y="328"/>
                </a:cxn>
                <a:cxn ang="0">
                  <a:pos x="934" y="426"/>
                </a:cxn>
                <a:cxn ang="0">
                  <a:pos x="939" y="330"/>
                </a:cxn>
                <a:cxn ang="0">
                  <a:pos x="956" y="281"/>
                </a:cxn>
                <a:cxn ang="0">
                  <a:pos x="1032" y="293"/>
                </a:cxn>
                <a:cxn ang="0">
                  <a:pos x="1029" y="201"/>
                </a:cxn>
                <a:cxn ang="0">
                  <a:pos x="1064" y="165"/>
                </a:cxn>
                <a:cxn ang="0">
                  <a:pos x="1093" y="125"/>
                </a:cxn>
                <a:cxn ang="0">
                  <a:pos x="1147" y="85"/>
                </a:cxn>
                <a:cxn ang="0">
                  <a:pos x="1170" y="36"/>
                </a:cxn>
                <a:cxn ang="0">
                  <a:pos x="1212" y="31"/>
                </a:cxn>
                <a:cxn ang="0">
                  <a:pos x="1264" y="0"/>
                </a:cxn>
                <a:cxn ang="0">
                  <a:pos x="1373" y="73"/>
                </a:cxn>
                <a:cxn ang="0">
                  <a:pos x="1386" y="171"/>
                </a:cxn>
                <a:cxn ang="0">
                  <a:pos x="1406" y="131"/>
                </a:cxn>
                <a:cxn ang="0">
                  <a:pos x="1436" y="116"/>
                </a:cxn>
              </a:cxnLst>
              <a:rect l="0" t="0" r="r" b="b"/>
              <a:pathLst>
                <a:path w="1560" h="2361">
                  <a:moveTo>
                    <a:pt x="1492" y="101"/>
                  </a:moveTo>
                  <a:lnTo>
                    <a:pt x="1559" y="1911"/>
                  </a:lnTo>
                  <a:lnTo>
                    <a:pt x="1527" y="1928"/>
                  </a:lnTo>
                  <a:lnTo>
                    <a:pt x="1494" y="1953"/>
                  </a:lnTo>
                  <a:lnTo>
                    <a:pt x="1479" y="1955"/>
                  </a:lnTo>
                  <a:lnTo>
                    <a:pt x="1452" y="1959"/>
                  </a:lnTo>
                  <a:lnTo>
                    <a:pt x="1427" y="1972"/>
                  </a:lnTo>
                  <a:lnTo>
                    <a:pt x="1392" y="1980"/>
                  </a:lnTo>
                  <a:lnTo>
                    <a:pt x="1369" y="1980"/>
                  </a:lnTo>
                  <a:lnTo>
                    <a:pt x="1359" y="1982"/>
                  </a:lnTo>
                  <a:lnTo>
                    <a:pt x="1332" y="1982"/>
                  </a:lnTo>
                  <a:lnTo>
                    <a:pt x="1313" y="1978"/>
                  </a:lnTo>
                  <a:lnTo>
                    <a:pt x="1289" y="1987"/>
                  </a:lnTo>
                  <a:lnTo>
                    <a:pt x="1272" y="2003"/>
                  </a:lnTo>
                  <a:lnTo>
                    <a:pt x="1253" y="2016"/>
                  </a:lnTo>
                  <a:lnTo>
                    <a:pt x="1232" y="2030"/>
                  </a:lnTo>
                  <a:lnTo>
                    <a:pt x="1204" y="2040"/>
                  </a:lnTo>
                  <a:lnTo>
                    <a:pt x="1191" y="2053"/>
                  </a:lnTo>
                  <a:lnTo>
                    <a:pt x="1180" y="2060"/>
                  </a:lnTo>
                  <a:lnTo>
                    <a:pt x="1159" y="2063"/>
                  </a:lnTo>
                  <a:lnTo>
                    <a:pt x="1141" y="2076"/>
                  </a:lnTo>
                  <a:lnTo>
                    <a:pt x="1134" y="2097"/>
                  </a:lnTo>
                  <a:lnTo>
                    <a:pt x="1130" y="2123"/>
                  </a:lnTo>
                  <a:lnTo>
                    <a:pt x="1123" y="2133"/>
                  </a:lnTo>
                  <a:lnTo>
                    <a:pt x="1115" y="2149"/>
                  </a:lnTo>
                  <a:lnTo>
                    <a:pt x="1109" y="2163"/>
                  </a:lnTo>
                  <a:lnTo>
                    <a:pt x="1098" y="2167"/>
                  </a:lnTo>
                  <a:lnTo>
                    <a:pt x="1079" y="2175"/>
                  </a:lnTo>
                  <a:lnTo>
                    <a:pt x="1064" y="2176"/>
                  </a:lnTo>
                  <a:lnTo>
                    <a:pt x="1049" y="2171"/>
                  </a:lnTo>
                  <a:lnTo>
                    <a:pt x="1029" y="2175"/>
                  </a:lnTo>
                  <a:lnTo>
                    <a:pt x="1014" y="2179"/>
                  </a:lnTo>
                  <a:lnTo>
                    <a:pt x="997" y="2184"/>
                  </a:lnTo>
                  <a:lnTo>
                    <a:pt x="979" y="2190"/>
                  </a:lnTo>
                  <a:lnTo>
                    <a:pt x="969" y="2180"/>
                  </a:lnTo>
                  <a:lnTo>
                    <a:pt x="961" y="2176"/>
                  </a:lnTo>
                  <a:lnTo>
                    <a:pt x="952" y="2181"/>
                  </a:lnTo>
                  <a:lnTo>
                    <a:pt x="926" y="2188"/>
                  </a:lnTo>
                  <a:lnTo>
                    <a:pt x="899" y="2183"/>
                  </a:lnTo>
                  <a:lnTo>
                    <a:pt x="878" y="2185"/>
                  </a:lnTo>
                  <a:lnTo>
                    <a:pt x="853" y="2201"/>
                  </a:lnTo>
                  <a:lnTo>
                    <a:pt x="827" y="2203"/>
                  </a:lnTo>
                  <a:lnTo>
                    <a:pt x="783" y="2206"/>
                  </a:lnTo>
                  <a:lnTo>
                    <a:pt x="767" y="2216"/>
                  </a:lnTo>
                  <a:lnTo>
                    <a:pt x="754" y="2230"/>
                  </a:lnTo>
                  <a:lnTo>
                    <a:pt x="747" y="2244"/>
                  </a:lnTo>
                  <a:lnTo>
                    <a:pt x="751" y="2252"/>
                  </a:lnTo>
                  <a:lnTo>
                    <a:pt x="748" y="2252"/>
                  </a:lnTo>
                  <a:lnTo>
                    <a:pt x="740" y="2265"/>
                  </a:lnTo>
                  <a:lnTo>
                    <a:pt x="722" y="2272"/>
                  </a:lnTo>
                  <a:lnTo>
                    <a:pt x="695" y="2278"/>
                  </a:lnTo>
                  <a:lnTo>
                    <a:pt x="688" y="2286"/>
                  </a:lnTo>
                  <a:lnTo>
                    <a:pt x="674" y="2297"/>
                  </a:lnTo>
                  <a:lnTo>
                    <a:pt x="662" y="2314"/>
                  </a:lnTo>
                  <a:lnTo>
                    <a:pt x="656" y="2326"/>
                  </a:lnTo>
                  <a:lnTo>
                    <a:pt x="645" y="2337"/>
                  </a:lnTo>
                  <a:lnTo>
                    <a:pt x="632" y="2344"/>
                  </a:lnTo>
                  <a:lnTo>
                    <a:pt x="618" y="2339"/>
                  </a:lnTo>
                  <a:lnTo>
                    <a:pt x="618" y="2356"/>
                  </a:lnTo>
                  <a:lnTo>
                    <a:pt x="604" y="2351"/>
                  </a:lnTo>
                  <a:lnTo>
                    <a:pt x="593" y="2360"/>
                  </a:lnTo>
                  <a:lnTo>
                    <a:pt x="580" y="2349"/>
                  </a:lnTo>
                  <a:lnTo>
                    <a:pt x="573" y="2350"/>
                  </a:lnTo>
                  <a:lnTo>
                    <a:pt x="550" y="2356"/>
                  </a:lnTo>
                  <a:lnTo>
                    <a:pt x="527" y="2360"/>
                  </a:lnTo>
                  <a:lnTo>
                    <a:pt x="502" y="2358"/>
                  </a:lnTo>
                  <a:lnTo>
                    <a:pt x="495" y="2354"/>
                  </a:lnTo>
                  <a:lnTo>
                    <a:pt x="490" y="2349"/>
                  </a:lnTo>
                  <a:lnTo>
                    <a:pt x="487" y="2349"/>
                  </a:lnTo>
                  <a:lnTo>
                    <a:pt x="474" y="2344"/>
                  </a:lnTo>
                  <a:lnTo>
                    <a:pt x="459" y="2347"/>
                  </a:lnTo>
                  <a:lnTo>
                    <a:pt x="429" y="2326"/>
                  </a:lnTo>
                  <a:lnTo>
                    <a:pt x="414" y="2312"/>
                  </a:lnTo>
                  <a:lnTo>
                    <a:pt x="393" y="2301"/>
                  </a:lnTo>
                  <a:lnTo>
                    <a:pt x="378" y="2297"/>
                  </a:lnTo>
                  <a:lnTo>
                    <a:pt x="355" y="2297"/>
                  </a:lnTo>
                  <a:lnTo>
                    <a:pt x="343" y="2248"/>
                  </a:lnTo>
                  <a:lnTo>
                    <a:pt x="341" y="2227"/>
                  </a:lnTo>
                  <a:lnTo>
                    <a:pt x="343" y="2226"/>
                  </a:lnTo>
                  <a:lnTo>
                    <a:pt x="345" y="2228"/>
                  </a:lnTo>
                  <a:lnTo>
                    <a:pt x="357" y="2230"/>
                  </a:lnTo>
                  <a:lnTo>
                    <a:pt x="373" y="2226"/>
                  </a:lnTo>
                  <a:lnTo>
                    <a:pt x="384" y="2196"/>
                  </a:lnTo>
                  <a:lnTo>
                    <a:pt x="390" y="2172"/>
                  </a:lnTo>
                  <a:lnTo>
                    <a:pt x="387" y="2157"/>
                  </a:lnTo>
                  <a:lnTo>
                    <a:pt x="378" y="2137"/>
                  </a:lnTo>
                  <a:lnTo>
                    <a:pt x="373" y="2115"/>
                  </a:lnTo>
                  <a:lnTo>
                    <a:pt x="379" y="2122"/>
                  </a:lnTo>
                  <a:lnTo>
                    <a:pt x="379" y="2104"/>
                  </a:lnTo>
                  <a:lnTo>
                    <a:pt x="373" y="2085"/>
                  </a:lnTo>
                  <a:lnTo>
                    <a:pt x="371" y="2069"/>
                  </a:lnTo>
                  <a:lnTo>
                    <a:pt x="369" y="2040"/>
                  </a:lnTo>
                  <a:lnTo>
                    <a:pt x="361" y="2017"/>
                  </a:lnTo>
                  <a:lnTo>
                    <a:pt x="337" y="1982"/>
                  </a:lnTo>
                  <a:lnTo>
                    <a:pt x="323" y="1959"/>
                  </a:lnTo>
                  <a:lnTo>
                    <a:pt x="315" y="1941"/>
                  </a:lnTo>
                  <a:lnTo>
                    <a:pt x="304" y="1932"/>
                  </a:lnTo>
                  <a:lnTo>
                    <a:pt x="290" y="1915"/>
                  </a:lnTo>
                  <a:lnTo>
                    <a:pt x="273" y="1887"/>
                  </a:lnTo>
                  <a:lnTo>
                    <a:pt x="258" y="1844"/>
                  </a:lnTo>
                  <a:lnTo>
                    <a:pt x="250" y="1790"/>
                  </a:lnTo>
                  <a:lnTo>
                    <a:pt x="240" y="1771"/>
                  </a:lnTo>
                  <a:lnTo>
                    <a:pt x="233" y="1762"/>
                  </a:lnTo>
                  <a:lnTo>
                    <a:pt x="223" y="1748"/>
                  </a:lnTo>
                  <a:lnTo>
                    <a:pt x="204" y="1728"/>
                  </a:lnTo>
                  <a:lnTo>
                    <a:pt x="196" y="1704"/>
                  </a:lnTo>
                  <a:lnTo>
                    <a:pt x="175" y="1683"/>
                  </a:lnTo>
                  <a:lnTo>
                    <a:pt x="149" y="1648"/>
                  </a:lnTo>
                  <a:lnTo>
                    <a:pt x="140" y="1611"/>
                  </a:lnTo>
                  <a:lnTo>
                    <a:pt x="123" y="1586"/>
                  </a:lnTo>
                  <a:lnTo>
                    <a:pt x="108" y="1553"/>
                  </a:lnTo>
                  <a:lnTo>
                    <a:pt x="84" y="1543"/>
                  </a:lnTo>
                  <a:lnTo>
                    <a:pt x="67" y="1527"/>
                  </a:lnTo>
                  <a:lnTo>
                    <a:pt x="52" y="1513"/>
                  </a:lnTo>
                  <a:lnTo>
                    <a:pt x="45" y="1498"/>
                  </a:lnTo>
                  <a:lnTo>
                    <a:pt x="34" y="1491"/>
                  </a:lnTo>
                  <a:lnTo>
                    <a:pt x="28" y="1482"/>
                  </a:lnTo>
                  <a:lnTo>
                    <a:pt x="24" y="1475"/>
                  </a:lnTo>
                  <a:lnTo>
                    <a:pt x="24" y="1467"/>
                  </a:lnTo>
                  <a:lnTo>
                    <a:pt x="30" y="1473"/>
                  </a:lnTo>
                  <a:lnTo>
                    <a:pt x="37" y="1473"/>
                  </a:lnTo>
                  <a:lnTo>
                    <a:pt x="44" y="1475"/>
                  </a:lnTo>
                  <a:lnTo>
                    <a:pt x="51" y="1487"/>
                  </a:lnTo>
                  <a:lnTo>
                    <a:pt x="56" y="1505"/>
                  </a:lnTo>
                  <a:lnTo>
                    <a:pt x="63" y="1499"/>
                  </a:lnTo>
                  <a:lnTo>
                    <a:pt x="69" y="1509"/>
                  </a:lnTo>
                  <a:lnTo>
                    <a:pt x="82" y="1509"/>
                  </a:lnTo>
                  <a:lnTo>
                    <a:pt x="89" y="1498"/>
                  </a:lnTo>
                  <a:lnTo>
                    <a:pt x="84" y="1482"/>
                  </a:lnTo>
                  <a:lnTo>
                    <a:pt x="67" y="1470"/>
                  </a:lnTo>
                  <a:lnTo>
                    <a:pt x="38" y="1421"/>
                  </a:lnTo>
                  <a:lnTo>
                    <a:pt x="34" y="1403"/>
                  </a:lnTo>
                  <a:lnTo>
                    <a:pt x="42" y="1409"/>
                  </a:lnTo>
                  <a:lnTo>
                    <a:pt x="53" y="1426"/>
                  </a:lnTo>
                  <a:lnTo>
                    <a:pt x="63" y="1447"/>
                  </a:lnTo>
                  <a:lnTo>
                    <a:pt x="69" y="1463"/>
                  </a:lnTo>
                  <a:lnTo>
                    <a:pt x="80" y="1447"/>
                  </a:lnTo>
                  <a:lnTo>
                    <a:pt x="87" y="1462"/>
                  </a:lnTo>
                  <a:lnTo>
                    <a:pt x="94" y="1481"/>
                  </a:lnTo>
                  <a:lnTo>
                    <a:pt x="107" y="1481"/>
                  </a:lnTo>
                  <a:lnTo>
                    <a:pt x="114" y="1467"/>
                  </a:lnTo>
                  <a:lnTo>
                    <a:pt x="114" y="1445"/>
                  </a:lnTo>
                  <a:lnTo>
                    <a:pt x="105" y="1413"/>
                  </a:lnTo>
                  <a:lnTo>
                    <a:pt x="91" y="1402"/>
                  </a:lnTo>
                  <a:lnTo>
                    <a:pt x="76" y="1383"/>
                  </a:lnTo>
                  <a:lnTo>
                    <a:pt x="73" y="1375"/>
                  </a:lnTo>
                  <a:lnTo>
                    <a:pt x="66" y="1366"/>
                  </a:lnTo>
                  <a:lnTo>
                    <a:pt x="58" y="1356"/>
                  </a:lnTo>
                  <a:lnTo>
                    <a:pt x="35" y="1323"/>
                  </a:lnTo>
                  <a:lnTo>
                    <a:pt x="7" y="1284"/>
                  </a:lnTo>
                  <a:lnTo>
                    <a:pt x="3" y="1257"/>
                  </a:lnTo>
                  <a:lnTo>
                    <a:pt x="6" y="1229"/>
                  </a:lnTo>
                  <a:lnTo>
                    <a:pt x="21" y="1214"/>
                  </a:lnTo>
                  <a:lnTo>
                    <a:pt x="24" y="1183"/>
                  </a:lnTo>
                  <a:lnTo>
                    <a:pt x="24" y="1166"/>
                  </a:lnTo>
                  <a:lnTo>
                    <a:pt x="20" y="1151"/>
                  </a:lnTo>
                  <a:lnTo>
                    <a:pt x="19" y="1127"/>
                  </a:lnTo>
                  <a:lnTo>
                    <a:pt x="16" y="1114"/>
                  </a:lnTo>
                  <a:lnTo>
                    <a:pt x="0" y="1094"/>
                  </a:lnTo>
                  <a:lnTo>
                    <a:pt x="3" y="1074"/>
                  </a:lnTo>
                  <a:lnTo>
                    <a:pt x="3" y="1052"/>
                  </a:lnTo>
                  <a:lnTo>
                    <a:pt x="11" y="1035"/>
                  </a:lnTo>
                  <a:lnTo>
                    <a:pt x="17" y="1007"/>
                  </a:lnTo>
                  <a:lnTo>
                    <a:pt x="24" y="999"/>
                  </a:lnTo>
                  <a:lnTo>
                    <a:pt x="34" y="989"/>
                  </a:lnTo>
                  <a:lnTo>
                    <a:pt x="35" y="1004"/>
                  </a:lnTo>
                  <a:lnTo>
                    <a:pt x="37" y="1017"/>
                  </a:lnTo>
                  <a:lnTo>
                    <a:pt x="37" y="1022"/>
                  </a:lnTo>
                  <a:lnTo>
                    <a:pt x="34" y="1029"/>
                  </a:lnTo>
                  <a:lnTo>
                    <a:pt x="34" y="1039"/>
                  </a:lnTo>
                  <a:lnTo>
                    <a:pt x="41" y="1042"/>
                  </a:lnTo>
                  <a:lnTo>
                    <a:pt x="41" y="1055"/>
                  </a:lnTo>
                  <a:lnTo>
                    <a:pt x="38" y="1066"/>
                  </a:lnTo>
                  <a:lnTo>
                    <a:pt x="48" y="1066"/>
                  </a:lnTo>
                  <a:lnTo>
                    <a:pt x="62" y="1052"/>
                  </a:lnTo>
                  <a:lnTo>
                    <a:pt x="66" y="1027"/>
                  </a:lnTo>
                  <a:lnTo>
                    <a:pt x="72" y="1013"/>
                  </a:lnTo>
                  <a:lnTo>
                    <a:pt x="77" y="995"/>
                  </a:lnTo>
                  <a:lnTo>
                    <a:pt x="90" y="986"/>
                  </a:lnTo>
                  <a:lnTo>
                    <a:pt x="104" y="975"/>
                  </a:lnTo>
                  <a:lnTo>
                    <a:pt x="115" y="972"/>
                  </a:lnTo>
                  <a:lnTo>
                    <a:pt x="126" y="956"/>
                  </a:lnTo>
                  <a:lnTo>
                    <a:pt x="141" y="953"/>
                  </a:lnTo>
                  <a:lnTo>
                    <a:pt x="161" y="946"/>
                  </a:lnTo>
                  <a:lnTo>
                    <a:pt x="167" y="929"/>
                  </a:lnTo>
                  <a:lnTo>
                    <a:pt x="179" y="914"/>
                  </a:lnTo>
                  <a:lnTo>
                    <a:pt x="192" y="905"/>
                  </a:lnTo>
                  <a:lnTo>
                    <a:pt x="200" y="884"/>
                  </a:lnTo>
                  <a:lnTo>
                    <a:pt x="210" y="876"/>
                  </a:lnTo>
                  <a:lnTo>
                    <a:pt x="224" y="867"/>
                  </a:lnTo>
                  <a:lnTo>
                    <a:pt x="233" y="859"/>
                  </a:lnTo>
                  <a:lnTo>
                    <a:pt x="246" y="849"/>
                  </a:lnTo>
                  <a:lnTo>
                    <a:pt x="263" y="832"/>
                  </a:lnTo>
                  <a:lnTo>
                    <a:pt x="276" y="823"/>
                  </a:lnTo>
                  <a:lnTo>
                    <a:pt x="281" y="820"/>
                  </a:lnTo>
                  <a:lnTo>
                    <a:pt x="287" y="824"/>
                  </a:lnTo>
                  <a:lnTo>
                    <a:pt x="304" y="824"/>
                  </a:lnTo>
                  <a:lnTo>
                    <a:pt x="318" y="823"/>
                  </a:lnTo>
                  <a:lnTo>
                    <a:pt x="334" y="825"/>
                  </a:lnTo>
                  <a:lnTo>
                    <a:pt x="353" y="825"/>
                  </a:lnTo>
                  <a:lnTo>
                    <a:pt x="367" y="820"/>
                  </a:lnTo>
                  <a:lnTo>
                    <a:pt x="383" y="813"/>
                  </a:lnTo>
                  <a:lnTo>
                    <a:pt x="399" y="795"/>
                  </a:lnTo>
                  <a:lnTo>
                    <a:pt x="417" y="782"/>
                  </a:lnTo>
                  <a:lnTo>
                    <a:pt x="435" y="776"/>
                  </a:lnTo>
                  <a:lnTo>
                    <a:pt x="453" y="772"/>
                  </a:lnTo>
                  <a:lnTo>
                    <a:pt x="471" y="768"/>
                  </a:lnTo>
                  <a:lnTo>
                    <a:pt x="495" y="742"/>
                  </a:lnTo>
                  <a:lnTo>
                    <a:pt x="508" y="727"/>
                  </a:lnTo>
                  <a:lnTo>
                    <a:pt x="532" y="723"/>
                  </a:lnTo>
                  <a:lnTo>
                    <a:pt x="551" y="730"/>
                  </a:lnTo>
                  <a:lnTo>
                    <a:pt x="573" y="717"/>
                  </a:lnTo>
                  <a:lnTo>
                    <a:pt x="596" y="715"/>
                  </a:lnTo>
                  <a:lnTo>
                    <a:pt x="613" y="711"/>
                  </a:lnTo>
                  <a:lnTo>
                    <a:pt x="629" y="697"/>
                  </a:lnTo>
                  <a:lnTo>
                    <a:pt x="653" y="690"/>
                  </a:lnTo>
                  <a:lnTo>
                    <a:pt x="673" y="683"/>
                  </a:lnTo>
                  <a:lnTo>
                    <a:pt x="692" y="670"/>
                  </a:lnTo>
                  <a:lnTo>
                    <a:pt x="706" y="659"/>
                  </a:lnTo>
                  <a:lnTo>
                    <a:pt x="715" y="648"/>
                  </a:lnTo>
                  <a:lnTo>
                    <a:pt x="730" y="632"/>
                  </a:lnTo>
                  <a:lnTo>
                    <a:pt x="745" y="617"/>
                  </a:lnTo>
                  <a:lnTo>
                    <a:pt x="749" y="602"/>
                  </a:lnTo>
                  <a:lnTo>
                    <a:pt x="751" y="585"/>
                  </a:lnTo>
                  <a:lnTo>
                    <a:pt x="763" y="561"/>
                  </a:lnTo>
                  <a:lnTo>
                    <a:pt x="766" y="553"/>
                  </a:lnTo>
                  <a:lnTo>
                    <a:pt x="766" y="540"/>
                  </a:lnTo>
                  <a:lnTo>
                    <a:pt x="779" y="540"/>
                  </a:lnTo>
                  <a:lnTo>
                    <a:pt x="793" y="522"/>
                  </a:lnTo>
                  <a:lnTo>
                    <a:pt x="815" y="497"/>
                  </a:lnTo>
                  <a:lnTo>
                    <a:pt x="820" y="488"/>
                  </a:lnTo>
                  <a:lnTo>
                    <a:pt x="812" y="484"/>
                  </a:lnTo>
                  <a:lnTo>
                    <a:pt x="807" y="465"/>
                  </a:lnTo>
                  <a:lnTo>
                    <a:pt x="800" y="444"/>
                  </a:lnTo>
                  <a:lnTo>
                    <a:pt x="794" y="429"/>
                  </a:lnTo>
                  <a:lnTo>
                    <a:pt x="796" y="405"/>
                  </a:lnTo>
                  <a:lnTo>
                    <a:pt x="808" y="381"/>
                  </a:lnTo>
                  <a:lnTo>
                    <a:pt x="816" y="374"/>
                  </a:lnTo>
                  <a:lnTo>
                    <a:pt x="827" y="374"/>
                  </a:lnTo>
                  <a:lnTo>
                    <a:pt x="832" y="360"/>
                  </a:lnTo>
                  <a:lnTo>
                    <a:pt x="846" y="345"/>
                  </a:lnTo>
                  <a:lnTo>
                    <a:pt x="854" y="344"/>
                  </a:lnTo>
                  <a:lnTo>
                    <a:pt x="852" y="335"/>
                  </a:lnTo>
                  <a:lnTo>
                    <a:pt x="859" y="313"/>
                  </a:lnTo>
                  <a:lnTo>
                    <a:pt x="863" y="310"/>
                  </a:lnTo>
                  <a:lnTo>
                    <a:pt x="868" y="328"/>
                  </a:lnTo>
                  <a:lnTo>
                    <a:pt x="878" y="339"/>
                  </a:lnTo>
                  <a:lnTo>
                    <a:pt x="892" y="367"/>
                  </a:lnTo>
                  <a:lnTo>
                    <a:pt x="906" y="390"/>
                  </a:lnTo>
                  <a:lnTo>
                    <a:pt x="916" y="402"/>
                  </a:lnTo>
                  <a:lnTo>
                    <a:pt x="926" y="417"/>
                  </a:lnTo>
                  <a:lnTo>
                    <a:pt x="934" y="426"/>
                  </a:lnTo>
                  <a:lnTo>
                    <a:pt x="942" y="405"/>
                  </a:lnTo>
                  <a:lnTo>
                    <a:pt x="941" y="377"/>
                  </a:lnTo>
                  <a:lnTo>
                    <a:pt x="944" y="377"/>
                  </a:lnTo>
                  <a:lnTo>
                    <a:pt x="959" y="372"/>
                  </a:lnTo>
                  <a:lnTo>
                    <a:pt x="954" y="351"/>
                  </a:lnTo>
                  <a:lnTo>
                    <a:pt x="939" y="330"/>
                  </a:lnTo>
                  <a:lnTo>
                    <a:pt x="928" y="322"/>
                  </a:lnTo>
                  <a:lnTo>
                    <a:pt x="933" y="314"/>
                  </a:lnTo>
                  <a:lnTo>
                    <a:pt x="931" y="308"/>
                  </a:lnTo>
                  <a:lnTo>
                    <a:pt x="927" y="283"/>
                  </a:lnTo>
                  <a:lnTo>
                    <a:pt x="937" y="275"/>
                  </a:lnTo>
                  <a:lnTo>
                    <a:pt x="956" y="281"/>
                  </a:lnTo>
                  <a:lnTo>
                    <a:pt x="972" y="276"/>
                  </a:lnTo>
                  <a:lnTo>
                    <a:pt x="982" y="290"/>
                  </a:lnTo>
                  <a:lnTo>
                    <a:pt x="997" y="306"/>
                  </a:lnTo>
                  <a:lnTo>
                    <a:pt x="1012" y="306"/>
                  </a:lnTo>
                  <a:lnTo>
                    <a:pt x="1029" y="307"/>
                  </a:lnTo>
                  <a:lnTo>
                    <a:pt x="1032" y="293"/>
                  </a:lnTo>
                  <a:lnTo>
                    <a:pt x="1014" y="286"/>
                  </a:lnTo>
                  <a:lnTo>
                    <a:pt x="1016" y="265"/>
                  </a:lnTo>
                  <a:lnTo>
                    <a:pt x="1022" y="254"/>
                  </a:lnTo>
                  <a:lnTo>
                    <a:pt x="1033" y="243"/>
                  </a:lnTo>
                  <a:lnTo>
                    <a:pt x="1040" y="232"/>
                  </a:lnTo>
                  <a:lnTo>
                    <a:pt x="1029" y="201"/>
                  </a:lnTo>
                  <a:lnTo>
                    <a:pt x="1037" y="188"/>
                  </a:lnTo>
                  <a:lnTo>
                    <a:pt x="1051" y="183"/>
                  </a:lnTo>
                  <a:lnTo>
                    <a:pt x="1074" y="192"/>
                  </a:lnTo>
                  <a:lnTo>
                    <a:pt x="1077" y="187"/>
                  </a:lnTo>
                  <a:lnTo>
                    <a:pt x="1071" y="176"/>
                  </a:lnTo>
                  <a:lnTo>
                    <a:pt x="1064" y="165"/>
                  </a:lnTo>
                  <a:lnTo>
                    <a:pt x="1067" y="153"/>
                  </a:lnTo>
                  <a:lnTo>
                    <a:pt x="1074" y="143"/>
                  </a:lnTo>
                  <a:lnTo>
                    <a:pt x="1089" y="147"/>
                  </a:lnTo>
                  <a:lnTo>
                    <a:pt x="1107" y="152"/>
                  </a:lnTo>
                  <a:lnTo>
                    <a:pt x="1107" y="143"/>
                  </a:lnTo>
                  <a:lnTo>
                    <a:pt x="1093" y="125"/>
                  </a:lnTo>
                  <a:lnTo>
                    <a:pt x="1092" y="102"/>
                  </a:lnTo>
                  <a:lnTo>
                    <a:pt x="1107" y="93"/>
                  </a:lnTo>
                  <a:lnTo>
                    <a:pt x="1117" y="93"/>
                  </a:lnTo>
                  <a:lnTo>
                    <a:pt x="1130" y="86"/>
                  </a:lnTo>
                  <a:lnTo>
                    <a:pt x="1134" y="85"/>
                  </a:lnTo>
                  <a:lnTo>
                    <a:pt x="1147" y="85"/>
                  </a:lnTo>
                  <a:lnTo>
                    <a:pt x="1150" y="100"/>
                  </a:lnTo>
                  <a:lnTo>
                    <a:pt x="1159" y="93"/>
                  </a:lnTo>
                  <a:lnTo>
                    <a:pt x="1173" y="81"/>
                  </a:lnTo>
                  <a:lnTo>
                    <a:pt x="1181" y="58"/>
                  </a:lnTo>
                  <a:lnTo>
                    <a:pt x="1181" y="48"/>
                  </a:lnTo>
                  <a:lnTo>
                    <a:pt x="1170" y="36"/>
                  </a:lnTo>
                  <a:lnTo>
                    <a:pt x="1177" y="23"/>
                  </a:lnTo>
                  <a:lnTo>
                    <a:pt x="1185" y="36"/>
                  </a:lnTo>
                  <a:lnTo>
                    <a:pt x="1189" y="51"/>
                  </a:lnTo>
                  <a:lnTo>
                    <a:pt x="1200" y="42"/>
                  </a:lnTo>
                  <a:lnTo>
                    <a:pt x="1207" y="29"/>
                  </a:lnTo>
                  <a:lnTo>
                    <a:pt x="1212" y="31"/>
                  </a:lnTo>
                  <a:lnTo>
                    <a:pt x="1214" y="41"/>
                  </a:lnTo>
                  <a:lnTo>
                    <a:pt x="1225" y="40"/>
                  </a:lnTo>
                  <a:lnTo>
                    <a:pt x="1246" y="23"/>
                  </a:lnTo>
                  <a:lnTo>
                    <a:pt x="1254" y="18"/>
                  </a:lnTo>
                  <a:lnTo>
                    <a:pt x="1248" y="4"/>
                  </a:lnTo>
                  <a:lnTo>
                    <a:pt x="1264" y="0"/>
                  </a:lnTo>
                  <a:lnTo>
                    <a:pt x="1271" y="5"/>
                  </a:lnTo>
                  <a:lnTo>
                    <a:pt x="1287" y="10"/>
                  </a:lnTo>
                  <a:lnTo>
                    <a:pt x="1306" y="8"/>
                  </a:lnTo>
                  <a:lnTo>
                    <a:pt x="1325" y="19"/>
                  </a:lnTo>
                  <a:lnTo>
                    <a:pt x="1339" y="33"/>
                  </a:lnTo>
                  <a:lnTo>
                    <a:pt x="1373" y="73"/>
                  </a:lnTo>
                  <a:lnTo>
                    <a:pt x="1389" y="82"/>
                  </a:lnTo>
                  <a:lnTo>
                    <a:pt x="1401" y="91"/>
                  </a:lnTo>
                  <a:lnTo>
                    <a:pt x="1394" y="124"/>
                  </a:lnTo>
                  <a:lnTo>
                    <a:pt x="1394" y="144"/>
                  </a:lnTo>
                  <a:lnTo>
                    <a:pt x="1392" y="162"/>
                  </a:lnTo>
                  <a:lnTo>
                    <a:pt x="1386" y="171"/>
                  </a:lnTo>
                  <a:lnTo>
                    <a:pt x="1379" y="187"/>
                  </a:lnTo>
                  <a:lnTo>
                    <a:pt x="1396" y="165"/>
                  </a:lnTo>
                  <a:lnTo>
                    <a:pt x="1397" y="148"/>
                  </a:lnTo>
                  <a:lnTo>
                    <a:pt x="1401" y="150"/>
                  </a:lnTo>
                  <a:lnTo>
                    <a:pt x="1404" y="144"/>
                  </a:lnTo>
                  <a:lnTo>
                    <a:pt x="1406" y="131"/>
                  </a:lnTo>
                  <a:lnTo>
                    <a:pt x="1405" y="128"/>
                  </a:lnTo>
                  <a:lnTo>
                    <a:pt x="1405" y="125"/>
                  </a:lnTo>
                  <a:lnTo>
                    <a:pt x="1415" y="116"/>
                  </a:lnTo>
                  <a:lnTo>
                    <a:pt x="1420" y="116"/>
                  </a:lnTo>
                  <a:lnTo>
                    <a:pt x="1423" y="113"/>
                  </a:lnTo>
                  <a:lnTo>
                    <a:pt x="1436" y="116"/>
                  </a:lnTo>
                  <a:lnTo>
                    <a:pt x="1434" y="103"/>
                  </a:lnTo>
                  <a:lnTo>
                    <a:pt x="1441" y="97"/>
                  </a:lnTo>
                  <a:lnTo>
                    <a:pt x="1459" y="104"/>
                  </a:lnTo>
                  <a:lnTo>
                    <a:pt x="1483" y="102"/>
                  </a:lnTo>
                  <a:lnTo>
                    <a:pt x="1492" y="101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0" name="Freeform 3"/>
            <p:cNvSpPr>
              <a:spLocks/>
            </p:cNvSpPr>
            <p:nvPr/>
          </p:nvSpPr>
          <p:spPr bwMode="auto">
            <a:xfrm>
              <a:off x="3189" y="3041"/>
              <a:ext cx="137" cy="5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4" y="20"/>
                </a:cxn>
                <a:cxn ang="0">
                  <a:pos x="23" y="11"/>
                </a:cxn>
                <a:cxn ang="0">
                  <a:pos x="38" y="9"/>
                </a:cxn>
                <a:cxn ang="0">
                  <a:pos x="54" y="3"/>
                </a:cxn>
                <a:cxn ang="0">
                  <a:pos x="68" y="0"/>
                </a:cxn>
                <a:cxn ang="0">
                  <a:pos x="79" y="4"/>
                </a:cxn>
                <a:cxn ang="0">
                  <a:pos x="88" y="6"/>
                </a:cxn>
                <a:cxn ang="0">
                  <a:pos x="90" y="18"/>
                </a:cxn>
                <a:cxn ang="0">
                  <a:pos x="99" y="21"/>
                </a:cxn>
                <a:cxn ang="0">
                  <a:pos x="113" y="24"/>
                </a:cxn>
                <a:cxn ang="0">
                  <a:pos x="127" y="24"/>
                </a:cxn>
                <a:cxn ang="0">
                  <a:pos x="136" y="38"/>
                </a:cxn>
                <a:cxn ang="0">
                  <a:pos x="117" y="35"/>
                </a:cxn>
                <a:cxn ang="0">
                  <a:pos x="96" y="36"/>
                </a:cxn>
                <a:cxn ang="0">
                  <a:pos x="93" y="45"/>
                </a:cxn>
                <a:cxn ang="0">
                  <a:pos x="82" y="54"/>
                </a:cxn>
                <a:cxn ang="0">
                  <a:pos x="65" y="48"/>
                </a:cxn>
                <a:cxn ang="0">
                  <a:pos x="46" y="48"/>
                </a:cxn>
                <a:cxn ang="0">
                  <a:pos x="29" y="48"/>
                </a:cxn>
                <a:cxn ang="0">
                  <a:pos x="9" y="47"/>
                </a:cxn>
                <a:cxn ang="0">
                  <a:pos x="0" y="31"/>
                </a:cxn>
                <a:cxn ang="0">
                  <a:pos x="0" y="24"/>
                </a:cxn>
              </a:cxnLst>
              <a:rect l="0" t="0" r="r" b="b"/>
              <a:pathLst>
                <a:path w="137" h="55">
                  <a:moveTo>
                    <a:pt x="0" y="24"/>
                  </a:moveTo>
                  <a:lnTo>
                    <a:pt x="4" y="20"/>
                  </a:lnTo>
                  <a:lnTo>
                    <a:pt x="23" y="11"/>
                  </a:lnTo>
                  <a:lnTo>
                    <a:pt x="38" y="9"/>
                  </a:lnTo>
                  <a:lnTo>
                    <a:pt x="54" y="3"/>
                  </a:lnTo>
                  <a:lnTo>
                    <a:pt x="68" y="0"/>
                  </a:lnTo>
                  <a:lnTo>
                    <a:pt x="79" y="4"/>
                  </a:lnTo>
                  <a:lnTo>
                    <a:pt x="88" y="6"/>
                  </a:lnTo>
                  <a:lnTo>
                    <a:pt x="90" y="18"/>
                  </a:lnTo>
                  <a:lnTo>
                    <a:pt x="99" y="21"/>
                  </a:lnTo>
                  <a:lnTo>
                    <a:pt x="113" y="24"/>
                  </a:lnTo>
                  <a:lnTo>
                    <a:pt x="127" y="24"/>
                  </a:lnTo>
                  <a:lnTo>
                    <a:pt x="136" y="38"/>
                  </a:lnTo>
                  <a:lnTo>
                    <a:pt x="117" y="35"/>
                  </a:lnTo>
                  <a:lnTo>
                    <a:pt x="96" y="36"/>
                  </a:lnTo>
                  <a:lnTo>
                    <a:pt x="93" y="45"/>
                  </a:lnTo>
                  <a:lnTo>
                    <a:pt x="82" y="54"/>
                  </a:lnTo>
                  <a:lnTo>
                    <a:pt x="65" y="48"/>
                  </a:lnTo>
                  <a:lnTo>
                    <a:pt x="46" y="48"/>
                  </a:lnTo>
                  <a:lnTo>
                    <a:pt x="29" y="48"/>
                  </a:lnTo>
                  <a:lnTo>
                    <a:pt x="9" y="47"/>
                  </a:lnTo>
                  <a:lnTo>
                    <a:pt x="0" y="31"/>
                  </a:lnTo>
                  <a:lnTo>
                    <a:pt x="0" y="24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1" name="Line 4"/>
            <p:cNvSpPr>
              <a:spLocks noChangeShapeType="1"/>
            </p:cNvSpPr>
            <p:nvPr/>
          </p:nvSpPr>
          <p:spPr bwMode="auto">
            <a:xfrm>
              <a:off x="2463" y="2024"/>
              <a:ext cx="0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2" name="Freeform 5"/>
            <p:cNvSpPr>
              <a:spLocks/>
            </p:cNvSpPr>
            <p:nvPr/>
          </p:nvSpPr>
          <p:spPr bwMode="auto">
            <a:xfrm>
              <a:off x="3189" y="3041"/>
              <a:ext cx="137" cy="5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4" y="20"/>
                </a:cxn>
                <a:cxn ang="0">
                  <a:pos x="23" y="11"/>
                </a:cxn>
                <a:cxn ang="0">
                  <a:pos x="38" y="9"/>
                </a:cxn>
                <a:cxn ang="0">
                  <a:pos x="54" y="3"/>
                </a:cxn>
                <a:cxn ang="0">
                  <a:pos x="68" y="0"/>
                </a:cxn>
                <a:cxn ang="0">
                  <a:pos x="79" y="4"/>
                </a:cxn>
                <a:cxn ang="0">
                  <a:pos x="88" y="6"/>
                </a:cxn>
                <a:cxn ang="0">
                  <a:pos x="90" y="18"/>
                </a:cxn>
                <a:cxn ang="0">
                  <a:pos x="99" y="21"/>
                </a:cxn>
                <a:cxn ang="0">
                  <a:pos x="113" y="24"/>
                </a:cxn>
                <a:cxn ang="0">
                  <a:pos x="127" y="24"/>
                </a:cxn>
                <a:cxn ang="0">
                  <a:pos x="136" y="38"/>
                </a:cxn>
                <a:cxn ang="0">
                  <a:pos x="117" y="35"/>
                </a:cxn>
                <a:cxn ang="0">
                  <a:pos x="96" y="36"/>
                </a:cxn>
                <a:cxn ang="0">
                  <a:pos x="93" y="45"/>
                </a:cxn>
                <a:cxn ang="0">
                  <a:pos x="82" y="54"/>
                </a:cxn>
                <a:cxn ang="0">
                  <a:pos x="65" y="48"/>
                </a:cxn>
                <a:cxn ang="0">
                  <a:pos x="46" y="48"/>
                </a:cxn>
                <a:cxn ang="0">
                  <a:pos x="29" y="48"/>
                </a:cxn>
                <a:cxn ang="0">
                  <a:pos x="9" y="47"/>
                </a:cxn>
                <a:cxn ang="0">
                  <a:pos x="0" y="31"/>
                </a:cxn>
                <a:cxn ang="0">
                  <a:pos x="0" y="24"/>
                </a:cxn>
              </a:cxnLst>
              <a:rect l="0" t="0" r="r" b="b"/>
              <a:pathLst>
                <a:path w="137" h="55">
                  <a:moveTo>
                    <a:pt x="0" y="24"/>
                  </a:moveTo>
                  <a:lnTo>
                    <a:pt x="4" y="20"/>
                  </a:lnTo>
                  <a:lnTo>
                    <a:pt x="23" y="11"/>
                  </a:lnTo>
                  <a:lnTo>
                    <a:pt x="38" y="9"/>
                  </a:lnTo>
                  <a:lnTo>
                    <a:pt x="54" y="3"/>
                  </a:lnTo>
                  <a:lnTo>
                    <a:pt x="68" y="0"/>
                  </a:lnTo>
                  <a:lnTo>
                    <a:pt x="79" y="4"/>
                  </a:lnTo>
                  <a:lnTo>
                    <a:pt x="88" y="6"/>
                  </a:lnTo>
                  <a:lnTo>
                    <a:pt x="90" y="18"/>
                  </a:lnTo>
                  <a:lnTo>
                    <a:pt x="99" y="21"/>
                  </a:lnTo>
                  <a:lnTo>
                    <a:pt x="113" y="24"/>
                  </a:lnTo>
                  <a:lnTo>
                    <a:pt x="127" y="24"/>
                  </a:lnTo>
                  <a:lnTo>
                    <a:pt x="136" y="38"/>
                  </a:lnTo>
                  <a:lnTo>
                    <a:pt x="117" y="35"/>
                  </a:lnTo>
                  <a:lnTo>
                    <a:pt x="96" y="36"/>
                  </a:lnTo>
                  <a:lnTo>
                    <a:pt x="93" y="45"/>
                  </a:lnTo>
                  <a:lnTo>
                    <a:pt x="82" y="54"/>
                  </a:lnTo>
                  <a:lnTo>
                    <a:pt x="65" y="48"/>
                  </a:lnTo>
                  <a:lnTo>
                    <a:pt x="46" y="48"/>
                  </a:lnTo>
                  <a:lnTo>
                    <a:pt x="29" y="48"/>
                  </a:lnTo>
                  <a:lnTo>
                    <a:pt x="9" y="47"/>
                  </a:lnTo>
                  <a:lnTo>
                    <a:pt x="0" y="31"/>
                  </a:lnTo>
                  <a:lnTo>
                    <a:pt x="0" y="24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3" name="Freeform 6"/>
            <p:cNvSpPr>
              <a:spLocks/>
            </p:cNvSpPr>
            <p:nvPr/>
          </p:nvSpPr>
          <p:spPr bwMode="auto">
            <a:xfrm>
              <a:off x="2463" y="2024"/>
              <a:ext cx="1172" cy="1291"/>
            </a:xfrm>
            <a:custGeom>
              <a:avLst/>
              <a:gdLst/>
              <a:ahLst/>
              <a:cxnLst>
                <a:cxn ang="0">
                  <a:pos x="24" y="613"/>
                </a:cxn>
                <a:cxn ang="0">
                  <a:pos x="157" y="594"/>
                </a:cxn>
                <a:cxn ang="0">
                  <a:pos x="230" y="585"/>
                </a:cxn>
                <a:cxn ang="0">
                  <a:pos x="285" y="592"/>
                </a:cxn>
                <a:cxn ang="0">
                  <a:pos x="345" y="637"/>
                </a:cxn>
                <a:cxn ang="0">
                  <a:pos x="362" y="629"/>
                </a:cxn>
                <a:cxn ang="0">
                  <a:pos x="426" y="654"/>
                </a:cxn>
                <a:cxn ang="0">
                  <a:pos x="438" y="643"/>
                </a:cxn>
                <a:cxn ang="0">
                  <a:pos x="498" y="686"/>
                </a:cxn>
                <a:cxn ang="0">
                  <a:pos x="508" y="714"/>
                </a:cxn>
                <a:cxn ang="0">
                  <a:pos x="534" y="755"/>
                </a:cxn>
                <a:cxn ang="0">
                  <a:pos x="569" y="775"/>
                </a:cxn>
                <a:cxn ang="0">
                  <a:pos x="598" y="822"/>
                </a:cxn>
                <a:cxn ang="0">
                  <a:pos x="623" y="877"/>
                </a:cxn>
                <a:cxn ang="0">
                  <a:pos x="607" y="898"/>
                </a:cxn>
                <a:cxn ang="0">
                  <a:pos x="615" y="912"/>
                </a:cxn>
                <a:cxn ang="0">
                  <a:pos x="654" y="953"/>
                </a:cxn>
                <a:cxn ang="0">
                  <a:pos x="675" y="929"/>
                </a:cxn>
                <a:cxn ang="0">
                  <a:pos x="672" y="910"/>
                </a:cxn>
                <a:cxn ang="0">
                  <a:pos x="715" y="855"/>
                </a:cxn>
                <a:cxn ang="0">
                  <a:pos x="759" y="830"/>
                </a:cxn>
                <a:cxn ang="0">
                  <a:pos x="784" y="817"/>
                </a:cxn>
                <a:cxn ang="0">
                  <a:pos x="806" y="775"/>
                </a:cxn>
                <a:cxn ang="0">
                  <a:pos x="836" y="735"/>
                </a:cxn>
                <a:cxn ang="0">
                  <a:pos x="842" y="689"/>
                </a:cxn>
                <a:cxn ang="0">
                  <a:pos x="855" y="718"/>
                </a:cxn>
                <a:cxn ang="0">
                  <a:pos x="860" y="747"/>
                </a:cxn>
                <a:cxn ang="0">
                  <a:pos x="850" y="765"/>
                </a:cxn>
                <a:cxn ang="0">
                  <a:pos x="831" y="820"/>
                </a:cxn>
                <a:cxn ang="0">
                  <a:pos x="809" y="879"/>
                </a:cxn>
                <a:cxn ang="0">
                  <a:pos x="810" y="898"/>
                </a:cxn>
                <a:cxn ang="0">
                  <a:pos x="786" y="949"/>
                </a:cxn>
                <a:cxn ang="0">
                  <a:pos x="755" y="977"/>
                </a:cxn>
                <a:cxn ang="0">
                  <a:pos x="801" y="978"/>
                </a:cxn>
                <a:cxn ang="0">
                  <a:pos x="835" y="968"/>
                </a:cxn>
                <a:cxn ang="0">
                  <a:pos x="846" y="910"/>
                </a:cxn>
                <a:cxn ang="0">
                  <a:pos x="878" y="882"/>
                </a:cxn>
                <a:cxn ang="0">
                  <a:pos x="900" y="957"/>
                </a:cxn>
                <a:cxn ang="0">
                  <a:pos x="868" y="1023"/>
                </a:cxn>
                <a:cxn ang="0">
                  <a:pos x="897" y="1027"/>
                </a:cxn>
                <a:cxn ang="0">
                  <a:pos x="931" y="1012"/>
                </a:cxn>
                <a:cxn ang="0">
                  <a:pos x="970" y="1004"/>
                </a:cxn>
                <a:cxn ang="0">
                  <a:pos x="965" y="1038"/>
                </a:cxn>
                <a:cxn ang="0">
                  <a:pos x="995" y="1084"/>
                </a:cxn>
                <a:cxn ang="0">
                  <a:pos x="1009" y="1130"/>
                </a:cxn>
                <a:cxn ang="0">
                  <a:pos x="999" y="1176"/>
                </a:cxn>
                <a:cxn ang="0">
                  <a:pos x="1032" y="1235"/>
                </a:cxn>
                <a:cxn ang="0">
                  <a:pos x="1075" y="1287"/>
                </a:cxn>
              </a:cxnLst>
              <a:rect l="0" t="0" r="r" b="b"/>
              <a:pathLst>
                <a:path w="1172" h="1291">
                  <a:moveTo>
                    <a:pt x="1171" y="10"/>
                  </a:moveTo>
                  <a:lnTo>
                    <a:pt x="0" y="0"/>
                  </a:lnTo>
                  <a:lnTo>
                    <a:pt x="24" y="613"/>
                  </a:lnTo>
                  <a:lnTo>
                    <a:pt x="55" y="596"/>
                  </a:lnTo>
                  <a:lnTo>
                    <a:pt x="88" y="594"/>
                  </a:lnTo>
                  <a:lnTo>
                    <a:pt x="157" y="594"/>
                  </a:lnTo>
                  <a:lnTo>
                    <a:pt x="183" y="590"/>
                  </a:lnTo>
                  <a:lnTo>
                    <a:pt x="213" y="585"/>
                  </a:lnTo>
                  <a:lnTo>
                    <a:pt x="230" y="585"/>
                  </a:lnTo>
                  <a:lnTo>
                    <a:pt x="247" y="585"/>
                  </a:lnTo>
                  <a:lnTo>
                    <a:pt x="266" y="588"/>
                  </a:lnTo>
                  <a:lnTo>
                    <a:pt x="285" y="592"/>
                  </a:lnTo>
                  <a:lnTo>
                    <a:pt x="320" y="620"/>
                  </a:lnTo>
                  <a:lnTo>
                    <a:pt x="334" y="632"/>
                  </a:lnTo>
                  <a:lnTo>
                    <a:pt x="345" y="637"/>
                  </a:lnTo>
                  <a:lnTo>
                    <a:pt x="347" y="637"/>
                  </a:lnTo>
                  <a:lnTo>
                    <a:pt x="354" y="635"/>
                  </a:lnTo>
                  <a:lnTo>
                    <a:pt x="362" y="629"/>
                  </a:lnTo>
                  <a:lnTo>
                    <a:pt x="372" y="627"/>
                  </a:lnTo>
                  <a:lnTo>
                    <a:pt x="410" y="643"/>
                  </a:lnTo>
                  <a:lnTo>
                    <a:pt x="426" y="654"/>
                  </a:lnTo>
                  <a:lnTo>
                    <a:pt x="442" y="655"/>
                  </a:lnTo>
                  <a:lnTo>
                    <a:pt x="442" y="654"/>
                  </a:lnTo>
                  <a:lnTo>
                    <a:pt x="438" y="643"/>
                  </a:lnTo>
                  <a:lnTo>
                    <a:pt x="449" y="647"/>
                  </a:lnTo>
                  <a:lnTo>
                    <a:pt x="484" y="682"/>
                  </a:lnTo>
                  <a:lnTo>
                    <a:pt x="498" y="686"/>
                  </a:lnTo>
                  <a:lnTo>
                    <a:pt x="520" y="691"/>
                  </a:lnTo>
                  <a:lnTo>
                    <a:pt x="515" y="715"/>
                  </a:lnTo>
                  <a:lnTo>
                    <a:pt x="508" y="714"/>
                  </a:lnTo>
                  <a:lnTo>
                    <a:pt x="508" y="731"/>
                  </a:lnTo>
                  <a:lnTo>
                    <a:pt x="520" y="745"/>
                  </a:lnTo>
                  <a:lnTo>
                    <a:pt x="534" y="755"/>
                  </a:lnTo>
                  <a:lnTo>
                    <a:pt x="554" y="763"/>
                  </a:lnTo>
                  <a:lnTo>
                    <a:pt x="562" y="760"/>
                  </a:lnTo>
                  <a:lnTo>
                    <a:pt x="569" y="775"/>
                  </a:lnTo>
                  <a:lnTo>
                    <a:pt x="577" y="782"/>
                  </a:lnTo>
                  <a:lnTo>
                    <a:pt x="584" y="812"/>
                  </a:lnTo>
                  <a:lnTo>
                    <a:pt x="598" y="822"/>
                  </a:lnTo>
                  <a:lnTo>
                    <a:pt x="611" y="842"/>
                  </a:lnTo>
                  <a:lnTo>
                    <a:pt x="615" y="866"/>
                  </a:lnTo>
                  <a:lnTo>
                    <a:pt x="623" y="877"/>
                  </a:lnTo>
                  <a:lnTo>
                    <a:pt x="628" y="898"/>
                  </a:lnTo>
                  <a:lnTo>
                    <a:pt x="624" y="914"/>
                  </a:lnTo>
                  <a:lnTo>
                    <a:pt x="607" y="898"/>
                  </a:lnTo>
                  <a:lnTo>
                    <a:pt x="600" y="894"/>
                  </a:lnTo>
                  <a:lnTo>
                    <a:pt x="601" y="911"/>
                  </a:lnTo>
                  <a:lnTo>
                    <a:pt x="615" y="912"/>
                  </a:lnTo>
                  <a:lnTo>
                    <a:pt x="623" y="923"/>
                  </a:lnTo>
                  <a:lnTo>
                    <a:pt x="639" y="932"/>
                  </a:lnTo>
                  <a:lnTo>
                    <a:pt x="654" y="953"/>
                  </a:lnTo>
                  <a:lnTo>
                    <a:pt x="665" y="947"/>
                  </a:lnTo>
                  <a:lnTo>
                    <a:pt x="675" y="957"/>
                  </a:lnTo>
                  <a:lnTo>
                    <a:pt x="675" y="929"/>
                  </a:lnTo>
                  <a:lnTo>
                    <a:pt x="665" y="929"/>
                  </a:lnTo>
                  <a:lnTo>
                    <a:pt x="666" y="929"/>
                  </a:lnTo>
                  <a:lnTo>
                    <a:pt x="672" y="910"/>
                  </a:lnTo>
                  <a:lnTo>
                    <a:pt x="688" y="897"/>
                  </a:lnTo>
                  <a:lnTo>
                    <a:pt x="706" y="878"/>
                  </a:lnTo>
                  <a:lnTo>
                    <a:pt x="715" y="855"/>
                  </a:lnTo>
                  <a:lnTo>
                    <a:pt x="726" y="848"/>
                  </a:lnTo>
                  <a:lnTo>
                    <a:pt x="735" y="839"/>
                  </a:lnTo>
                  <a:lnTo>
                    <a:pt x="759" y="830"/>
                  </a:lnTo>
                  <a:lnTo>
                    <a:pt x="760" y="820"/>
                  </a:lnTo>
                  <a:lnTo>
                    <a:pt x="766" y="817"/>
                  </a:lnTo>
                  <a:lnTo>
                    <a:pt x="784" y="817"/>
                  </a:lnTo>
                  <a:lnTo>
                    <a:pt x="793" y="806"/>
                  </a:lnTo>
                  <a:lnTo>
                    <a:pt x="795" y="793"/>
                  </a:lnTo>
                  <a:lnTo>
                    <a:pt x="806" y="775"/>
                  </a:lnTo>
                  <a:lnTo>
                    <a:pt x="814" y="757"/>
                  </a:lnTo>
                  <a:lnTo>
                    <a:pt x="827" y="737"/>
                  </a:lnTo>
                  <a:lnTo>
                    <a:pt x="836" y="735"/>
                  </a:lnTo>
                  <a:lnTo>
                    <a:pt x="836" y="719"/>
                  </a:lnTo>
                  <a:lnTo>
                    <a:pt x="836" y="701"/>
                  </a:lnTo>
                  <a:lnTo>
                    <a:pt x="842" y="689"/>
                  </a:lnTo>
                  <a:lnTo>
                    <a:pt x="849" y="697"/>
                  </a:lnTo>
                  <a:lnTo>
                    <a:pt x="849" y="715"/>
                  </a:lnTo>
                  <a:lnTo>
                    <a:pt x="855" y="718"/>
                  </a:lnTo>
                  <a:lnTo>
                    <a:pt x="854" y="734"/>
                  </a:lnTo>
                  <a:lnTo>
                    <a:pt x="855" y="735"/>
                  </a:lnTo>
                  <a:lnTo>
                    <a:pt x="860" y="747"/>
                  </a:lnTo>
                  <a:lnTo>
                    <a:pt x="861" y="760"/>
                  </a:lnTo>
                  <a:lnTo>
                    <a:pt x="851" y="757"/>
                  </a:lnTo>
                  <a:lnTo>
                    <a:pt x="850" y="765"/>
                  </a:lnTo>
                  <a:lnTo>
                    <a:pt x="850" y="798"/>
                  </a:lnTo>
                  <a:lnTo>
                    <a:pt x="840" y="814"/>
                  </a:lnTo>
                  <a:lnTo>
                    <a:pt x="831" y="820"/>
                  </a:lnTo>
                  <a:lnTo>
                    <a:pt x="819" y="845"/>
                  </a:lnTo>
                  <a:lnTo>
                    <a:pt x="809" y="865"/>
                  </a:lnTo>
                  <a:lnTo>
                    <a:pt x="809" y="879"/>
                  </a:lnTo>
                  <a:lnTo>
                    <a:pt x="808" y="890"/>
                  </a:lnTo>
                  <a:lnTo>
                    <a:pt x="808" y="894"/>
                  </a:lnTo>
                  <a:lnTo>
                    <a:pt x="810" y="898"/>
                  </a:lnTo>
                  <a:lnTo>
                    <a:pt x="809" y="916"/>
                  </a:lnTo>
                  <a:lnTo>
                    <a:pt x="804" y="939"/>
                  </a:lnTo>
                  <a:lnTo>
                    <a:pt x="786" y="949"/>
                  </a:lnTo>
                  <a:lnTo>
                    <a:pt x="763" y="947"/>
                  </a:lnTo>
                  <a:lnTo>
                    <a:pt x="759" y="964"/>
                  </a:lnTo>
                  <a:lnTo>
                    <a:pt x="755" y="977"/>
                  </a:lnTo>
                  <a:lnTo>
                    <a:pt x="765" y="988"/>
                  </a:lnTo>
                  <a:lnTo>
                    <a:pt x="780" y="978"/>
                  </a:lnTo>
                  <a:lnTo>
                    <a:pt x="801" y="978"/>
                  </a:lnTo>
                  <a:lnTo>
                    <a:pt x="817" y="970"/>
                  </a:lnTo>
                  <a:lnTo>
                    <a:pt x="831" y="974"/>
                  </a:lnTo>
                  <a:lnTo>
                    <a:pt x="835" y="968"/>
                  </a:lnTo>
                  <a:lnTo>
                    <a:pt x="837" y="949"/>
                  </a:lnTo>
                  <a:lnTo>
                    <a:pt x="844" y="930"/>
                  </a:lnTo>
                  <a:lnTo>
                    <a:pt x="846" y="910"/>
                  </a:lnTo>
                  <a:lnTo>
                    <a:pt x="855" y="893"/>
                  </a:lnTo>
                  <a:lnTo>
                    <a:pt x="867" y="873"/>
                  </a:lnTo>
                  <a:lnTo>
                    <a:pt x="878" y="882"/>
                  </a:lnTo>
                  <a:lnTo>
                    <a:pt x="892" y="903"/>
                  </a:lnTo>
                  <a:lnTo>
                    <a:pt x="900" y="932"/>
                  </a:lnTo>
                  <a:lnTo>
                    <a:pt x="900" y="957"/>
                  </a:lnTo>
                  <a:lnTo>
                    <a:pt x="894" y="982"/>
                  </a:lnTo>
                  <a:lnTo>
                    <a:pt x="880" y="1008"/>
                  </a:lnTo>
                  <a:lnTo>
                    <a:pt x="868" y="1023"/>
                  </a:lnTo>
                  <a:lnTo>
                    <a:pt x="879" y="1028"/>
                  </a:lnTo>
                  <a:lnTo>
                    <a:pt x="889" y="1027"/>
                  </a:lnTo>
                  <a:lnTo>
                    <a:pt x="897" y="1027"/>
                  </a:lnTo>
                  <a:lnTo>
                    <a:pt x="907" y="1023"/>
                  </a:lnTo>
                  <a:lnTo>
                    <a:pt x="923" y="1017"/>
                  </a:lnTo>
                  <a:lnTo>
                    <a:pt x="931" y="1012"/>
                  </a:lnTo>
                  <a:lnTo>
                    <a:pt x="938" y="1009"/>
                  </a:lnTo>
                  <a:lnTo>
                    <a:pt x="947" y="1006"/>
                  </a:lnTo>
                  <a:lnTo>
                    <a:pt x="970" y="1004"/>
                  </a:lnTo>
                  <a:lnTo>
                    <a:pt x="973" y="1008"/>
                  </a:lnTo>
                  <a:lnTo>
                    <a:pt x="960" y="1034"/>
                  </a:lnTo>
                  <a:lnTo>
                    <a:pt x="965" y="1038"/>
                  </a:lnTo>
                  <a:lnTo>
                    <a:pt x="976" y="1056"/>
                  </a:lnTo>
                  <a:lnTo>
                    <a:pt x="992" y="1079"/>
                  </a:lnTo>
                  <a:lnTo>
                    <a:pt x="995" y="1084"/>
                  </a:lnTo>
                  <a:lnTo>
                    <a:pt x="999" y="1097"/>
                  </a:lnTo>
                  <a:lnTo>
                    <a:pt x="1002" y="1112"/>
                  </a:lnTo>
                  <a:lnTo>
                    <a:pt x="1009" y="1130"/>
                  </a:lnTo>
                  <a:lnTo>
                    <a:pt x="1008" y="1151"/>
                  </a:lnTo>
                  <a:lnTo>
                    <a:pt x="998" y="1167"/>
                  </a:lnTo>
                  <a:lnTo>
                    <a:pt x="999" y="1176"/>
                  </a:lnTo>
                  <a:lnTo>
                    <a:pt x="1006" y="1196"/>
                  </a:lnTo>
                  <a:lnTo>
                    <a:pt x="1017" y="1224"/>
                  </a:lnTo>
                  <a:lnTo>
                    <a:pt x="1032" y="1235"/>
                  </a:lnTo>
                  <a:lnTo>
                    <a:pt x="1040" y="1257"/>
                  </a:lnTo>
                  <a:lnTo>
                    <a:pt x="1053" y="1274"/>
                  </a:lnTo>
                  <a:lnTo>
                    <a:pt x="1075" y="1287"/>
                  </a:lnTo>
                  <a:lnTo>
                    <a:pt x="1093" y="1290"/>
                  </a:lnTo>
                  <a:lnTo>
                    <a:pt x="1171" y="10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4" name="Freeform 7"/>
            <p:cNvSpPr>
              <a:spLocks/>
            </p:cNvSpPr>
            <p:nvPr/>
          </p:nvSpPr>
          <p:spPr bwMode="auto">
            <a:xfrm>
              <a:off x="4797" y="1990"/>
              <a:ext cx="36" cy="101"/>
            </a:xfrm>
            <a:custGeom>
              <a:avLst/>
              <a:gdLst/>
              <a:ahLst/>
              <a:cxnLst>
                <a:cxn ang="0">
                  <a:pos x="21" y="6"/>
                </a:cxn>
                <a:cxn ang="0">
                  <a:pos x="24" y="0"/>
                </a:cxn>
                <a:cxn ang="0">
                  <a:pos x="28" y="9"/>
                </a:cxn>
                <a:cxn ang="0">
                  <a:pos x="35" y="28"/>
                </a:cxn>
                <a:cxn ang="0">
                  <a:pos x="32" y="54"/>
                </a:cxn>
                <a:cxn ang="0">
                  <a:pos x="9" y="87"/>
                </a:cxn>
                <a:cxn ang="0">
                  <a:pos x="5" y="100"/>
                </a:cxn>
                <a:cxn ang="0">
                  <a:pos x="0" y="98"/>
                </a:cxn>
                <a:cxn ang="0">
                  <a:pos x="0" y="79"/>
                </a:cxn>
                <a:cxn ang="0">
                  <a:pos x="3" y="65"/>
                </a:cxn>
                <a:cxn ang="0">
                  <a:pos x="3" y="50"/>
                </a:cxn>
                <a:cxn ang="0">
                  <a:pos x="16" y="36"/>
                </a:cxn>
                <a:cxn ang="0">
                  <a:pos x="24" y="21"/>
                </a:cxn>
                <a:cxn ang="0">
                  <a:pos x="21" y="6"/>
                </a:cxn>
              </a:cxnLst>
              <a:rect l="0" t="0" r="r" b="b"/>
              <a:pathLst>
                <a:path w="36" h="101">
                  <a:moveTo>
                    <a:pt x="21" y="6"/>
                  </a:moveTo>
                  <a:lnTo>
                    <a:pt x="24" y="0"/>
                  </a:lnTo>
                  <a:lnTo>
                    <a:pt x="28" y="9"/>
                  </a:lnTo>
                  <a:lnTo>
                    <a:pt x="35" y="28"/>
                  </a:lnTo>
                  <a:lnTo>
                    <a:pt x="32" y="54"/>
                  </a:lnTo>
                  <a:lnTo>
                    <a:pt x="9" y="87"/>
                  </a:lnTo>
                  <a:lnTo>
                    <a:pt x="5" y="100"/>
                  </a:lnTo>
                  <a:lnTo>
                    <a:pt x="0" y="98"/>
                  </a:lnTo>
                  <a:lnTo>
                    <a:pt x="0" y="79"/>
                  </a:lnTo>
                  <a:lnTo>
                    <a:pt x="3" y="65"/>
                  </a:lnTo>
                  <a:lnTo>
                    <a:pt x="3" y="50"/>
                  </a:lnTo>
                  <a:lnTo>
                    <a:pt x="16" y="36"/>
                  </a:lnTo>
                  <a:lnTo>
                    <a:pt x="24" y="21"/>
                  </a:lnTo>
                  <a:lnTo>
                    <a:pt x="21" y="6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5" name="Freeform 8"/>
            <p:cNvSpPr>
              <a:spLocks/>
            </p:cNvSpPr>
            <p:nvPr/>
          </p:nvSpPr>
          <p:spPr bwMode="auto">
            <a:xfrm>
              <a:off x="4807" y="2274"/>
              <a:ext cx="15" cy="3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13" y="0"/>
                </a:cxn>
                <a:cxn ang="0">
                  <a:pos x="14" y="6"/>
                </a:cxn>
                <a:cxn ang="0">
                  <a:pos x="10" y="18"/>
                </a:cxn>
                <a:cxn ang="0">
                  <a:pos x="3" y="29"/>
                </a:cxn>
                <a:cxn ang="0">
                  <a:pos x="0" y="25"/>
                </a:cxn>
                <a:cxn ang="0">
                  <a:pos x="1" y="8"/>
                </a:cxn>
                <a:cxn ang="0">
                  <a:pos x="6" y="0"/>
                </a:cxn>
                <a:cxn ang="0">
                  <a:pos x="1" y="8"/>
                </a:cxn>
                <a:cxn ang="0">
                  <a:pos x="6" y="0"/>
                </a:cxn>
              </a:cxnLst>
              <a:rect l="0" t="0" r="r" b="b"/>
              <a:pathLst>
                <a:path w="15" h="30">
                  <a:moveTo>
                    <a:pt x="6" y="0"/>
                  </a:moveTo>
                  <a:lnTo>
                    <a:pt x="13" y="0"/>
                  </a:lnTo>
                  <a:lnTo>
                    <a:pt x="14" y="6"/>
                  </a:lnTo>
                  <a:lnTo>
                    <a:pt x="10" y="18"/>
                  </a:lnTo>
                  <a:lnTo>
                    <a:pt x="3" y="29"/>
                  </a:lnTo>
                  <a:lnTo>
                    <a:pt x="0" y="25"/>
                  </a:lnTo>
                  <a:lnTo>
                    <a:pt x="1" y="8"/>
                  </a:lnTo>
                  <a:lnTo>
                    <a:pt x="6" y="0"/>
                  </a:lnTo>
                  <a:lnTo>
                    <a:pt x="1" y="8"/>
                  </a:lnTo>
                  <a:lnTo>
                    <a:pt x="6" y="0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6" name="Freeform 9"/>
            <p:cNvSpPr>
              <a:spLocks/>
            </p:cNvSpPr>
            <p:nvPr/>
          </p:nvSpPr>
          <p:spPr bwMode="auto">
            <a:xfrm>
              <a:off x="3489" y="984"/>
              <a:ext cx="60" cy="39"/>
            </a:xfrm>
            <a:custGeom>
              <a:avLst/>
              <a:gdLst/>
              <a:ahLst/>
              <a:cxnLst>
                <a:cxn ang="0">
                  <a:pos x="38" y="3"/>
                </a:cxn>
                <a:cxn ang="0">
                  <a:pos x="48" y="7"/>
                </a:cxn>
                <a:cxn ang="0">
                  <a:pos x="59" y="17"/>
                </a:cxn>
                <a:cxn ang="0">
                  <a:pos x="50" y="17"/>
                </a:cxn>
                <a:cxn ang="0">
                  <a:pos x="32" y="23"/>
                </a:cxn>
                <a:cxn ang="0">
                  <a:pos x="32" y="28"/>
                </a:cxn>
                <a:cxn ang="0">
                  <a:pos x="26" y="34"/>
                </a:cxn>
                <a:cxn ang="0">
                  <a:pos x="8" y="38"/>
                </a:cxn>
                <a:cxn ang="0">
                  <a:pos x="0" y="25"/>
                </a:cxn>
                <a:cxn ang="0">
                  <a:pos x="11" y="10"/>
                </a:cxn>
                <a:cxn ang="0">
                  <a:pos x="21" y="9"/>
                </a:cxn>
                <a:cxn ang="0">
                  <a:pos x="29" y="0"/>
                </a:cxn>
                <a:cxn ang="0">
                  <a:pos x="38" y="3"/>
                </a:cxn>
              </a:cxnLst>
              <a:rect l="0" t="0" r="r" b="b"/>
              <a:pathLst>
                <a:path w="60" h="39">
                  <a:moveTo>
                    <a:pt x="38" y="3"/>
                  </a:moveTo>
                  <a:lnTo>
                    <a:pt x="48" y="7"/>
                  </a:lnTo>
                  <a:lnTo>
                    <a:pt x="59" y="17"/>
                  </a:lnTo>
                  <a:lnTo>
                    <a:pt x="50" y="17"/>
                  </a:lnTo>
                  <a:lnTo>
                    <a:pt x="32" y="23"/>
                  </a:lnTo>
                  <a:lnTo>
                    <a:pt x="32" y="28"/>
                  </a:lnTo>
                  <a:lnTo>
                    <a:pt x="26" y="34"/>
                  </a:lnTo>
                  <a:lnTo>
                    <a:pt x="8" y="38"/>
                  </a:lnTo>
                  <a:lnTo>
                    <a:pt x="0" y="25"/>
                  </a:lnTo>
                  <a:lnTo>
                    <a:pt x="11" y="10"/>
                  </a:lnTo>
                  <a:lnTo>
                    <a:pt x="21" y="9"/>
                  </a:lnTo>
                  <a:lnTo>
                    <a:pt x="29" y="0"/>
                  </a:lnTo>
                  <a:lnTo>
                    <a:pt x="38" y="3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7" name="Line 10"/>
            <p:cNvSpPr>
              <a:spLocks noChangeShapeType="1"/>
            </p:cNvSpPr>
            <p:nvPr/>
          </p:nvSpPr>
          <p:spPr bwMode="auto">
            <a:xfrm>
              <a:off x="3341" y="2032"/>
              <a:ext cx="0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8" name="Line 11"/>
            <p:cNvSpPr>
              <a:spLocks noChangeShapeType="1"/>
            </p:cNvSpPr>
            <p:nvPr/>
          </p:nvSpPr>
          <p:spPr bwMode="auto">
            <a:xfrm>
              <a:off x="3613" y="2364"/>
              <a:ext cx="0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09" name="Line 12"/>
            <p:cNvSpPr>
              <a:spLocks noChangeShapeType="1"/>
            </p:cNvSpPr>
            <p:nvPr/>
          </p:nvSpPr>
          <p:spPr bwMode="auto">
            <a:xfrm>
              <a:off x="3633" y="2033"/>
              <a:ext cx="0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0" name="Line 13"/>
            <p:cNvSpPr>
              <a:spLocks noChangeShapeType="1"/>
            </p:cNvSpPr>
            <p:nvPr/>
          </p:nvSpPr>
          <p:spPr bwMode="auto">
            <a:xfrm flipH="1" flipV="1">
              <a:off x="3336" y="2027"/>
              <a:ext cx="301" cy="11"/>
            </a:xfrm>
            <a:prstGeom prst="line">
              <a:avLst/>
            </a:prstGeom>
            <a:grpFill/>
            <a:ln w="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1" name="Line 14"/>
            <p:cNvSpPr>
              <a:spLocks noChangeShapeType="1"/>
            </p:cNvSpPr>
            <p:nvPr/>
          </p:nvSpPr>
          <p:spPr bwMode="auto">
            <a:xfrm>
              <a:off x="3633" y="2034"/>
              <a:ext cx="0" cy="0"/>
            </a:xfrm>
            <a:prstGeom prst="line">
              <a:avLst/>
            </a:prstGeom>
            <a:grpFill/>
            <a:ln w="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36000" tIns="36000" rIns="36000" bIns="36000" anchor="ctr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2" name="Freeform 15"/>
            <p:cNvSpPr>
              <a:spLocks/>
            </p:cNvSpPr>
            <p:nvPr/>
          </p:nvSpPr>
          <p:spPr bwMode="auto">
            <a:xfrm>
              <a:off x="4334" y="2373"/>
              <a:ext cx="331" cy="73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141" y="6"/>
                </a:cxn>
                <a:cxn ang="0">
                  <a:pos x="165" y="13"/>
                </a:cxn>
                <a:cxn ang="0">
                  <a:pos x="182" y="18"/>
                </a:cxn>
                <a:cxn ang="0">
                  <a:pos x="195" y="21"/>
                </a:cxn>
                <a:cxn ang="0">
                  <a:pos x="204" y="23"/>
                </a:cxn>
                <a:cxn ang="0">
                  <a:pos x="210" y="24"/>
                </a:cxn>
                <a:cxn ang="0">
                  <a:pos x="215" y="27"/>
                </a:cxn>
                <a:cxn ang="0">
                  <a:pos x="220" y="31"/>
                </a:cxn>
                <a:cxn ang="0">
                  <a:pos x="227" y="43"/>
                </a:cxn>
                <a:cxn ang="0">
                  <a:pos x="233" y="56"/>
                </a:cxn>
                <a:cxn ang="0">
                  <a:pos x="237" y="65"/>
                </a:cxn>
                <a:cxn ang="0">
                  <a:pos x="240" y="70"/>
                </a:cxn>
                <a:cxn ang="0">
                  <a:pos x="242" y="72"/>
                </a:cxn>
                <a:cxn ang="0">
                  <a:pos x="255" y="69"/>
                </a:cxn>
                <a:cxn ang="0">
                  <a:pos x="273" y="63"/>
                </a:cxn>
                <a:cxn ang="0">
                  <a:pos x="289" y="57"/>
                </a:cxn>
                <a:cxn ang="0">
                  <a:pos x="299" y="51"/>
                </a:cxn>
                <a:cxn ang="0">
                  <a:pos x="307" y="41"/>
                </a:cxn>
                <a:cxn ang="0">
                  <a:pos x="317" y="31"/>
                </a:cxn>
                <a:cxn ang="0">
                  <a:pos x="326" y="22"/>
                </a:cxn>
                <a:cxn ang="0">
                  <a:pos x="326" y="22"/>
                </a:cxn>
                <a:cxn ang="0">
                  <a:pos x="317" y="31"/>
                </a:cxn>
                <a:cxn ang="0">
                  <a:pos x="307" y="41"/>
                </a:cxn>
                <a:cxn ang="0">
                  <a:pos x="299" y="51"/>
                </a:cxn>
                <a:cxn ang="0">
                  <a:pos x="289" y="57"/>
                </a:cxn>
                <a:cxn ang="0">
                  <a:pos x="273" y="63"/>
                </a:cxn>
                <a:cxn ang="0">
                  <a:pos x="255" y="69"/>
                </a:cxn>
                <a:cxn ang="0">
                  <a:pos x="242" y="72"/>
                </a:cxn>
                <a:cxn ang="0">
                  <a:pos x="240" y="70"/>
                </a:cxn>
                <a:cxn ang="0">
                  <a:pos x="237" y="65"/>
                </a:cxn>
                <a:cxn ang="0">
                  <a:pos x="233" y="56"/>
                </a:cxn>
                <a:cxn ang="0">
                  <a:pos x="227" y="43"/>
                </a:cxn>
                <a:cxn ang="0">
                  <a:pos x="220" y="31"/>
                </a:cxn>
                <a:cxn ang="0">
                  <a:pos x="215" y="27"/>
                </a:cxn>
                <a:cxn ang="0">
                  <a:pos x="210" y="24"/>
                </a:cxn>
                <a:cxn ang="0">
                  <a:pos x="204" y="23"/>
                </a:cxn>
                <a:cxn ang="0">
                  <a:pos x="195" y="21"/>
                </a:cxn>
                <a:cxn ang="0">
                  <a:pos x="182" y="18"/>
                </a:cxn>
                <a:cxn ang="0">
                  <a:pos x="165" y="13"/>
                </a:cxn>
                <a:cxn ang="0">
                  <a:pos x="141" y="6"/>
                </a:cxn>
                <a:cxn ang="0">
                  <a:pos x="39" y="0"/>
                </a:cxn>
              </a:cxnLst>
              <a:rect l="0" t="0" r="r" b="b"/>
              <a:pathLst>
                <a:path w="331" h="73">
                  <a:moveTo>
                    <a:pt x="0" y="47"/>
                  </a:moveTo>
                  <a:lnTo>
                    <a:pt x="39" y="0"/>
                  </a:lnTo>
                  <a:lnTo>
                    <a:pt x="126" y="0"/>
                  </a:lnTo>
                  <a:lnTo>
                    <a:pt x="141" y="6"/>
                  </a:lnTo>
                  <a:lnTo>
                    <a:pt x="153" y="10"/>
                  </a:lnTo>
                  <a:lnTo>
                    <a:pt x="165" y="13"/>
                  </a:lnTo>
                  <a:lnTo>
                    <a:pt x="174" y="16"/>
                  </a:lnTo>
                  <a:lnTo>
                    <a:pt x="182" y="18"/>
                  </a:lnTo>
                  <a:lnTo>
                    <a:pt x="189" y="20"/>
                  </a:lnTo>
                  <a:lnTo>
                    <a:pt x="195" y="21"/>
                  </a:lnTo>
                  <a:lnTo>
                    <a:pt x="200" y="22"/>
                  </a:lnTo>
                  <a:lnTo>
                    <a:pt x="204" y="23"/>
                  </a:lnTo>
                  <a:lnTo>
                    <a:pt x="208" y="24"/>
                  </a:lnTo>
                  <a:lnTo>
                    <a:pt x="210" y="24"/>
                  </a:lnTo>
                  <a:lnTo>
                    <a:pt x="213" y="25"/>
                  </a:lnTo>
                  <a:lnTo>
                    <a:pt x="215" y="27"/>
                  </a:lnTo>
                  <a:lnTo>
                    <a:pt x="218" y="29"/>
                  </a:lnTo>
                  <a:lnTo>
                    <a:pt x="220" y="31"/>
                  </a:lnTo>
                  <a:lnTo>
                    <a:pt x="223" y="35"/>
                  </a:lnTo>
                  <a:lnTo>
                    <a:pt x="227" y="43"/>
                  </a:lnTo>
                  <a:lnTo>
                    <a:pt x="231" y="51"/>
                  </a:lnTo>
                  <a:lnTo>
                    <a:pt x="233" y="56"/>
                  </a:lnTo>
                  <a:lnTo>
                    <a:pt x="236" y="61"/>
                  </a:lnTo>
                  <a:lnTo>
                    <a:pt x="237" y="65"/>
                  </a:lnTo>
                  <a:lnTo>
                    <a:pt x="239" y="68"/>
                  </a:lnTo>
                  <a:lnTo>
                    <a:pt x="240" y="70"/>
                  </a:lnTo>
                  <a:lnTo>
                    <a:pt x="240" y="71"/>
                  </a:lnTo>
                  <a:lnTo>
                    <a:pt x="242" y="72"/>
                  </a:lnTo>
                  <a:lnTo>
                    <a:pt x="247" y="71"/>
                  </a:lnTo>
                  <a:lnTo>
                    <a:pt x="255" y="69"/>
                  </a:lnTo>
                  <a:lnTo>
                    <a:pt x="264" y="67"/>
                  </a:lnTo>
                  <a:lnTo>
                    <a:pt x="273" y="63"/>
                  </a:lnTo>
                  <a:lnTo>
                    <a:pt x="282" y="60"/>
                  </a:lnTo>
                  <a:lnTo>
                    <a:pt x="289" y="57"/>
                  </a:lnTo>
                  <a:lnTo>
                    <a:pt x="294" y="54"/>
                  </a:lnTo>
                  <a:lnTo>
                    <a:pt x="299" y="51"/>
                  </a:lnTo>
                  <a:lnTo>
                    <a:pt x="303" y="47"/>
                  </a:lnTo>
                  <a:lnTo>
                    <a:pt x="307" y="41"/>
                  </a:lnTo>
                  <a:lnTo>
                    <a:pt x="312" y="36"/>
                  </a:lnTo>
                  <a:lnTo>
                    <a:pt x="317" y="31"/>
                  </a:lnTo>
                  <a:lnTo>
                    <a:pt x="322" y="25"/>
                  </a:lnTo>
                  <a:lnTo>
                    <a:pt x="326" y="22"/>
                  </a:lnTo>
                  <a:lnTo>
                    <a:pt x="330" y="21"/>
                  </a:lnTo>
                  <a:lnTo>
                    <a:pt x="326" y="22"/>
                  </a:lnTo>
                  <a:lnTo>
                    <a:pt x="322" y="25"/>
                  </a:lnTo>
                  <a:lnTo>
                    <a:pt x="317" y="31"/>
                  </a:lnTo>
                  <a:lnTo>
                    <a:pt x="312" y="36"/>
                  </a:lnTo>
                  <a:lnTo>
                    <a:pt x="307" y="41"/>
                  </a:lnTo>
                  <a:lnTo>
                    <a:pt x="303" y="47"/>
                  </a:lnTo>
                  <a:lnTo>
                    <a:pt x="299" y="51"/>
                  </a:lnTo>
                  <a:lnTo>
                    <a:pt x="294" y="54"/>
                  </a:lnTo>
                  <a:lnTo>
                    <a:pt x="289" y="57"/>
                  </a:lnTo>
                  <a:lnTo>
                    <a:pt x="282" y="60"/>
                  </a:lnTo>
                  <a:lnTo>
                    <a:pt x="273" y="63"/>
                  </a:lnTo>
                  <a:lnTo>
                    <a:pt x="264" y="67"/>
                  </a:lnTo>
                  <a:lnTo>
                    <a:pt x="255" y="69"/>
                  </a:lnTo>
                  <a:lnTo>
                    <a:pt x="247" y="71"/>
                  </a:lnTo>
                  <a:lnTo>
                    <a:pt x="242" y="72"/>
                  </a:lnTo>
                  <a:lnTo>
                    <a:pt x="240" y="71"/>
                  </a:lnTo>
                  <a:lnTo>
                    <a:pt x="240" y="70"/>
                  </a:lnTo>
                  <a:lnTo>
                    <a:pt x="239" y="68"/>
                  </a:lnTo>
                  <a:lnTo>
                    <a:pt x="237" y="65"/>
                  </a:lnTo>
                  <a:lnTo>
                    <a:pt x="236" y="61"/>
                  </a:lnTo>
                  <a:lnTo>
                    <a:pt x="233" y="56"/>
                  </a:lnTo>
                  <a:lnTo>
                    <a:pt x="231" y="51"/>
                  </a:lnTo>
                  <a:lnTo>
                    <a:pt x="227" y="43"/>
                  </a:lnTo>
                  <a:lnTo>
                    <a:pt x="223" y="35"/>
                  </a:lnTo>
                  <a:lnTo>
                    <a:pt x="220" y="31"/>
                  </a:lnTo>
                  <a:lnTo>
                    <a:pt x="218" y="29"/>
                  </a:lnTo>
                  <a:lnTo>
                    <a:pt x="215" y="27"/>
                  </a:lnTo>
                  <a:lnTo>
                    <a:pt x="213" y="25"/>
                  </a:lnTo>
                  <a:lnTo>
                    <a:pt x="210" y="24"/>
                  </a:lnTo>
                  <a:lnTo>
                    <a:pt x="208" y="24"/>
                  </a:lnTo>
                  <a:lnTo>
                    <a:pt x="204" y="23"/>
                  </a:lnTo>
                  <a:lnTo>
                    <a:pt x="200" y="22"/>
                  </a:lnTo>
                  <a:lnTo>
                    <a:pt x="195" y="21"/>
                  </a:lnTo>
                  <a:lnTo>
                    <a:pt x="189" y="20"/>
                  </a:lnTo>
                  <a:lnTo>
                    <a:pt x="182" y="18"/>
                  </a:lnTo>
                  <a:lnTo>
                    <a:pt x="174" y="16"/>
                  </a:lnTo>
                  <a:lnTo>
                    <a:pt x="165" y="13"/>
                  </a:lnTo>
                  <a:lnTo>
                    <a:pt x="153" y="10"/>
                  </a:lnTo>
                  <a:lnTo>
                    <a:pt x="141" y="6"/>
                  </a:lnTo>
                  <a:lnTo>
                    <a:pt x="126" y="0"/>
                  </a:lnTo>
                  <a:lnTo>
                    <a:pt x="39" y="0"/>
                  </a:lnTo>
                  <a:lnTo>
                    <a:pt x="0" y="47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3" name="Freeform 16"/>
            <p:cNvSpPr>
              <a:spLocks/>
            </p:cNvSpPr>
            <p:nvPr/>
          </p:nvSpPr>
          <p:spPr bwMode="auto">
            <a:xfrm>
              <a:off x="3340" y="387"/>
              <a:ext cx="1467" cy="2059"/>
            </a:xfrm>
            <a:custGeom>
              <a:avLst/>
              <a:gdLst/>
              <a:ahLst/>
              <a:cxnLst>
                <a:cxn ang="0">
                  <a:pos x="1460" y="1953"/>
                </a:cxn>
                <a:cxn ang="0">
                  <a:pos x="1444" y="1881"/>
                </a:cxn>
                <a:cxn ang="0">
                  <a:pos x="1450" y="1838"/>
                </a:cxn>
                <a:cxn ang="0">
                  <a:pos x="1453" y="1729"/>
                </a:cxn>
                <a:cxn ang="0">
                  <a:pos x="1440" y="1653"/>
                </a:cxn>
                <a:cxn ang="0">
                  <a:pos x="1408" y="1589"/>
                </a:cxn>
                <a:cxn ang="0">
                  <a:pos x="1356" y="1518"/>
                </a:cxn>
                <a:cxn ang="0">
                  <a:pos x="1289" y="1461"/>
                </a:cxn>
                <a:cxn ang="0">
                  <a:pos x="1275" y="1339"/>
                </a:cxn>
                <a:cxn ang="0">
                  <a:pos x="1243" y="1328"/>
                </a:cxn>
                <a:cxn ang="0">
                  <a:pos x="1197" y="1321"/>
                </a:cxn>
                <a:cxn ang="0">
                  <a:pos x="1164" y="1298"/>
                </a:cxn>
                <a:cxn ang="0">
                  <a:pos x="1159" y="1253"/>
                </a:cxn>
                <a:cxn ang="0">
                  <a:pos x="1142" y="1183"/>
                </a:cxn>
                <a:cxn ang="0">
                  <a:pos x="1098" y="1121"/>
                </a:cxn>
                <a:cxn ang="0">
                  <a:pos x="1105" y="1074"/>
                </a:cxn>
                <a:cxn ang="0">
                  <a:pos x="1045" y="1027"/>
                </a:cxn>
                <a:cxn ang="0">
                  <a:pos x="987" y="1007"/>
                </a:cxn>
                <a:cxn ang="0">
                  <a:pos x="941" y="959"/>
                </a:cxn>
                <a:cxn ang="0">
                  <a:pos x="870" y="903"/>
                </a:cxn>
                <a:cxn ang="0">
                  <a:pos x="870" y="871"/>
                </a:cxn>
                <a:cxn ang="0">
                  <a:pos x="853" y="805"/>
                </a:cxn>
                <a:cxn ang="0">
                  <a:pos x="838" y="713"/>
                </a:cxn>
                <a:cxn ang="0">
                  <a:pos x="795" y="631"/>
                </a:cxn>
                <a:cxn ang="0">
                  <a:pos x="782" y="548"/>
                </a:cxn>
                <a:cxn ang="0">
                  <a:pos x="772" y="464"/>
                </a:cxn>
                <a:cxn ang="0">
                  <a:pos x="714" y="396"/>
                </a:cxn>
                <a:cxn ang="0">
                  <a:pos x="639" y="407"/>
                </a:cxn>
                <a:cxn ang="0">
                  <a:pos x="612" y="311"/>
                </a:cxn>
                <a:cxn ang="0">
                  <a:pos x="592" y="232"/>
                </a:cxn>
                <a:cxn ang="0">
                  <a:pos x="568" y="160"/>
                </a:cxn>
                <a:cxn ang="0">
                  <a:pos x="540" y="88"/>
                </a:cxn>
                <a:cxn ang="0">
                  <a:pos x="536" y="34"/>
                </a:cxn>
                <a:cxn ang="0">
                  <a:pos x="517" y="9"/>
                </a:cxn>
                <a:cxn ang="0">
                  <a:pos x="482" y="56"/>
                </a:cxn>
                <a:cxn ang="0">
                  <a:pos x="409" y="177"/>
                </a:cxn>
                <a:cxn ang="0">
                  <a:pos x="409" y="242"/>
                </a:cxn>
                <a:cxn ang="0">
                  <a:pos x="392" y="347"/>
                </a:cxn>
                <a:cxn ang="0">
                  <a:pos x="395" y="490"/>
                </a:cxn>
                <a:cxn ang="0">
                  <a:pos x="326" y="674"/>
                </a:cxn>
                <a:cxn ang="0">
                  <a:pos x="231" y="745"/>
                </a:cxn>
                <a:cxn ang="0">
                  <a:pos x="138" y="681"/>
                </a:cxn>
                <a:cxn ang="0">
                  <a:pos x="49" y="624"/>
                </a:cxn>
                <a:cxn ang="0">
                  <a:pos x="273" y="1976"/>
                </a:cxn>
                <a:cxn ang="0">
                  <a:pos x="1147" y="1996"/>
                </a:cxn>
                <a:cxn ang="0">
                  <a:pos x="1189" y="2007"/>
                </a:cxn>
                <a:cxn ang="0">
                  <a:pos x="1207" y="2011"/>
                </a:cxn>
                <a:cxn ang="0">
                  <a:pos x="1221" y="2029"/>
                </a:cxn>
                <a:cxn ang="0">
                  <a:pos x="1233" y="2054"/>
                </a:cxn>
                <a:cxn ang="0">
                  <a:pos x="1249" y="2055"/>
                </a:cxn>
                <a:cxn ang="0">
                  <a:pos x="1288" y="2040"/>
                </a:cxn>
                <a:cxn ang="0">
                  <a:pos x="1311" y="2017"/>
                </a:cxn>
                <a:cxn ang="0">
                  <a:pos x="1329" y="2006"/>
                </a:cxn>
                <a:cxn ang="0">
                  <a:pos x="1363" y="2006"/>
                </a:cxn>
                <a:cxn ang="0">
                  <a:pos x="1416" y="2006"/>
                </a:cxn>
              </a:cxnLst>
              <a:rect l="0" t="0" r="r" b="b"/>
              <a:pathLst>
                <a:path w="1467" h="2059">
                  <a:moveTo>
                    <a:pt x="1464" y="2006"/>
                  </a:moveTo>
                  <a:lnTo>
                    <a:pt x="1465" y="2004"/>
                  </a:lnTo>
                  <a:lnTo>
                    <a:pt x="1466" y="1992"/>
                  </a:lnTo>
                  <a:lnTo>
                    <a:pt x="1462" y="1962"/>
                  </a:lnTo>
                  <a:lnTo>
                    <a:pt x="1460" y="1953"/>
                  </a:lnTo>
                  <a:lnTo>
                    <a:pt x="1460" y="1941"/>
                  </a:lnTo>
                  <a:lnTo>
                    <a:pt x="1453" y="1923"/>
                  </a:lnTo>
                  <a:lnTo>
                    <a:pt x="1450" y="1909"/>
                  </a:lnTo>
                  <a:lnTo>
                    <a:pt x="1450" y="1889"/>
                  </a:lnTo>
                  <a:lnTo>
                    <a:pt x="1444" y="1881"/>
                  </a:lnTo>
                  <a:lnTo>
                    <a:pt x="1444" y="1870"/>
                  </a:lnTo>
                  <a:lnTo>
                    <a:pt x="1442" y="1863"/>
                  </a:lnTo>
                  <a:lnTo>
                    <a:pt x="1447" y="1851"/>
                  </a:lnTo>
                  <a:lnTo>
                    <a:pt x="1454" y="1856"/>
                  </a:lnTo>
                  <a:lnTo>
                    <a:pt x="1450" y="1838"/>
                  </a:lnTo>
                  <a:lnTo>
                    <a:pt x="1453" y="1790"/>
                  </a:lnTo>
                  <a:lnTo>
                    <a:pt x="1450" y="1772"/>
                  </a:lnTo>
                  <a:lnTo>
                    <a:pt x="1460" y="1746"/>
                  </a:lnTo>
                  <a:lnTo>
                    <a:pt x="1460" y="1718"/>
                  </a:lnTo>
                  <a:lnTo>
                    <a:pt x="1453" y="1729"/>
                  </a:lnTo>
                  <a:lnTo>
                    <a:pt x="1449" y="1719"/>
                  </a:lnTo>
                  <a:lnTo>
                    <a:pt x="1442" y="1700"/>
                  </a:lnTo>
                  <a:lnTo>
                    <a:pt x="1442" y="1684"/>
                  </a:lnTo>
                  <a:lnTo>
                    <a:pt x="1442" y="1669"/>
                  </a:lnTo>
                  <a:lnTo>
                    <a:pt x="1440" y="1653"/>
                  </a:lnTo>
                  <a:lnTo>
                    <a:pt x="1422" y="1642"/>
                  </a:lnTo>
                  <a:lnTo>
                    <a:pt x="1424" y="1632"/>
                  </a:lnTo>
                  <a:lnTo>
                    <a:pt x="1415" y="1612"/>
                  </a:lnTo>
                  <a:lnTo>
                    <a:pt x="1405" y="1596"/>
                  </a:lnTo>
                  <a:lnTo>
                    <a:pt x="1408" y="1589"/>
                  </a:lnTo>
                  <a:lnTo>
                    <a:pt x="1391" y="1581"/>
                  </a:lnTo>
                  <a:lnTo>
                    <a:pt x="1377" y="1564"/>
                  </a:lnTo>
                  <a:lnTo>
                    <a:pt x="1376" y="1553"/>
                  </a:lnTo>
                  <a:lnTo>
                    <a:pt x="1354" y="1537"/>
                  </a:lnTo>
                  <a:lnTo>
                    <a:pt x="1356" y="1518"/>
                  </a:lnTo>
                  <a:lnTo>
                    <a:pt x="1345" y="1505"/>
                  </a:lnTo>
                  <a:lnTo>
                    <a:pt x="1322" y="1502"/>
                  </a:lnTo>
                  <a:lnTo>
                    <a:pt x="1310" y="1490"/>
                  </a:lnTo>
                  <a:lnTo>
                    <a:pt x="1299" y="1477"/>
                  </a:lnTo>
                  <a:lnTo>
                    <a:pt x="1289" y="1461"/>
                  </a:lnTo>
                  <a:lnTo>
                    <a:pt x="1278" y="1448"/>
                  </a:lnTo>
                  <a:lnTo>
                    <a:pt x="1274" y="1423"/>
                  </a:lnTo>
                  <a:lnTo>
                    <a:pt x="1275" y="1395"/>
                  </a:lnTo>
                  <a:lnTo>
                    <a:pt x="1278" y="1368"/>
                  </a:lnTo>
                  <a:lnTo>
                    <a:pt x="1275" y="1339"/>
                  </a:lnTo>
                  <a:lnTo>
                    <a:pt x="1271" y="1334"/>
                  </a:lnTo>
                  <a:lnTo>
                    <a:pt x="1271" y="1321"/>
                  </a:lnTo>
                  <a:lnTo>
                    <a:pt x="1264" y="1313"/>
                  </a:lnTo>
                  <a:lnTo>
                    <a:pt x="1257" y="1341"/>
                  </a:lnTo>
                  <a:lnTo>
                    <a:pt x="1243" y="1328"/>
                  </a:lnTo>
                  <a:lnTo>
                    <a:pt x="1225" y="1314"/>
                  </a:lnTo>
                  <a:lnTo>
                    <a:pt x="1215" y="1305"/>
                  </a:lnTo>
                  <a:lnTo>
                    <a:pt x="1211" y="1286"/>
                  </a:lnTo>
                  <a:lnTo>
                    <a:pt x="1200" y="1294"/>
                  </a:lnTo>
                  <a:lnTo>
                    <a:pt x="1197" y="1321"/>
                  </a:lnTo>
                  <a:lnTo>
                    <a:pt x="1185" y="1321"/>
                  </a:lnTo>
                  <a:lnTo>
                    <a:pt x="1179" y="1324"/>
                  </a:lnTo>
                  <a:lnTo>
                    <a:pt x="1173" y="1323"/>
                  </a:lnTo>
                  <a:lnTo>
                    <a:pt x="1171" y="1306"/>
                  </a:lnTo>
                  <a:lnTo>
                    <a:pt x="1164" y="1298"/>
                  </a:lnTo>
                  <a:lnTo>
                    <a:pt x="1162" y="1289"/>
                  </a:lnTo>
                  <a:lnTo>
                    <a:pt x="1162" y="1283"/>
                  </a:lnTo>
                  <a:lnTo>
                    <a:pt x="1162" y="1282"/>
                  </a:lnTo>
                  <a:lnTo>
                    <a:pt x="1158" y="1273"/>
                  </a:lnTo>
                  <a:lnTo>
                    <a:pt x="1159" y="1253"/>
                  </a:lnTo>
                  <a:lnTo>
                    <a:pt x="1162" y="1224"/>
                  </a:lnTo>
                  <a:lnTo>
                    <a:pt x="1161" y="1213"/>
                  </a:lnTo>
                  <a:lnTo>
                    <a:pt x="1148" y="1209"/>
                  </a:lnTo>
                  <a:lnTo>
                    <a:pt x="1146" y="1195"/>
                  </a:lnTo>
                  <a:lnTo>
                    <a:pt x="1142" y="1183"/>
                  </a:lnTo>
                  <a:lnTo>
                    <a:pt x="1140" y="1165"/>
                  </a:lnTo>
                  <a:lnTo>
                    <a:pt x="1129" y="1148"/>
                  </a:lnTo>
                  <a:lnTo>
                    <a:pt x="1124" y="1138"/>
                  </a:lnTo>
                  <a:lnTo>
                    <a:pt x="1108" y="1134"/>
                  </a:lnTo>
                  <a:lnTo>
                    <a:pt x="1098" y="1121"/>
                  </a:lnTo>
                  <a:lnTo>
                    <a:pt x="1101" y="1100"/>
                  </a:lnTo>
                  <a:lnTo>
                    <a:pt x="1112" y="1103"/>
                  </a:lnTo>
                  <a:lnTo>
                    <a:pt x="1116" y="1104"/>
                  </a:lnTo>
                  <a:lnTo>
                    <a:pt x="1112" y="1082"/>
                  </a:lnTo>
                  <a:lnTo>
                    <a:pt x="1105" y="1074"/>
                  </a:lnTo>
                  <a:lnTo>
                    <a:pt x="1083" y="1058"/>
                  </a:lnTo>
                  <a:lnTo>
                    <a:pt x="1075" y="1050"/>
                  </a:lnTo>
                  <a:lnTo>
                    <a:pt x="1064" y="1056"/>
                  </a:lnTo>
                  <a:lnTo>
                    <a:pt x="1054" y="1044"/>
                  </a:lnTo>
                  <a:lnTo>
                    <a:pt x="1045" y="1027"/>
                  </a:lnTo>
                  <a:lnTo>
                    <a:pt x="1028" y="1023"/>
                  </a:lnTo>
                  <a:lnTo>
                    <a:pt x="1014" y="1011"/>
                  </a:lnTo>
                  <a:lnTo>
                    <a:pt x="1006" y="1014"/>
                  </a:lnTo>
                  <a:lnTo>
                    <a:pt x="997" y="1015"/>
                  </a:lnTo>
                  <a:lnTo>
                    <a:pt x="987" y="1007"/>
                  </a:lnTo>
                  <a:lnTo>
                    <a:pt x="983" y="991"/>
                  </a:lnTo>
                  <a:lnTo>
                    <a:pt x="978" y="959"/>
                  </a:lnTo>
                  <a:lnTo>
                    <a:pt x="968" y="965"/>
                  </a:lnTo>
                  <a:lnTo>
                    <a:pt x="959" y="967"/>
                  </a:lnTo>
                  <a:lnTo>
                    <a:pt x="941" y="959"/>
                  </a:lnTo>
                  <a:lnTo>
                    <a:pt x="923" y="953"/>
                  </a:lnTo>
                  <a:lnTo>
                    <a:pt x="907" y="944"/>
                  </a:lnTo>
                  <a:lnTo>
                    <a:pt x="898" y="931"/>
                  </a:lnTo>
                  <a:lnTo>
                    <a:pt x="876" y="923"/>
                  </a:lnTo>
                  <a:lnTo>
                    <a:pt x="870" y="903"/>
                  </a:lnTo>
                  <a:lnTo>
                    <a:pt x="870" y="891"/>
                  </a:lnTo>
                  <a:lnTo>
                    <a:pt x="869" y="886"/>
                  </a:lnTo>
                  <a:lnTo>
                    <a:pt x="873" y="878"/>
                  </a:lnTo>
                  <a:lnTo>
                    <a:pt x="867" y="881"/>
                  </a:lnTo>
                  <a:lnTo>
                    <a:pt x="870" y="871"/>
                  </a:lnTo>
                  <a:lnTo>
                    <a:pt x="861" y="869"/>
                  </a:lnTo>
                  <a:lnTo>
                    <a:pt x="850" y="856"/>
                  </a:lnTo>
                  <a:lnTo>
                    <a:pt x="846" y="836"/>
                  </a:lnTo>
                  <a:lnTo>
                    <a:pt x="849" y="819"/>
                  </a:lnTo>
                  <a:lnTo>
                    <a:pt x="853" y="805"/>
                  </a:lnTo>
                  <a:lnTo>
                    <a:pt x="853" y="794"/>
                  </a:lnTo>
                  <a:lnTo>
                    <a:pt x="854" y="775"/>
                  </a:lnTo>
                  <a:lnTo>
                    <a:pt x="851" y="752"/>
                  </a:lnTo>
                  <a:lnTo>
                    <a:pt x="846" y="731"/>
                  </a:lnTo>
                  <a:lnTo>
                    <a:pt x="838" y="713"/>
                  </a:lnTo>
                  <a:lnTo>
                    <a:pt x="836" y="690"/>
                  </a:lnTo>
                  <a:lnTo>
                    <a:pt x="821" y="689"/>
                  </a:lnTo>
                  <a:lnTo>
                    <a:pt x="811" y="671"/>
                  </a:lnTo>
                  <a:lnTo>
                    <a:pt x="800" y="654"/>
                  </a:lnTo>
                  <a:lnTo>
                    <a:pt x="795" y="631"/>
                  </a:lnTo>
                  <a:lnTo>
                    <a:pt x="796" y="620"/>
                  </a:lnTo>
                  <a:lnTo>
                    <a:pt x="796" y="601"/>
                  </a:lnTo>
                  <a:lnTo>
                    <a:pt x="789" y="583"/>
                  </a:lnTo>
                  <a:lnTo>
                    <a:pt x="789" y="566"/>
                  </a:lnTo>
                  <a:lnTo>
                    <a:pt x="782" y="548"/>
                  </a:lnTo>
                  <a:lnTo>
                    <a:pt x="785" y="531"/>
                  </a:lnTo>
                  <a:lnTo>
                    <a:pt x="789" y="513"/>
                  </a:lnTo>
                  <a:lnTo>
                    <a:pt x="782" y="501"/>
                  </a:lnTo>
                  <a:lnTo>
                    <a:pt x="789" y="482"/>
                  </a:lnTo>
                  <a:lnTo>
                    <a:pt x="772" y="464"/>
                  </a:lnTo>
                  <a:lnTo>
                    <a:pt x="758" y="456"/>
                  </a:lnTo>
                  <a:lnTo>
                    <a:pt x="744" y="435"/>
                  </a:lnTo>
                  <a:lnTo>
                    <a:pt x="726" y="427"/>
                  </a:lnTo>
                  <a:lnTo>
                    <a:pt x="721" y="411"/>
                  </a:lnTo>
                  <a:lnTo>
                    <a:pt x="714" y="396"/>
                  </a:lnTo>
                  <a:lnTo>
                    <a:pt x="699" y="392"/>
                  </a:lnTo>
                  <a:lnTo>
                    <a:pt x="682" y="397"/>
                  </a:lnTo>
                  <a:lnTo>
                    <a:pt x="669" y="404"/>
                  </a:lnTo>
                  <a:lnTo>
                    <a:pt x="656" y="414"/>
                  </a:lnTo>
                  <a:lnTo>
                    <a:pt x="639" y="407"/>
                  </a:lnTo>
                  <a:lnTo>
                    <a:pt x="624" y="392"/>
                  </a:lnTo>
                  <a:lnTo>
                    <a:pt x="618" y="372"/>
                  </a:lnTo>
                  <a:lnTo>
                    <a:pt x="616" y="352"/>
                  </a:lnTo>
                  <a:lnTo>
                    <a:pt x="610" y="336"/>
                  </a:lnTo>
                  <a:lnTo>
                    <a:pt x="612" y="311"/>
                  </a:lnTo>
                  <a:lnTo>
                    <a:pt x="613" y="297"/>
                  </a:lnTo>
                  <a:lnTo>
                    <a:pt x="605" y="273"/>
                  </a:lnTo>
                  <a:lnTo>
                    <a:pt x="602" y="245"/>
                  </a:lnTo>
                  <a:lnTo>
                    <a:pt x="592" y="239"/>
                  </a:lnTo>
                  <a:lnTo>
                    <a:pt x="592" y="232"/>
                  </a:lnTo>
                  <a:lnTo>
                    <a:pt x="592" y="213"/>
                  </a:lnTo>
                  <a:lnTo>
                    <a:pt x="585" y="204"/>
                  </a:lnTo>
                  <a:lnTo>
                    <a:pt x="576" y="185"/>
                  </a:lnTo>
                  <a:lnTo>
                    <a:pt x="565" y="172"/>
                  </a:lnTo>
                  <a:lnTo>
                    <a:pt x="568" y="160"/>
                  </a:lnTo>
                  <a:lnTo>
                    <a:pt x="569" y="147"/>
                  </a:lnTo>
                  <a:lnTo>
                    <a:pt x="565" y="133"/>
                  </a:lnTo>
                  <a:lnTo>
                    <a:pt x="544" y="133"/>
                  </a:lnTo>
                  <a:lnTo>
                    <a:pt x="539" y="115"/>
                  </a:lnTo>
                  <a:lnTo>
                    <a:pt x="540" y="88"/>
                  </a:lnTo>
                  <a:lnTo>
                    <a:pt x="539" y="62"/>
                  </a:lnTo>
                  <a:lnTo>
                    <a:pt x="539" y="45"/>
                  </a:lnTo>
                  <a:lnTo>
                    <a:pt x="536" y="37"/>
                  </a:lnTo>
                  <a:lnTo>
                    <a:pt x="536" y="36"/>
                  </a:lnTo>
                  <a:lnTo>
                    <a:pt x="536" y="34"/>
                  </a:lnTo>
                  <a:lnTo>
                    <a:pt x="540" y="32"/>
                  </a:lnTo>
                  <a:lnTo>
                    <a:pt x="536" y="17"/>
                  </a:lnTo>
                  <a:lnTo>
                    <a:pt x="536" y="6"/>
                  </a:lnTo>
                  <a:lnTo>
                    <a:pt x="526" y="0"/>
                  </a:lnTo>
                  <a:lnTo>
                    <a:pt x="517" y="9"/>
                  </a:lnTo>
                  <a:lnTo>
                    <a:pt x="501" y="20"/>
                  </a:lnTo>
                  <a:lnTo>
                    <a:pt x="491" y="20"/>
                  </a:lnTo>
                  <a:lnTo>
                    <a:pt x="483" y="27"/>
                  </a:lnTo>
                  <a:lnTo>
                    <a:pt x="483" y="30"/>
                  </a:lnTo>
                  <a:lnTo>
                    <a:pt x="482" y="56"/>
                  </a:lnTo>
                  <a:lnTo>
                    <a:pt x="457" y="86"/>
                  </a:lnTo>
                  <a:lnTo>
                    <a:pt x="448" y="122"/>
                  </a:lnTo>
                  <a:lnTo>
                    <a:pt x="440" y="137"/>
                  </a:lnTo>
                  <a:lnTo>
                    <a:pt x="419" y="142"/>
                  </a:lnTo>
                  <a:lnTo>
                    <a:pt x="409" y="177"/>
                  </a:lnTo>
                  <a:lnTo>
                    <a:pt x="407" y="199"/>
                  </a:lnTo>
                  <a:lnTo>
                    <a:pt x="409" y="199"/>
                  </a:lnTo>
                  <a:lnTo>
                    <a:pt x="421" y="203"/>
                  </a:lnTo>
                  <a:lnTo>
                    <a:pt x="419" y="222"/>
                  </a:lnTo>
                  <a:lnTo>
                    <a:pt x="409" y="242"/>
                  </a:lnTo>
                  <a:lnTo>
                    <a:pt x="409" y="253"/>
                  </a:lnTo>
                  <a:lnTo>
                    <a:pt x="409" y="274"/>
                  </a:lnTo>
                  <a:lnTo>
                    <a:pt x="402" y="288"/>
                  </a:lnTo>
                  <a:lnTo>
                    <a:pt x="391" y="309"/>
                  </a:lnTo>
                  <a:lnTo>
                    <a:pt x="392" y="347"/>
                  </a:lnTo>
                  <a:lnTo>
                    <a:pt x="394" y="372"/>
                  </a:lnTo>
                  <a:lnTo>
                    <a:pt x="389" y="403"/>
                  </a:lnTo>
                  <a:lnTo>
                    <a:pt x="399" y="438"/>
                  </a:lnTo>
                  <a:lnTo>
                    <a:pt x="402" y="467"/>
                  </a:lnTo>
                  <a:lnTo>
                    <a:pt x="395" y="490"/>
                  </a:lnTo>
                  <a:lnTo>
                    <a:pt x="384" y="512"/>
                  </a:lnTo>
                  <a:lnTo>
                    <a:pt x="374" y="544"/>
                  </a:lnTo>
                  <a:lnTo>
                    <a:pt x="364" y="582"/>
                  </a:lnTo>
                  <a:lnTo>
                    <a:pt x="352" y="629"/>
                  </a:lnTo>
                  <a:lnTo>
                    <a:pt x="326" y="674"/>
                  </a:lnTo>
                  <a:lnTo>
                    <a:pt x="316" y="711"/>
                  </a:lnTo>
                  <a:lnTo>
                    <a:pt x="308" y="724"/>
                  </a:lnTo>
                  <a:lnTo>
                    <a:pt x="277" y="734"/>
                  </a:lnTo>
                  <a:lnTo>
                    <a:pt x="256" y="741"/>
                  </a:lnTo>
                  <a:lnTo>
                    <a:pt x="231" y="745"/>
                  </a:lnTo>
                  <a:lnTo>
                    <a:pt x="213" y="739"/>
                  </a:lnTo>
                  <a:lnTo>
                    <a:pt x="204" y="734"/>
                  </a:lnTo>
                  <a:lnTo>
                    <a:pt x="178" y="716"/>
                  </a:lnTo>
                  <a:lnTo>
                    <a:pt x="146" y="694"/>
                  </a:lnTo>
                  <a:lnTo>
                    <a:pt x="138" y="681"/>
                  </a:lnTo>
                  <a:lnTo>
                    <a:pt x="133" y="660"/>
                  </a:lnTo>
                  <a:lnTo>
                    <a:pt x="115" y="646"/>
                  </a:lnTo>
                  <a:lnTo>
                    <a:pt x="93" y="639"/>
                  </a:lnTo>
                  <a:lnTo>
                    <a:pt x="64" y="632"/>
                  </a:lnTo>
                  <a:lnTo>
                    <a:pt x="49" y="624"/>
                  </a:lnTo>
                  <a:lnTo>
                    <a:pt x="34" y="622"/>
                  </a:lnTo>
                  <a:lnTo>
                    <a:pt x="23" y="611"/>
                  </a:lnTo>
                  <a:lnTo>
                    <a:pt x="0" y="1644"/>
                  </a:lnTo>
                  <a:lnTo>
                    <a:pt x="293" y="1646"/>
                  </a:lnTo>
                  <a:lnTo>
                    <a:pt x="273" y="1976"/>
                  </a:lnTo>
                  <a:lnTo>
                    <a:pt x="994" y="2033"/>
                  </a:lnTo>
                  <a:lnTo>
                    <a:pt x="1033" y="1986"/>
                  </a:lnTo>
                  <a:lnTo>
                    <a:pt x="1120" y="1986"/>
                  </a:lnTo>
                  <a:lnTo>
                    <a:pt x="1135" y="1992"/>
                  </a:lnTo>
                  <a:lnTo>
                    <a:pt x="1147" y="1996"/>
                  </a:lnTo>
                  <a:lnTo>
                    <a:pt x="1159" y="1999"/>
                  </a:lnTo>
                  <a:lnTo>
                    <a:pt x="1168" y="2002"/>
                  </a:lnTo>
                  <a:lnTo>
                    <a:pt x="1176" y="2004"/>
                  </a:lnTo>
                  <a:lnTo>
                    <a:pt x="1183" y="2006"/>
                  </a:lnTo>
                  <a:lnTo>
                    <a:pt x="1189" y="2007"/>
                  </a:lnTo>
                  <a:lnTo>
                    <a:pt x="1194" y="2008"/>
                  </a:lnTo>
                  <a:lnTo>
                    <a:pt x="1198" y="2009"/>
                  </a:lnTo>
                  <a:lnTo>
                    <a:pt x="1202" y="2010"/>
                  </a:lnTo>
                  <a:lnTo>
                    <a:pt x="1204" y="2010"/>
                  </a:lnTo>
                  <a:lnTo>
                    <a:pt x="1207" y="2011"/>
                  </a:lnTo>
                  <a:lnTo>
                    <a:pt x="1209" y="2013"/>
                  </a:lnTo>
                  <a:lnTo>
                    <a:pt x="1212" y="2015"/>
                  </a:lnTo>
                  <a:lnTo>
                    <a:pt x="1214" y="2017"/>
                  </a:lnTo>
                  <a:lnTo>
                    <a:pt x="1217" y="2021"/>
                  </a:lnTo>
                  <a:lnTo>
                    <a:pt x="1221" y="2029"/>
                  </a:lnTo>
                  <a:lnTo>
                    <a:pt x="1225" y="2037"/>
                  </a:lnTo>
                  <a:lnTo>
                    <a:pt x="1227" y="2042"/>
                  </a:lnTo>
                  <a:lnTo>
                    <a:pt x="1230" y="2047"/>
                  </a:lnTo>
                  <a:lnTo>
                    <a:pt x="1231" y="2051"/>
                  </a:lnTo>
                  <a:lnTo>
                    <a:pt x="1233" y="2054"/>
                  </a:lnTo>
                  <a:lnTo>
                    <a:pt x="1234" y="2056"/>
                  </a:lnTo>
                  <a:lnTo>
                    <a:pt x="1234" y="2057"/>
                  </a:lnTo>
                  <a:lnTo>
                    <a:pt x="1236" y="2058"/>
                  </a:lnTo>
                  <a:lnTo>
                    <a:pt x="1241" y="2057"/>
                  </a:lnTo>
                  <a:lnTo>
                    <a:pt x="1249" y="2055"/>
                  </a:lnTo>
                  <a:lnTo>
                    <a:pt x="1258" y="2053"/>
                  </a:lnTo>
                  <a:lnTo>
                    <a:pt x="1267" y="2049"/>
                  </a:lnTo>
                  <a:lnTo>
                    <a:pt x="1276" y="2046"/>
                  </a:lnTo>
                  <a:lnTo>
                    <a:pt x="1283" y="2043"/>
                  </a:lnTo>
                  <a:lnTo>
                    <a:pt x="1288" y="2040"/>
                  </a:lnTo>
                  <a:lnTo>
                    <a:pt x="1293" y="2037"/>
                  </a:lnTo>
                  <a:lnTo>
                    <a:pt x="1297" y="2033"/>
                  </a:lnTo>
                  <a:lnTo>
                    <a:pt x="1301" y="2027"/>
                  </a:lnTo>
                  <a:lnTo>
                    <a:pt x="1306" y="2022"/>
                  </a:lnTo>
                  <a:lnTo>
                    <a:pt x="1311" y="2017"/>
                  </a:lnTo>
                  <a:lnTo>
                    <a:pt x="1316" y="2011"/>
                  </a:lnTo>
                  <a:lnTo>
                    <a:pt x="1320" y="2008"/>
                  </a:lnTo>
                  <a:lnTo>
                    <a:pt x="1324" y="2007"/>
                  </a:lnTo>
                  <a:lnTo>
                    <a:pt x="1326" y="2007"/>
                  </a:lnTo>
                  <a:lnTo>
                    <a:pt x="1329" y="2006"/>
                  </a:lnTo>
                  <a:lnTo>
                    <a:pt x="1334" y="2006"/>
                  </a:lnTo>
                  <a:lnTo>
                    <a:pt x="1340" y="2006"/>
                  </a:lnTo>
                  <a:lnTo>
                    <a:pt x="1346" y="2006"/>
                  </a:lnTo>
                  <a:lnTo>
                    <a:pt x="1354" y="2006"/>
                  </a:lnTo>
                  <a:lnTo>
                    <a:pt x="1363" y="2006"/>
                  </a:lnTo>
                  <a:lnTo>
                    <a:pt x="1373" y="2006"/>
                  </a:lnTo>
                  <a:lnTo>
                    <a:pt x="1382" y="2006"/>
                  </a:lnTo>
                  <a:lnTo>
                    <a:pt x="1393" y="2006"/>
                  </a:lnTo>
                  <a:lnTo>
                    <a:pt x="1404" y="2006"/>
                  </a:lnTo>
                  <a:lnTo>
                    <a:pt x="1416" y="2006"/>
                  </a:lnTo>
                  <a:lnTo>
                    <a:pt x="1428" y="2006"/>
                  </a:lnTo>
                  <a:lnTo>
                    <a:pt x="1440" y="2006"/>
                  </a:lnTo>
                  <a:lnTo>
                    <a:pt x="1452" y="2006"/>
                  </a:lnTo>
                  <a:lnTo>
                    <a:pt x="1464" y="2006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4" name="Freeform 17"/>
            <p:cNvSpPr>
              <a:spLocks/>
            </p:cNvSpPr>
            <p:nvPr/>
          </p:nvSpPr>
          <p:spPr bwMode="auto">
            <a:xfrm>
              <a:off x="3582" y="2363"/>
              <a:ext cx="1223" cy="965"/>
            </a:xfrm>
            <a:custGeom>
              <a:avLst/>
              <a:gdLst/>
              <a:ahLst/>
              <a:cxnLst>
                <a:cxn ang="0">
                  <a:pos x="617" y="876"/>
                </a:cxn>
                <a:cxn ang="0">
                  <a:pos x="587" y="828"/>
                </a:cxn>
                <a:cxn ang="0">
                  <a:pos x="581" y="775"/>
                </a:cxn>
                <a:cxn ang="0">
                  <a:pos x="527" y="782"/>
                </a:cxn>
                <a:cxn ang="0">
                  <a:pos x="475" y="773"/>
                </a:cxn>
                <a:cxn ang="0">
                  <a:pos x="412" y="761"/>
                </a:cxn>
                <a:cxn ang="0">
                  <a:pos x="380" y="749"/>
                </a:cxn>
                <a:cxn ang="0">
                  <a:pos x="319" y="770"/>
                </a:cxn>
                <a:cxn ang="0">
                  <a:pos x="207" y="634"/>
                </a:cxn>
                <a:cxn ang="0">
                  <a:pos x="157" y="596"/>
                </a:cxn>
                <a:cxn ang="0">
                  <a:pos x="132" y="595"/>
                </a:cxn>
                <a:cxn ang="0">
                  <a:pos x="122" y="573"/>
                </a:cxn>
                <a:cxn ang="0">
                  <a:pos x="57" y="540"/>
                </a:cxn>
                <a:cxn ang="0">
                  <a:pos x="0" y="526"/>
                </a:cxn>
                <a:cxn ang="0">
                  <a:pos x="791" y="10"/>
                </a:cxn>
                <a:cxn ang="0">
                  <a:pos x="905" y="20"/>
                </a:cxn>
                <a:cxn ang="0">
                  <a:pos x="934" y="28"/>
                </a:cxn>
                <a:cxn ang="0">
                  <a:pos x="952" y="32"/>
                </a:cxn>
                <a:cxn ang="0">
                  <a:pos x="962" y="34"/>
                </a:cxn>
                <a:cxn ang="0">
                  <a:pos x="970" y="39"/>
                </a:cxn>
                <a:cxn ang="0">
                  <a:pos x="979" y="53"/>
                </a:cxn>
                <a:cxn ang="0">
                  <a:pos x="988" y="71"/>
                </a:cxn>
                <a:cxn ang="0">
                  <a:pos x="992" y="80"/>
                </a:cxn>
                <a:cxn ang="0">
                  <a:pos x="999" y="81"/>
                </a:cxn>
                <a:cxn ang="0">
                  <a:pos x="1025" y="73"/>
                </a:cxn>
                <a:cxn ang="0">
                  <a:pos x="1046" y="64"/>
                </a:cxn>
                <a:cxn ang="0">
                  <a:pos x="1059" y="51"/>
                </a:cxn>
                <a:cxn ang="0">
                  <a:pos x="1074" y="35"/>
                </a:cxn>
                <a:cxn ang="0">
                  <a:pos x="1087" y="30"/>
                </a:cxn>
                <a:cxn ang="0">
                  <a:pos x="1116" y="29"/>
                </a:cxn>
                <a:cxn ang="0">
                  <a:pos x="1143" y="28"/>
                </a:cxn>
                <a:cxn ang="0">
                  <a:pos x="1155" y="28"/>
                </a:cxn>
                <a:cxn ang="0">
                  <a:pos x="1185" y="29"/>
                </a:cxn>
                <a:cxn ang="0">
                  <a:pos x="1222" y="29"/>
                </a:cxn>
                <a:cxn ang="0">
                  <a:pos x="1211" y="88"/>
                </a:cxn>
                <a:cxn ang="0">
                  <a:pos x="1182" y="161"/>
                </a:cxn>
                <a:cxn ang="0">
                  <a:pos x="1151" y="235"/>
                </a:cxn>
                <a:cxn ang="0">
                  <a:pos x="1135" y="277"/>
                </a:cxn>
                <a:cxn ang="0">
                  <a:pos x="1133" y="309"/>
                </a:cxn>
                <a:cxn ang="0">
                  <a:pos x="1098" y="375"/>
                </a:cxn>
                <a:cxn ang="0">
                  <a:pos x="1079" y="400"/>
                </a:cxn>
                <a:cxn ang="0">
                  <a:pos x="1057" y="432"/>
                </a:cxn>
                <a:cxn ang="0">
                  <a:pos x="1032" y="467"/>
                </a:cxn>
                <a:cxn ang="0">
                  <a:pos x="1025" y="478"/>
                </a:cxn>
                <a:cxn ang="0">
                  <a:pos x="986" y="498"/>
                </a:cxn>
                <a:cxn ang="0">
                  <a:pos x="947" y="548"/>
                </a:cxn>
                <a:cxn ang="0">
                  <a:pos x="927" y="558"/>
                </a:cxn>
                <a:cxn ang="0">
                  <a:pos x="922" y="601"/>
                </a:cxn>
                <a:cxn ang="0">
                  <a:pos x="898" y="633"/>
                </a:cxn>
                <a:cxn ang="0">
                  <a:pos x="860" y="721"/>
                </a:cxn>
                <a:cxn ang="0">
                  <a:pos x="835" y="739"/>
                </a:cxn>
                <a:cxn ang="0">
                  <a:pos x="812" y="766"/>
                </a:cxn>
                <a:cxn ang="0">
                  <a:pos x="794" y="814"/>
                </a:cxn>
                <a:cxn ang="0">
                  <a:pos x="788" y="846"/>
                </a:cxn>
                <a:cxn ang="0">
                  <a:pos x="768" y="885"/>
                </a:cxn>
                <a:cxn ang="0">
                  <a:pos x="764" y="925"/>
                </a:cxn>
                <a:cxn ang="0">
                  <a:pos x="754" y="964"/>
                </a:cxn>
                <a:cxn ang="0">
                  <a:pos x="736" y="957"/>
                </a:cxn>
              </a:cxnLst>
              <a:rect l="0" t="0" r="r" b="b"/>
              <a:pathLst>
                <a:path w="1223" h="965">
                  <a:moveTo>
                    <a:pt x="736" y="957"/>
                  </a:moveTo>
                  <a:lnTo>
                    <a:pt x="711" y="945"/>
                  </a:lnTo>
                  <a:lnTo>
                    <a:pt x="617" y="876"/>
                  </a:lnTo>
                  <a:lnTo>
                    <a:pt x="598" y="865"/>
                  </a:lnTo>
                  <a:lnTo>
                    <a:pt x="593" y="843"/>
                  </a:lnTo>
                  <a:lnTo>
                    <a:pt x="587" y="828"/>
                  </a:lnTo>
                  <a:lnTo>
                    <a:pt x="587" y="805"/>
                  </a:lnTo>
                  <a:lnTo>
                    <a:pt x="588" y="783"/>
                  </a:lnTo>
                  <a:lnTo>
                    <a:pt x="581" y="775"/>
                  </a:lnTo>
                  <a:lnTo>
                    <a:pt x="557" y="774"/>
                  </a:lnTo>
                  <a:lnTo>
                    <a:pt x="544" y="774"/>
                  </a:lnTo>
                  <a:lnTo>
                    <a:pt x="527" y="782"/>
                  </a:lnTo>
                  <a:lnTo>
                    <a:pt x="514" y="784"/>
                  </a:lnTo>
                  <a:lnTo>
                    <a:pt x="488" y="783"/>
                  </a:lnTo>
                  <a:lnTo>
                    <a:pt x="475" y="773"/>
                  </a:lnTo>
                  <a:lnTo>
                    <a:pt x="458" y="774"/>
                  </a:lnTo>
                  <a:lnTo>
                    <a:pt x="449" y="774"/>
                  </a:lnTo>
                  <a:lnTo>
                    <a:pt x="412" y="761"/>
                  </a:lnTo>
                  <a:lnTo>
                    <a:pt x="404" y="762"/>
                  </a:lnTo>
                  <a:lnTo>
                    <a:pt x="391" y="759"/>
                  </a:lnTo>
                  <a:lnTo>
                    <a:pt x="380" y="749"/>
                  </a:lnTo>
                  <a:lnTo>
                    <a:pt x="357" y="744"/>
                  </a:lnTo>
                  <a:lnTo>
                    <a:pt x="338" y="751"/>
                  </a:lnTo>
                  <a:lnTo>
                    <a:pt x="319" y="770"/>
                  </a:lnTo>
                  <a:lnTo>
                    <a:pt x="313" y="761"/>
                  </a:lnTo>
                  <a:lnTo>
                    <a:pt x="207" y="642"/>
                  </a:lnTo>
                  <a:lnTo>
                    <a:pt x="207" y="634"/>
                  </a:lnTo>
                  <a:lnTo>
                    <a:pt x="208" y="619"/>
                  </a:lnTo>
                  <a:lnTo>
                    <a:pt x="183" y="604"/>
                  </a:lnTo>
                  <a:lnTo>
                    <a:pt x="157" y="596"/>
                  </a:lnTo>
                  <a:lnTo>
                    <a:pt x="146" y="611"/>
                  </a:lnTo>
                  <a:lnTo>
                    <a:pt x="137" y="611"/>
                  </a:lnTo>
                  <a:lnTo>
                    <a:pt x="132" y="595"/>
                  </a:lnTo>
                  <a:lnTo>
                    <a:pt x="123" y="596"/>
                  </a:lnTo>
                  <a:lnTo>
                    <a:pt x="123" y="592"/>
                  </a:lnTo>
                  <a:lnTo>
                    <a:pt x="122" y="573"/>
                  </a:lnTo>
                  <a:lnTo>
                    <a:pt x="111" y="556"/>
                  </a:lnTo>
                  <a:lnTo>
                    <a:pt x="86" y="542"/>
                  </a:lnTo>
                  <a:lnTo>
                    <a:pt x="57" y="540"/>
                  </a:lnTo>
                  <a:lnTo>
                    <a:pt x="40" y="547"/>
                  </a:lnTo>
                  <a:lnTo>
                    <a:pt x="20" y="539"/>
                  </a:lnTo>
                  <a:lnTo>
                    <a:pt x="0" y="526"/>
                  </a:lnTo>
                  <a:lnTo>
                    <a:pt x="32" y="0"/>
                  </a:lnTo>
                  <a:lnTo>
                    <a:pt x="752" y="57"/>
                  </a:lnTo>
                  <a:lnTo>
                    <a:pt x="791" y="10"/>
                  </a:lnTo>
                  <a:lnTo>
                    <a:pt x="878" y="10"/>
                  </a:lnTo>
                  <a:lnTo>
                    <a:pt x="893" y="16"/>
                  </a:lnTo>
                  <a:lnTo>
                    <a:pt x="905" y="20"/>
                  </a:lnTo>
                  <a:lnTo>
                    <a:pt x="917" y="23"/>
                  </a:lnTo>
                  <a:lnTo>
                    <a:pt x="926" y="26"/>
                  </a:lnTo>
                  <a:lnTo>
                    <a:pt x="934" y="28"/>
                  </a:lnTo>
                  <a:lnTo>
                    <a:pt x="941" y="30"/>
                  </a:lnTo>
                  <a:lnTo>
                    <a:pt x="947" y="31"/>
                  </a:lnTo>
                  <a:lnTo>
                    <a:pt x="952" y="32"/>
                  </a:lnTo>
                  <a:lnTo>
                    <a:pt x="956" y="33"/>
                  </a:lnTo>
                  <a:lnTo>
                    <a:pt x="960" y="34"/>
                  </a:lnTo>
                  <a:lnTo>
                    <a:pt x="962" y="34"/>
                  </a:lnTo>
                  <a:lnTo>
                    <a:pt x="965" y="35"/>
                  </a:lnTo>
                  <a:lnTo>
                    <a:pt x="967" y="37"/>
                  </a:lnTo>
                  <a:lnTo>
                    <a:pt x="970" y="39"/>
                  </a:lnTo>
                  <a:lnTo>
                    <a:pt x="972" y="41"/>
                  </a:lnTo>
                  <a:lnTo>
                    <a:pt x="975" y="45"/>
                  </a:lnTo>
                  <a:lnTo>
                    <a:pt x="979" y="53"/>
                  </a:lnTo>
                  <a:lnTo>
                    <a:pt x="983" y="61"/>
                  </a:lnTo>
                  <a:lnTo>
                    <a:pt x="985" y="66"/>
                  </a:lnTo>
                  <a:lnTo>
                    <a:pt x="988" y="71"/>
                  </a:lnTo>
                  <a:lnTo>
                    <a:pt x="989" y="75"/>
                  </a:lnTo>
                  <a:lnTo>
                    <a:pt x="991" y="78"/>
                  </a:lnTo>
                  <a:lnTo>
                    <a:pt x="992" y="80"/>
                  </a:lnTo>
                  <a:lnTo>
                    <a:pt x="992" y="81"/>
                  </a:lnTo>
                  <a:lnTo>
                    <a:pt x="994" y="82"/>
                  </a:lnTo>
                  <a:lnTo>
                    <a:pt x="999" y="81"/>
                  </a:lnTo>
                  <a:lnTo>
                    <a:pt x="1007" y="79"/>
                  </a:lnTo>
                  <a:lnTo>
                    <a:pt x="1016" y="77"/>
                  </a:lnTo>
                  <a:lnTo>
                    <a:pt x="1025" y="73"/>
                  </a:lnTo>
                  <a:lnTo>
                    <a:pt x="1034" y="70"/>
                  </a:lnTo>
                  <a:lnTo>
                    <a:pt x="1041" y="67"/>
                  </a:lnTo>
                  <a:lnTo>
                    <a:pt x="1046" y="64"/>
                  </a:lnTo>
                  <a:lnTo>
                    <a:pt x="1051" y="61"/>
                  </a:lnTo>
                  <a:lnTo>
                    <a:pt x="1055" y="57"/>
                  </a:lnTo>
                  <a:lnTo>
                    <a:pt x="1059" y="51"/>
                  </a:lnTo>
                  <a:lnTo>
                    <a:pt x="1064" y="46"/>
                  </a:lnTo>
                  <a:lnTo>
                    <a:pt x="1069" y="41"/>
                  </a:lnTo>
                  <a:lnTo>
                    <a:pt x="1074" y="35"/>
                  </a:lnTo>
                  <a:lnTo>
                    <a:pt x="1078" y="32"/>
                  </a:lnTo>
                  <a:lnTo>
                    <a:pt x="1082" y="31"/>
                  </a:lnTo>
                  <a:lnTo>
                    <a:pt x="1087" y="30"/>
                  </a:lnTo>
                  <a:lnTo>
                    <a:pt x="1095" y="30"/>
                  </a:lnTo>
                  <a:lnTo>
                    <a:pt x="1105" y="30"/>
                  </a:lnTo>
                  <a:lnTo>
                    <a:pt x="1116" y="29"/>
                  </a:lnTo>
                  <a:lnTo>
                    <a:pt x="1126" y="29"/>
                  </a:lnTo>
                  <a:lnTo>
                    <a:pt x="1136" y="28"/>
                  </a:lnTo>
                  <a:lnTo>
                    <a:pt x="1143" y="28"/>
                  </a:lnTo>
                  <a:lnTo>
                    <a:pt x="1147" y="28"/>
                  </a:lnTo>
                  <a:lnTo>
                    <a:pt x="1150" y="28"/>
                  </a:lnTo>
                  <a:lnTo>
                    <a:pt x="1155" y="28"/>
                  </a:lnTo>
                  <a:lnTo>
                    <a:pt x="1163" y="29"/>
                  </a:lnTo>
                  <a:lnTo>
                    <a:pt x="1173" y="29"/>
                  </a:lnTo>
                  <a:lnTo>
                    <a:pt x="1185" y="29"/>
                  </a:lnTo>
                  <a:lnTo>
                    <a:pt x="1197" y="29"/>
                  </a:lnTo>
                  <a:lnTo>
                    <a:pt x="1209" y="29"/>
                  </a:lnTo>
                  <a:lnTo>
                    <a:pt x="1222" y="29"/>
                  </a:lnTo>
                  <a:lnTo>
                    <a:pt x="1222" y="41"/>
                  </a:lnTo>
                  <a:lnTo>
                    <a:pt x="1218" y="62"/>
                  </a:lnTo>
                  <a:lnTo>
                    <a:pt x="1211" y="88"/>
                  </a:lnTo>
                  <a:lnTo>
                    <a:pt x="1202" y="101"/>
                  </a:lnTo>
                  <a:lnTo>
                    <a:pt x="1190" y="128"/>
                  </a:lnTo>
                  <a:lnTo>
                    <a:pt x="1182" y="161"/>
                  </a:lnTo>
                  <a:lnTo>
                    <a:pt x="1163" y="214"/>
                  </a:lnTo>
                  <a:lnTo>
                    <a:pt x="1160" y="218"/>
                  </a:lnTo>
                  <a:lnTo>
                    <a:pt x="1151" y="235"/>
                  </a:lnTo>
                  <a:lnTo>
                    <a:pt x="1142" y="249"/>
                  </a:lnTo>
                  <a:lnTo>
                    <a:pt x="1137" y="269"/>
                  </a:lnTo>
                  <a:lnTo>
                    <a:pt x="1135" y="277"/>
                  </a:lnTo>
                  <a:lnTo>
                    <a:pt x="1134" y="278"/>
                  </a:lnTo>
                  <a:lnTo>
                    <a:pt x="1134" y="295"/>
                  </a:lnTo>
                  <a:lnTo>
                    <a:pt x="1133" y="309"/>
                  </a:lnTo>
                  <a:lnTo>
                    <a:pt x="1126" y="320"/>
                  </a:lnTo>
                  <a:lnTo>
                    <a:pt x="1123" y="330"/>
                  </a:lnTo>
                  <a:lnTo>
                    <a:pt x="1098" y="375"/>
                  </a:lnTo>
                  <a:lnTo>
                    <a:pt x="1097" y="379"/>
                  </a:lnTo>
                  <a:lnTo>
                    <a:pt x="1089" y="392"/>
                  </a:lnTo>
                  <a:lnTo>
                    <a:pt x="1079" y="400"/>
                  </a:lnTo>
                  <a:lnTo>
                    <a:pt x="1071" y="411"/>
                  </a:lnTo>
                  <a:lnTo>
                    <a:pt x="1059" y="421"/>
                  </a:lnTo>
                  <a:lnTo>
                    <a:pt x="1057" y="432"/>
                  </a:lnTo>
                  <a:lnTo>
                    <a:pt x="1059" y="443"/>
                  </a:lnTo>
                  <a:lnTo>
                    <a:pt x="1050" y="453"/>
                  </a:lnTo>
                  <a:lnTo>
                    <a:pt x="1032" y="467"/>
                  </a:lnTo>
                  <a:lnTo>
                    <a:pt x="1019" y="467"/>
                  </a:lnTo>
                  <a:lnTo>
                    <a:pt x="1016" y="471"/>
                  </a:lnTo>
                  <a:lnTo>
                    <a:pt x="1025" y="478"/>
                  </a:lnTo>
                  <a:lnTo>
                    <a:pt x="1005" y="481"/>
                  </a:lnTo>
                  <a:lnTo>
                    <a:pt x="994" y="485"/>
                  </a:lnTo>
                  <a:lnTo>
                    <a:pt x="986" y="498"/>
                  </a:lnTo>
                  <a:lnTo>
                    <a:pt x="973" y="510"/>
                  </a:lnTo>
                  <a:lnTo>
                    <a:pt x="961" y="534"/>
                  </a:lnTo>
                  <a:lnTo>
                    <a:pt x="947" y="548"/>
                  </a:lnTo>
                  <a:lnTo>
                    <a:pt x="936" y="551"/>
                  </a:lnTo>
                  <a:lnTo>
                    <a:pt x="930" y="553"/>
                  </a:lnTo>
                  <a:lnTo>
                    <a:pt x="927" y="558"/>
                  </a:lnTo>
                  <a:lnTo>
                    <a:pt x="937" y="564"/>
                  </a:lnTo>
                  <a:lnTo>
                    <a:pt x="933" y="584"/>
                  </a:lnTo>
                  <a:lnTo>
                    <a:pt x="922" y="601"/>
                  </a:lnTo>
                  <a:lnTo>
                    <a:pt x="917" y="601"/>
                  </a:lnTo>
                  <a:lnTo>
                    <a:pt x="913" y="618"/>
                  </a:lnTo>
                  <a:lnTo>
                    <a:pt x="898" y="633"/>
                  </a:lnTo>
                  <a:lnTo>
                    <a:pt x="871" y="689"/>
                  </a:lnTo>
                  <a:lnTo>
                    <a:pt x="864" y="703"/>
                  </a:lnTo>
                  <a:lnTo>
                    <a:pt x="860" y="721"/>
                  </a:lnTo>
                  <a:lnTo>
                    <a:pt x="858" y="717"/>
                  </a:lnTo>
                  <a:lnTo>
                    <a:pt x="850" y="709"/>
                  </a:lnTo>
                  <a:lnTo>
                    <a:pt x="835" y="739"/>
                  </a:lnTo>
                  <a:lnTo>
                    <a:pt x="824" y="748"/>
                  </a:lnTo>
                  <a:lnTo>
                    <a:pt x="817" y="763"/>
                  </a:lnTo>
                  <a:lnTo>
                    <a:pt x="812" y="766"/>
                  </a:lnTo>
                  <a:lnTo>
                    <a:pt x="804" y="776"/>
                  </a:lnTo>
                  <a:lnTo>
                    <a:pt x="799" y="799"/>
                  </a:lnTo>
                  <a:lnTo>
                    <a:pt x="794" y="814"/>
                  </a:lnTo>
                  <a:lnTo>
                    <a:pt x="789" y="826"/>
                  </a:lnTo>
                  <a:lnTo>
                    <a:pt x="792" y="839"/>
                  </a:lnTo>
                  <a:lnTo>
                    <a:pt x="788" y="846"/>
                  </a:lnTo>
                  <a:lnTo>
                    <a:pt x="782" y="864"/>
                  </a:lnTo>
                  <a:lnTo>
                    <a:pt x="776" y="873"/>
                  </a:lnTo>
                  <a:lnTo>
                    <a:pt x="768" y="885"/>
                  </a:lnTo>
                  <a:lnTo>
                    <a:pt x="763" y="900"/>
                  </a:lnTo>
                  <a:lnTo>
                    <a:pt x="762" y="910"/>
                  </a:lnTo>
                  <a:lnTo>
                    <a:pt x="764" y="925"/>
                  </a:lnTo>
                  <a:lnTo>
                    <a:pt x="763" y="942"/>
                  </a:lnTo>
                  <a:lnTo>
                    <a:pt x="759" y="955"/>
                  </a:lnTo>
                  <a:lnTo>
                    <a:pt x="754" y="964"/>
                  </a:lnTo>
                  <a:lnTo>
                    <a:pt x="741" y="956"/>
                  </a:lnTo>
                  <a:lnTo>
                    <a:pt x="736" y="956"/>
                  </a:lnTo>
                  <a:lnTo>
                    <a:pt x="736" y="957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5" name="Freeform 18"/>
            <p:cNvSpPr>
              <a:spLocks/>
            </p:cNvSpPr>
            <p:nvPr/>
          </p:nvSpPr>
          <p:spPr bwMode="auto">
            <a:xfrm>
              <a:off x="3200" y="691"/>
              <a:ext cx="50" cy="62"/>
            </a:xfrm>
            <a:custGeom>
              <a:avLst/>
              <a:gdLst/>
              <a:ahLst/>
              <a:cxnLst>
                <a:cxn ang="0">
                  <a:pos x="1" y="7"/>
                </a:cxn>
                <a:cxn ang="0">
                  <a:pos x="7" y="7"/>
                </a:cxn>
                <a:cxn ang="0">
                  <a:pos x="9" y="14"/>
                </a:cxn>
                <a:cxn ang="0">
                  <a:pos x="19" y="0"/>
                </a:cxn>
                <a:cxn ang="0">
                  <a:pos x="25" y="16"/>
                </a:cxn>
                <a:cxn ang="0">
                  <a:pos x="38" y="5"/>
                </a:cxn>
                <a:cxn ang="0">
                  <a:pos x="40" y="37"/>
                </a:cxn>
                <a:cxn ang="0">
                  <a:pos x="42" y="48"/>
                </a:cxn>
                <a:cxn ang="0">
                  <a:pos x="49" y="54"/>
                </a:cxn>
                <a:cxn ang="0">
                  <a:pos x="32" y="61"/>
                </a:cxn>
                <a:cxn ang="0">
                  <a:pos x="11" y="60"/>
                </a:cxn>
                <a:cxn ang="0">
                  <a:pos x="0" y="46"/>
                </a:cxn>
                <a:cxn ang="0">
                  <a:pos x="1" y="7"/>
                </a:cxn>
              </a:cxnLst>
              <a:rect l="0" t="0" r="r" b="b"/>
              <a:pathLst>
                <a:path w="50" h="62">
                  <a:moveTo>
                    <a:pt x="1" y="7"/>
                  </a:moveTo>
                  <a:lnTo>
                    <a:pt x="7" y="7"/>
                  </a:lnTo>
                  <a:lnTo>
                    <a:pt x="9" y="14"/>
                  </a:lnTo>
                  <a:lnTo>
                    <a:pt x="19" y="0"/>
                  </a:lnTo>
                  <a:lnTo>
                    <a:pt x="25" y="16"/>
                  </a:lnTo>
                  <a:lnTo>
                    <a:pt x="38" y="5"/>
                  </a:lnTo>
                  <a:lnTo>
                    <a:pt x="40" y="37"/>
                  </a:lnTo>
                  <a:lnTo>
                    <a:pt x="42" y="48"/>
                  </a:lnTo>
                  <a:lnTo>
                    <a:pt x="49" y="54"/>
                  </a:lnTo>
                  <a:lnTo>
                    <a:pt x="32" y="61"/>
                  </a:lnTo>
                  <a:lnTo>
                    <a:pt x="11" y="60"/>
                  </a:lnTo>
                  <a:lnTo>
                    <a:pt x="0" y="46"/>
                  </a:lnTo>
                  <a:lnTo>
                    <a:pt x="1" y="7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6" name="Freeform 19"/>
            <p:cNvSpPr>
              <a:spLocks/>
            </p:cNvSpPr>
            <p:nvPr/>
          </p:nvSpPr>
          <p:spPr bwMode="auto">
            <a:xfrm>
              <a:off x="3201" y="410"/>
              <a:ext cx="23" cy="44"/>
            </a:xfrm>
            <a:custGeom>
              <a:avLst/>
              <a:gdLst/>
              <a:ahLst/>
              <a:cxnLst>
                <a:cxn ang="0">
                  <a:pos x="4" y="43"/>
                </a:cxn>
                <a:cxn ang="0">
                  <a:pos x="0" y="43"/>
                </a:cxn>
                <a:cxn ang="0">
                  <a:pos x="0" y="35"/>
                </a:cxn>
                <a:cxn ang="0">
                  <a:pos x="3" y="19"/>
                </a:cxn>
                <a:cxn ang="0">
                  <a:pos x="15" y="1"/>
                </a:cxn>
                <a:cxn ang="0">
                  <a:pos x="22" y="0"/>
                </a:cxn>
                <a:cxn ang="0">
                  <a:pos x="22" y="13"/>
                </a:cxn>
                <a:cxn ang="0">
                  <a:pos x="10" y="29"/>
                </a:cxn>
                <a:cxn ang="0">
                  <a:pos x="4" y="43"/>
                </a:cxn>
              </a:cxnLst>
              <a:rect l="0" t="0" r="r" b="b"/>
              <a:pathLst>
                <a:path w="23" h="44">
                  <a:moveTo>
                    <a:pt x="4" y="43"/>
                  </a:moveTo>
                  <a:lnTo>
                    <a:pt x="0" y="43"/>
                  </a:lnTo>
                  <a:lnTo>
                    <a:pt x="0" y="35"/>
                  </a:lnTo>
                  <a:lnTo>
                    <a:pt x="3" y="19"/>
                  </a:lnTo>
                  <a:lnTo>
                    <a:pt x="15" y="1"/>
                  </a:lnTo>
                  <a:lnTo>
                    <a:pt x="22" y="0"/>
                  </a:lnTo>
                  <a:lnTo>
                    <a:pt x="22" y="13"/>
                  </a:lnTo>
                  <a:lnTo>
                    <a:pt x="10" y="29"/>
                  </a:lnTo>
                  <a:lnTo>
                    <a:pt x="4" y="43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7" name="Freeform 20"/>
            <p:cNvSpPr>
              <a:spLocks/>
            </p:cNvSpPr>
            <p:nvPr/>
          </p:nvSpPr>
          <p:spPr bwMode="auto">
            <a:xfrm>
              <a:off x="2549" y="429"/>
              <a:ext cx="121" cy="72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4" y="9"/>
                </a:cxn>
                <a:cxn ang="0">
                  <a:pos x="14" y="13"/>
                </a:cxn>
                <a:cxn ang="0">
                  <a:pos x="21" y="20"/>
                </a:cxn>
                <a:cxn ang="0">
                  <a:pos x="37" y="26"/>
                </a:cxn>
                <a:cxn ang="0">
                  <a:pos x="65" y="18"/>
                </a:cxn>
                <a:cxn ang="0">
                  <a:pos x="75" y="19"/>
                </a:cxn>
                <a:cxn ang="0">
                  <a:pos x="87" y="9"/>
                </a:cxn>
                <a:cxn ang="0">
                  <a:pos x="99" y="0"/>
                </a:cxn>
                <a:cxn ang="0">
                  <a:pos x="108" y="3"/>
                </a:cxn>
                <a:cxn ang="0">
                  <a:pos x="117" y="14"/>
                </a:cxn>
                <a:cxn ang="0">
                  <a:pos x="119" y="23"/>
                </a:cxn>
                <a:cxn ang="0">
                  <a:pos x="120" y="34"/>
                </a:cxn>
                <a:cxn ang="0">
                  <a:pos x="112" y="42"/>
                </a:cxn>
                <a:cxn ang="0">
                  <a:pos x="105" y="53"/>
                </a:cxn>
                <a:cxn ang="0">
                  <a:pos x="76" y="71"/>
                </a:cxn>
                <a:cxn ang="0">
                  <a:pos x="62" y="71"/>
                </a:cxn>
                <a:cxn ang="0">
                  <a:pos x="49" y="62"/>
                </a:cxn>
                <a:cxn ang="0">
                  <a:pos x="30" y="52"/>
                </a:cxn>
                <a:cxn ang="0">
                  <a:pos x="19" y="45"/>
                </a:cxn>
                <a:cxn ang="0">
                  <a:pos x="11" y="31"/>
                </a:cxn>
                <a:cxn ang="0">
                  <a:pos x="0" y="3"/>
                </a:cxn>
              </a:cxnLst>
              <a:rect l="0" t="0" r="r" b="b"/>
              <a:pathLst>
                <a:path w="121" h="72">
                  <a:moveTo>
                    <a:pt x="0" y="3"/>
                  </a:moveTo>
                  <a:lnTo>
                    <a:pt x="4" y="9"/>
                  </a:lnTo>
                  <a:lnTo>
                    <a:pt x="14" y="13"/>
                  </a:lnTo>
                  <a:lnTo>
                    <a:pt x="21" y="20"/>
                  </a:lnTo>
                  <a:lnTo>
                    <a:pt x="37" y="26"/>
                  </a:lnTo>
                  <a:lnTo>
                    <a:pt x="65" y="18"/>
                  </a:lnTo>
                  <a:lnTo>
                    <a:pt x="75" y="19"/>
                  </a:lnTo>
                  <a:lnTo>
                    <a:pt x="87" y="9"/>
                  </a:lnTo>
                  <a:lnTo>
                    <a:pt x="99" y="0"/>
                  </a:lnTo>
                  <a:lnTo>
                    <a:pt x="108" y="3"/>
                  </a:lnTo>
                  <a:lnTo>
                    <a:pt x="117" y="14"/>
                  </a:lnTo>
                  <a:lnTo>
                    <a:pt x="119" y="23"/>
                  </a:lnTo>
                  <a:lnTo>
                    <a:pt x="120" y="34"/>
                  </a:lnTo>
                  <a:lnTo>
                    <a:pt x="112" y="42"/>
                  </a:lnTo>
                  <a:lnTo>
                    <a:pt x="105" y="53"/>
                  </a:lnTo>
                  <a:lnTo>
                    <a:pt x="76" y="71"/>
                  </a:lnTo>
                  <a:lnTo>
                    <a:pt x="62" y="71"/>
                  </a:lnTo>
                  <a:lnTo>
                    <a:pt x="49" y="62"/>
                  </a:lnTo>
                  <a:lnTo>
                    <a:pt x="30" y="52"/>
                  </a:lnTo>
                  <a:lnTo>
                    <a:pt x="19" y="45"/>
                  </a:lnTo>
                  <a:lnTo>
                    <a:pt x="11" y="31"/>
                  </a:lnTo>
                  <a:lnTo>
                    <a:pt x="0" y="3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8" name="Freeform 21"/>
            <p:cNvSpPr>
              <a:spLocks/>
            </p:cNvSpPr>
            <p:nvPr/>
          </p:nvSpPr>
          <p:spPr bwMode="auto">
            <a:xfrm>
              <a:off x="2518" y="450"/>
              <a:ext cx="53" cy="48"/>
            </a:xfrm>
            <a:custGeom>
              <a:avLst/>
              <a:gdLst/>
              <a:ahLst/>
              <a:cxnLst>
                <a:cxn ang="0">
                  <a:pos x="10" y="45"/>
                </a:cxn>
                <a:cxn ang="0">
                  <a:pos x="5" y="47"/>
                </a:cxn>
                <a:cxn ang="0">
                  <a:pos x="0" y="36"/>
                </a:cxn>
                <a:cxn ang="0">
                  <a:pos x="0" y="31"/>
                </a:cxn>
                <a:cxn ang="0">
                  <a:pos x="5" y="28"/>
                </a:cxn>
                <a:cxn ang="0">
                  <a:pos x="8" y="13"/>
                </a:cxn>
                <a:cxn ang="0">
                  <a:pos x="15" y="0"/>
                </a:cxn>
                <a:cxn ang="0">
                  <a:pos x="22" y="0"/>
                </a:cxn>
                <a:cxn ang="0">
                  <a:pos x="26" y="16"/>
                </a:cxn>
                <a:cxn ang="0">
                  <a:pos x="35" y="28"/>
                </a:cxn>
                <a:cxn ang="0">
                  <a:pos x="42" y="35"/>
                </a:cxn>
                <a:cxn ang="0">
                  <a:pos x="52" y="43"/>
                </a:cxn>
                <a:cxn ang="0">
                  <a:pos x="47" y="44"/>
                </a:cxn>
                <a:cxn ang="0">
                  <a:pos x="26" y="44"/>
                </a:cxn>
                <a:cxn ang="0">
                  <a:pos x="10" y="45"/>
                </a:cxn>
              </a:cxnLst>
              <a:rect l="0" t="0" r="r" b="b"/>
              <a:pathLst>
                <a:path w="53" h="48">
                  <a:moveTo>
                    <a:pt x="10" y="45"/>
                  </a:moveTo>
                  <a:lnTo>
                    <a:pt x="5" y="47"/>
                  </a:lnTo>
                  <a:lnTo>
                    <a:pt x="0" y="36"/>
                  </a:lnTo>
                  <a:lnTo>
                    <a:pt x="0" y="31"/>
                  </a:lnTo>
                  <a:lnTo>
                    <a:pt x="5" y="28"/>
                  </a:lnTo>
                  <a:lnTo>
                    <a:pt x="8" y="1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16"/>
                  </a:lnTo>
                  <a:lnTo>
                    <a:pt x="35" y="28"/>
                  </a:lnTo>
                  <a:lnTo>
                    <a:pt x="42" y="35"/>
                  </a:lnTo>
                  <a:lnTo>
                    <a:pt x="52" y="43"/>
                  </a:lnTo>
                  <a:lnTo>
                    <a:pt x="47" y="44"/>
                  </a:lnTo>
                  <a:lnTo>
                    <a:pt x="26" y="44"/>
                  </a:lnTo>
                  <a:lnTo>
                    <a:pt x="10" y="45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19" name="Freeform 22"/>
            <p:cNvSpPr>
              <a:spLocks/>
            </p:cNvSpPr>
            <p:nvPr/>
          </p:nvSpPr>
          <p:spPr bwMode="auto">
            <a:xfrm>
              <a:off x="2419" y="422"/>
              <a:ext cx="945" cy="1610"/>
            </a:xfrm>
            <a:custGeom>
              <a:avLst/>
              <a:gdLst/>
              <a:ahLst/>
              <a:cxnLst>
                <a:cxn ang="0">
                  <a:pos x="44" y="1602"/>
                </a:cxn>
                <a:cxn ang="0">
                  <a:pos x="26" y="408"/>
                </a:cxn>
                <a:cxn ang="0">
                  <a:pos x="69" y="439"/>
                </a:cxn>
                <a:cxn ang="0">
                  <a:pos x="78" y="399"/>
                </a:cxn>
                <a:cxn ang="0">
                  <a:pos x="44" y="319"/>
                </a:cxn>
                <a:cxn ang="0">
                  <a:pos x="67" y="304"/>
                </a:cxn>
                <a:cxn ang="0">
                  <a:pos x="87" y="257"/>
                </a:cxn>
                <a:cxn ang="0">
                  <a:pos x="132" y="247"/>
                </a:cxn>
                <a:cxn ang="0">
                  <a:pos x="117" y="213"/>
                </a:cxn>
                <a:cxn ang="0">
                  <a:pos x="143" y="169"/>
                </a:cxn>
                <a:cxn ang="0">
                  <a:pos x="177" y="150"/>
                </a:cxn>
                <a:cxn ang="0">
                  <a:pos x="201" y="157"/>
                </a:cxn>
                <a:cxn ang="0">
                  <a:pos x="206" y="118"/>
                </a:cxn>
                <a:cxn ang="0">
                  <a:pos x="234" y="117"/>
                </a:cxn>
                <a:cxn ang="0">
                  <a:pos x="281" y="118"/>
                </a:cxn>
                <a:cxn ang="0">
                  <a:pos x="342" y="113"/>
                </a:cxn>
                <a:cxn ang="0">
                  <a:pos x="370" y="77"/>
                </a:cxn>
                <a:cxn ang="0">
                  <a:pos x="338" y="38"/>
                </a:cxn>
                <a:cxn ang="0">
                  <a:pos x="298" y="20"/>
                </a:cxn>
                <a:cxn ang="0">
                  <a:pos x="286" y="10"/>
                </a:cxn>
                <a:cxn ang="0">
                  <a:pos x="304" y="0"/>
                </a:cxn>
                <a:cxn ang="0">
                  <a:pos x="317" y="30"/>
                </a:cxn>
                <a:cxn ang="0">
                  <a:pos x="329" y="2"/>
                </a:cxn>
                <a:cxn ang="0">
                  <a:pos x="349" y="10"/>
                </a:cxn>
                <a:cxn ang="0">
                  <a:pos x="374" y="37"/>
                </a:cxn>
                <a:cxn ang="0">
                  <a:pos x="393" y="25"/>
                </a:cxn>
                <a:cxn ang="0">
                  <a:pos x="422" y="57"/>
                </a:cxn>
                <a:cxn ang="0">
                  <a:pos x="458" y="63"/>
                </a:cxn>
                <a:cxn ang="0">
                  <a:pos x="486" y="62"/>
                </a:cxn>
                <a:cxn ang="0">
                  <a:pos x="504" y="77"/>
                </a:cxn>
                <a:cxn ang="0">
                  <a:pos x="539" y="91"/>
                </a:cxn>
                <a:cxn ang="0">
                  <a:pos x="591" y="87"/>
                </a:cxn>
                <a:cxn ang="0">
                  <a:pos x="626" y="98"/>
                </a:cxn>
                <a:cxn ang="0">
                  <a:pos x="656" y="106"/>
                </a:cxn>
                <a:cxn ang="0">
                  <a:pos x="682" y="88"/>
                </a:cxn>
                <a:cxn ang="0">
                  <a:pos x="723" y="82"/>
                </a:cxn>
                <a:cxn ang="0">
                  <a:pos x="719" y="109"/>
                </a:cxn>
                <a:cxn ang="0">
                  <a:pos x="732" y="113"/>
                </a:cxn>
                <a:cxn ang="0">
                  <a:pos x="732" y="146"/>
                </a:cxn>
                <a:cxn ang="0">
                  <a:pos x="761" y="117"/>
                </a:cxn>
                <a:cxn ang="0">
                  <a:pos x="779" y="80"/>
                </a:cxn>
                <a:cxn ang="0">
                  <a:pos x="792" y="122"/>
                </a:cxn>
                <a:cxn ang="0">
                  <a:pos x="828" y="122"/>
                </a:cxn>
                <a:cxn ang="0">
                  <a:pos x="806" y="167"/>
                </a:cxn>
                <a:cxn ang="0">
                  <a:pos x="785" y="178"/>
                </a:cxn>
                <a:cxn ang="0">
                  <a:pos x="797" y="194"/>
                </a:cxn>
                <a:cxn ang="0">
                  <a:pos x="775" y="220"/>
                </a:cxn>
                <a:cxn ang="0">
                  <a:pos x="747" y="217"/>
                </a:cxn>
                <a:cxn ang="0">
                  <a:pos x="746" y="236"/>
                </a:cxn>
                <a:cxn ang="0">
                  <a:pos x="726" y="242"/>
                </a:cxn>
                <a:cxn ang="0">
                  <a:pos x="738" y="266"/>
                </a:cxn>
                <a:cxn ang="0">
                  <a:pos x="727" y="310"/>
                </a:cxn>
                <a:cxn ang="0">
                  <a:pos x="702" y="368"/>
                </a:cxn>
                <a:cxn ang="0">
                  <a:pos x="701" y="414"/>
                </a:cxn>
                <a:cxn ang="0">
                  <a:pos x="733" y="433"/>
                </a:cxn>
                <a:cxn ang="0">
                  <a:pos x="769" y="450"/>
                </a:cxn>
                <a:cxn ang="0">
                  <a:pos x="779" y="513"/>
                </a:cxn>
                <a:cxn ang="0">
                  <a:pos x="838" y="512"/>
                </a:cxn>
                <a:cxn ang="0">
                  <a:pos x="891" y="537"/>
                </a:cxn>
                <a:cxn ang="0">
                  <a:pos x="940" y="571"/>
                </a:cxn>
              </a:cxnLst>
              <a:rect l="0" t="0" r="r" b="b"/>
              <a:pathLst>
                <a:path w="945" h="1610">
                  <a:moveTo>
                    <a:pt x="944" y="576"/>
                  </a:moveTo>
                  <a:lnTo>
                    <a:pt x="922" y="1609"/>
                  </a:lnTo>
                  <a:lnTo>
                    <a:pt x="44" y="1602"/>
                  </a:lnTo>
                  <a:lnTo>
                    <a:pt x="0" y="405"/>
                  </a:lnTo>
                  <a:lnTo>
                    <a:pt x="13" y="401"/>
                  </a:lnTo>
                  <a:lnTo>
                    <a:pt x="26" y="408"/>
                  </a:lnTo>
                  <a:lnTo>
                    <a:pt x="35" y="417"/>
                  </a:lnTo>
                  <a:lnTo>
                    <a:pt x="61" y="442"/>
                  </a:lnTo>
                  <a:lnTo>
                    <a:pt x="69" y="439"/>
                  </a:lnTo>
                  <a:lnTo>
                    <a:pt x="62" y="410"/>
                  </a:lnTo>
                  <a:lnTo>
                    <a:pt x="76" y="401"/>
                  </a:lnTo>
                  <a:lnTo>
                    <a:pt x="78" y="399"/>
                  </a:lnTo>
                  <a:lnTo>
                    <a:pt x="52" y="372"/>
                  </a:lnTo>
                  <a:lnTo>
                    <a:pt x="35" y="350"/>
                  </a:lnTo>
                  <a:lnTo>
                    <a:pt x="44" y="319"/>
                  </a:lnTo>
                  <a:lnTo>
                    <a:pt x="49" y="322"/>
                  </a:lnTo>
                  <a:lnTo>
                    <a:pt x="59" y="317"/>
                  </a:lnTo>
                  <a:lnTo>
                    <a:pt x="67" y="304"/>
                  </a:lnTo>
                  <a:lnTo>
                    <a:pt x="79" y="284"/>
                  </a:lnTo>
                  <a:lnTo>
                    <a:pt x="78" y="270"/>
                  </a:lnTo>
                  <a:lnTo>
                    <a:pt x="87" y="257"/>
                  </a:lnTo>
                  <a:lnTo>
                    <a:pt x="99" y="260"/>
                  </a:lnTo>
                  <a:lnTo>
                    <a:pt x="120" y="259"/>
                  </a:lnTo>
                  <a:lnTo>
                    <a:pt x="132" y="247"/>
                  </a:lnTo>
                  <a:lnTo>
                    <a:pt x="130" y="224"/>
                  </a:lnTo>
                  <a:lnTo>
                    <a:pt x="114" y="225"/>
                  </a:lnTo>
                  <a:lnTo>
                    <a:pt x="117" y="213"/>
                  </a:lnTo>
                  <a:lnTo>
                    <a:pt x="117" y="196"/>
                  </a:lnTo>
                  <a:lnTo>
                    <a:pt x="125" y="175"/>
                  </a:lnTo>
                  <a:lnTo>
                    <a:pt x="143" y="169"/>
                  </a:lnTo>
                  <a:lnTo>
                    <a:pt x="159" y="162"/>
                  </a:lnTo>
                  <a:lnTo>
                    <a:pt x="162" y="147"/>
                  </a:lnTo>
                  <a:lnTo>
                    <a:pt x="177" y="150"/>
                  </a:lnTo>
                  <a:lnTo>
                    <a:pt x="192" y="158"/>
                  </a:lnTo>
                  <a:lnTo>
                    <a:pt x="200" y="172"/>
                  </a:lnTo>
                  <a:lnTo>
                    <a:pt x="201" y="157"/>
                  </a:lnTo>
                  <a:lnTo>
                    <a:pt x="188" y="140"/>
                  </a:lnTo>
                  <a:lnTo>
                    <a:pt x="195" y="135"/>
                  </a:lnTo>
                  <a:lnTo>
                    <a:pt x="206" y="118"/>
                  </a:lnTo>
                  <a:lnTo>
                    <a:pt x="219" y="122"/>
                  </a:lnTo>
                  <a:lnTo>
                    <a:pt x="232" y="128"/>
                  </a:lnTo>
                  <a:lnTo>
                    <a:pt x="234" y="117"/>
                  </a:lnTo>
                  <a:lnTo>
                    <a:pt x="241" y="117"/>
                  </a:lnTo>
                  <a:lnTo>
                    <a:pt x="257" y="122"/>
                  </a:lnTo>
                  <a:lnTo>
                    <a:pt x="281" y="118"/>
                  </a:lnTo>
                  <a:lnTo>
                    <a:pt x="299" y="122"/>
                  </a:lnTo>
                  <a:lnTo>
                    <a:pt x="315" y="122"/>
                  </a:lnTo>
                  <a:lnTo>
                    <a:pt x="342" y="113"/>
                  </a:lnTo>
                  <a:lnTo>
                    <a:pt x="353" y="109"/>
                  </a:lnTo>
                  <a:lnTo>
                    <a:pt x="371" y="98"/>
                  </a:lnTo>
                  <a:lnTo>
                    <a:pt x="370" y="77"/>
                  </a:lnTo>
                  <a:lnTo>
                    <a:pt x="370" y="52"/>
                  </a:lnTo>
                  <a:lnTo>
                    <a:pt x="356" y="39"/>
                  </a:lnTo>
                  <a:lnTo>
                    <a:pt x="338" y="38"/>
                  </a:lnTo>
                  <a:lnTo>
                    <a:pt x="322" y="42"/>
                  </a:lnTo>
                  <a:lnTo>
                    <a:pt x="307" y="31"/>
                  </a:lnTo>
                  <a:lnTo>
                    <a:pt x="298" y="20"/>
                  </a:lnTo>
                  <a:lnTo>
                    <a:pt x="280" y="13"/>
                  </a:lnTo>
                  <a:lnTo>
                    <a:pt x="281" y="12"/>
                  </a:lnTo>
                  <a:lnTo>
                    <a:pt x="286" y="10"/>
                  </a:lnTo>
                  <a:lnTo>
                    <a:pt x="295" y="13"/>
                  </a:lnTo>
                  <a:lnTo>
                    <a:pt x="299" y="6"/>
                  </a:lnTo>
                  <a:lnTo>
                    <a:pt x="304" y="0"/>
                  </a:lnTo>
                  <a:lnTo>
                    <a:pt x="310" y="7"/>
                  </a:lnTo>
                  <a:lnTo>
                    <a:pt x="313" y="21"/>
                  </a:lnTo>
                  <a:lnTo>
                    <a:pt x="317" y="30"/>
                  </a:lnTo>
                  <a:lnTo>
                    <a:pt x="324" y="20"/>
                  </a:lnTo>
                  <a:lnTo>
                    <a:pt x="324" y="6"/>
                  </a:lnTo>
                  <a:lnTo>
                    <a:pt x="329" y="2"/>
                  </a:lnTo>
                  <a:lnTo>
                    <a:pt x="333" y="2"/>
                  </a:lnTo>
                  <a:lnTo>
                    <a:pt x="339" y="10"/>
                  </a:lnTo>
                  <a:lnTo>
                    <a:pt x="349" y="10"/>
                  </a:lnTo>
                  <a:lnTo>
                    <a:pt x="354" y="19"/>
                  </a:lnTo>
                  <a:lnTo>
                    <a:pt x="363" y="28"/>
                  </a:lnTo>
                  <a:lnTo>
                    <a:pt x="374" y="37"/>
                  </a:lnTo>
                  <a:lnTo>
                    <a:pt x="380" y="41"/>
                  </a:lnTo>
                  <a:lnTo>
                    <a:pt x="384" y="27"/>
                  </a:lnTo>
                  <a:lnTo>
                    <a:pt x="393" y="25"/>
                  </a:lnTo>
                  <a:lnTo>
                    <a:pt x="401" y="30"/>
                  </a:lnTo>
                  <a:lnTo>
                    <a:pt x="409" y="42"/>
                  </a:lnTo>
                  <a:lnTo>
                    <a:pt x="422" y="57"/>
                  </a:lnTo>
                  <a:lnTo>
                    <a:pt x="437" y="60"/>
                  </a:lnTo>
                  <a:lnTo>
                    <a:pt x="451" y="64"/>
                  </a:lnTo>
                  <a:lnTo>
                    <a:pt x="458" y="63"/>
                  </a:lnTo>
                  <a:lnTo>
                    <a:pt x="466" y="65"/>
                  </a:lnTo>
                  <a:lnTo>
                    <a:pt x="473" y="71"/>
                  </a:lnTo>
                  <a:lnTo>
                    <a:pt x="486" y="62"/>
                  </a:lnTo>
                  <a:lnTo>
                    <a:pt x="494" y="59"/>
                  </a:lnTo>
                  <a:lnTo>
                    <a:pt x="494" y="72"/>
                  </a:lnTo>
                  <a:lnTo>
                    <a:pt x="504" y="77"/>
                  </a:lnTo>
                  <a:lnTo>
                    <a:pt x="522" y="78"/>
                  </a:lnTo>
                  <a:lnTo>
                    <a:pt x="529" y="84"/>
                  </a:lnTo>
                  <a:lnTo>
                    <a:pt x="539" y="91"/>
                  </a:lnTo>
                  <a:lnTo>
                    <a:pt x="557" y="87"/>
                  </a:lnTo>
                  <a:lnTo>
                    <a:pt x="573" y="95"/>
                  </a:lnTo>
                  <a:lnTo>
                    <a:pt x="591" y="87"/>
                  </a:lnTo>
                  <a:lnTo>
                    <a:pt x="595" y="87"/>
                  </a:lnTo>
                  <a:lnTo>
                    <a:pt x="606" y="98"/>
                  </a:lnTo>
                  <a:lnTo>
                    <a:pt x="626" y="98"/>
                  </a:lnTo>
                  <a:lnTo>
                    <a:pt x="636" y="105"/>
                  </a:lnTo>
                  <a:lnTo>
                    <a:pt x="645" y="116"/>
                  </a:lnTo>
                  <a:lnTo>
                    <a:pt x="656" y="106"/>
                  </a:lnTo>
                  <a:lnTo>
                    <a:pt x="667" y="95"/>
                  </a:lnTo>
                  <a:lnTo>
                    <a:pt x="675" y="91"/>
                  </a:lnTo>
                  <a:lnTo>
                    <a:pt x="682" y="88"/>
                  </a:lnTo>
                  <a:lnTo>
                    <a:pt x="687" y="90"/>
                  </a:lnTo>
                  <a:lnTo>
                    <a:pt x="702" y="90"/>
                  </a:lnTo>
                  <a:lnTo>
                    <a:pt x="723" y="82"/>
                  </a:lnTo>
                  <a:lnTo>
                    <a:pt x="710" y="101"/>
                  </a:lnTo>
                  <a:lnTo>
                    <a:pt x="714" y="107"/>
                  </a:lnTo>
                  <a:lnTo>
                    <a:pt x="719" y="109"/>
                  </a:lnTo>
                  <a:lnTo>
                    <a:pt x="729" y="101"/>
                  </a:lnTo>
                  <a:lnTo>
                    <a:pt x="732" y="106"/>
                  </a:lnTo>
                  <a:lnTo>
                    <a:pt x="732" y="113"/>
                  </a:lnTo>
                  <a:lnTo>
                    <a:pt x="729" y="125"/>
                  </a:lnTo>
                  <a:lnTo>
                    <a:pt x="729" y="140"/>
                  </a:lnTo>
                  <a:lnTo>
                    <a:pt x="732" y="146"/>
                  </a:lnTo>
                  <a:lnTo>
                    <a:pt x="736" y="142"/>
                  </a:lnTo>
                  <a:lnTo>
                    <a:pt x="750" y="140"/>
                  </a:lnTo>
                  <a:lnTo>
                    <a:pt x="761" y="117"/>
                  </a:lnTo>
                  <a:lnTo>
                    <a:pt x="757" y="113"/>
                  </a:lnTo>
                  <a:lnTo>
                    <a:pt x="759" y="95"/>
                  </a:lnTo>
                  <a:lnTo>
                    <a:pt x="779" y="80"/>
                  </a:lnTo>
                  <a:lnTo>
                    <a:pt x="785" y="84"/>
                  </a:lnTo>
                  <a:lnTo>
                    <a:pt x="789" y="95"/>
                  </a:lnTo>
                  <a:lnTo>
                    <a:pt x="792" y="122"/>
                  </a:lnTo>
                  <a:lnTo>
                    <a:pt x="807" y="113"/>
                  </a:lnTo>
                  <a:lnTo>
                    <a:pt x="817" y="112"/>
                  </a:lnTo>
                  <a:lnTo>
                    <a:pt x="828" y="122"/>
                  </a:lnTo>
                  <a:lnTo>
                    <a:pt x="823" y="130"/>
                  </a:lnTo>
                  <a:lnTo>
                    <a:pt x="816" y="147"/>
                  </a:lnTo>
                  <a:lnTo>
                    <a:pt x="806" y="167"/>
                  </a:lnTo>
                  <a:lnTo>
                    <a:pt x="797" y="172"/>
                  </a:lnTo>
                  <a:lnTo>
                    <a:pt x="789" y="172"/>
                  </a:lnTo>
                  <a:lnTo>
                    <a:pt x="785" y="178"/>
                  </a:lnTo>
                  <a:lnTo>
                    <a:pt x="790" y="182"/>
                  </a:lnTo>
                  <a:lnTo>
                    <a:pt x="792" y="189"/>
                  </a:lnTo>
                  <a:lnTo>
                    <a:pt x="797" y="194"/>
                  </a:lnTo>
                  <a:lnTo>
                    <a:pt x="789" y="207"/>
                  </a:lnTo>
                  <a:lnTo>
                    <a:pt x="783" y="216"/>
                  </a:lnTo>
                  <a:lnTo>
                    <a:pt x="775" y="220"/>
                  </a:lnTo>
                  <a:lnTo>
                    <a:pt x="761" y="216"/>
                  </a:lnTo>
                  <a:lnTo>
                    <a:pt x="756" y="207"/>
                  </a:lnTo>
                  <a:lnTo>
                    <a:pt x="747" y="217"/>
                  </a:lnTo>
                  <a:lnTo>
                    <a:pt x="750" y="235"/>
                  </a:lnTo>
                  <a:lnTo>
                    <a:pt x="753" y="242"/>
                  </a:lnTo>
                  <a:lnTo>
                    <a:pt x="746" y="236"/>
                  </a:lnTo>
                  <a:lnTo>
                    <a:pt x="738" y="222"/>
                  </a:lnTo>
                  <a:lnTo>
                    <a:pt x="728" y="222"/>
                  </a:lnTo>
                  <a:lnTo>
                    <a:pt x="726" y="242"/>
                  </a:lnTo>
                  <a:lnTo>
                    <a:pt x="719" y="260"/>
                  </a:lnTo>
                  <a:lnTo>
                    <a:pt x="719" y="272"/>
                  </a:lnTo>
                  <a:lnTo>
                    <a:pt x="738" y="266"/>
                  </a:lnTo>
                  <a:lnTo>
                    <a:pt x="733" y="280"/>
                  </a:lnTo>
                  <a:lnTo>
                    <a:pt x="727" y="302"/>
                  </a:lnTo>
                  <a:lnTo>
                    <a:pt x="727" y="310"/>
                  </a:lnTo>
                  <a:lnTo>
                    <a:pt x="723" y="322"/>
                  </a:lnTo>
                  <a:lnTo>
                    <a:pt x="708" y="346"/>
                  </a:lnTo>
                  <a:lnTo>
                    <a:pt x="702" y="368"/>
                  </a:lnTo>
                  <a:lnTo>
                    <a:pt x="690" y="386"/>
                  </a:lnTo>
                  <a:lnTo>
                    <a:pt x="690" y="406"/>
                  </a:lnTo>
                  <a:lnTo>
                    <a:pt x="701" y="414"/>
                  </a:lnTo>
                  <a:lnTo>
                    <a:pt x="708" y="426"/>
                  </a:lnTo>
                  <a:lnTo>
                    <a:pt x="723" y="424"/>
                  </a:lnTo>
                  <a:lnTo>
                    <a:pt x="733" y="433"/>
                  </a:lnTo>
                  <a:lnTo>
                    <a:pt x="739" y="439"/>
                  </a:lnTo>
                  <a:lnTo>
                    <a:pt x="751" y="444"/>
                  </a:lnTo>
                  <a:lnTo>
                    <a:pt x="769" y="450"/>
                  </a:lnTo>
                  <a:lnTo>
                    <a:pt x="772" y="470"/>
                  </a:lnTo>
                  <a:lnTo>
                    <a:pt x="779" y="485"/>
                  </a:lnTo>
                  <a:lnTo>
                    <a:pt x="779" y="513"/>
                  </a:lnTo>
                  <a:lnTo>
                    <a:pt x="797" y="500"/>
                  </a:lnTo>
                  <a:lnTo>
                    <a:pt x="817" y="506"/>
                  </a:lnTo>
                  <a:lnTo>
                    <a:pt x="838" y="512"/>
                  </a:lnTo>
                  <a:lnTo>
                    <a:pt x="863" y="509"/>
                  </a:lnTo>
                  <a:lnTo>
                    <a:pt x="872" y="523"/>
                  </a:lnTo>
                  <a:lnTo>
                    <a:pt x="891" y="537"/>
                  </a:lnTo>
                  <a:lnTo>
                    <a:pt x="912" y="547"/>
                  </a:lnTo>
                  <a:lnTo>
                    <a:pt x="929" y="556"/>
                  </a:lnTo>
                  <a:lnTo>
                    <a:pt x="940" y="571"/>
                  </a:lnTo>
                  <a:lnTo>
                    <a:pt x="944" y="576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20" name="Freeform 23"/>
            <p:cNvSpPr>
              <a:spLocks/>
            </p:cNvSpPr>
            <p:nvPr/>
          </p:nvSpPr>
          <p:spPr bwMode="auto">
            <a:xfrm>
              <a:off x="4135" y="3602"/>
              <a:ext cx="34" cy="17"/>
            </a:xfrm>
            <a:custGeom>
              <a:avLst/>
              <a:gdLst/>
              <a:ahLst/>
              <a:cxnLst>
                <a:cxn ang="0">
                  <a:pos x="2" y="9"/>
                </a:cxn>
                <a:cxn ang="0">
                  <a:pos x="0" y="2"/>
                </a:cxn>
                <a:cxn ang="0">
                  <a:pos x="22" y="0"/>
                </a:cxn>
                <a:cxn ang="0">
                  <a:pos x="32" y="5"/>
                </a:cxn>
                <a:cxn ang="0">
                  <a:pos x="33" y="16"/>
                </a:cxn>
                <a:cxn ang="0">
                  <a:pos x="20" y="16"/>
                </a:cxn>
                <a:cxn ang="0">
                  <a:pos x="2" y="9"/>
                </a:cxn>
              </a:cxnLst>
              <a:rect l="0" t="0" r="r" b="b"/>
              <a:pathLst>
                <a:path w="34" h="17">
                  <a:moveTo>
                    <a:pt x="2" y="9"/>
                  </a:moveTo>
                  <a:lnTo>
                    <a:pt x="0" y="2"/>
                  </a:lnTo>
                  <a:lnTo>
                    <a:pt x="22" y="0"/>
                  </a:lnTo>
                  <a:lnTo>
                    <a:pt x="32" y="5"/>
                  </a:lnTo>
                  <a:lnTo>
                    <a:pt x="33" y="16"/>
                  </a:lnTo>
                  <a:lnTo>
                    <a:pt x="20" y="16"/>
                  </a:lnTo>
                  <a:lnTo>
                    <a:pt x="2" y="9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21" name="Freeform 24"/>
            <p:cNvSpPr>
              <a:spLocks/>
            </p:cNvSpPr>
            <p:nvPr/>
          </p:nvSpPr>
          <p:spPr bwMode="auto">
            <a:xfrm>
              <a:off x="4122" y="3538"/>
              <a:ext cx="37" cy="60"/>
            </a:xfrm>
            <a:custGeom>
              <a:avLst/>
              <a:gdLst/>
              <a:ahLst/>
              <a:cxnLst>
                <a:cxn ang="0">
                  <a:pos x="7" y="6"/>
                </a:cxn>
                <a:cxn ang="0">
                  <a:pos x="11" y="0"/>
                </a:cxn>
                <a:cxn ang="0">
                  <a:pos x="18" y="6"/>
                </a:cxn>
                <a:cxn ang="0">
                  <a:pos x="24" y="13"/>
                </a:cxn>
                <a:cxn ang="0">
                  <a:pos x="35" y="25"/>
                </a:cxn>
                <a:cxn ang="0">
                  <a:pos x="36" y="44"/>
                </a:cxn>
                <a:cxn ang="0">
                  <a:pos x="33" y="54"/>
                </a:cxn>
                <a:cxn ang="0">
                  <a:pos x="17" y="59"/>
                </a:cxn>
                <a:cxn ang="0">
                  <a:pos x="17" y="42"/>
                </a:cxn>
                <a:cxn ang="0">
                  <a:pos x="10" y="24"/>
                </a:cxn>
                <a:cxn ang="0">
                  <a:pos x="4" y="17"/>
                </a:cxn>
                <a:cxn ang="0">
                  <a:pos x="0" y="12"/>
                </a:cxn>
                <a:cxn ang="0">
                  <a:pos x="7" y="6"/>
                </a:cxn>
              </a:cxnLst>
              <a:rect l="0" t="0" r="r" b="b"/>
              <a:pathLst>
                <a:path w="37" h="60">
                  <a:moveTo>
                    <a:pt x="7" y="6"/>
                  </a:moveTo>
                  <a:lnTo>
                    <a:pt x="11" y="0"/>
                  </a:lnTo>
                  <a:lnTo>
                    <a:pt x="18" y="6"/>
                  </a:lnTo>
                  <a:lnTo>
                    <a:pt x="24" y="13"/>
                  </a:lnTo>
                  <a:lnTo>
                    <a:pt x="35" y="25"/>
                  </a:lnTo>
                  <a:lnTo>
                    <a:pt x="36" y="44"/>
                  </a:lnTo>
                  <a:lnTo>
                    <a:pt x="33" y="54"/>
                  </a:lnTo>
                  <a:lnTo>
                    <a:pt x="17" y="59"/>
                  </a:lnTo>
                  <a:lnTo>
                    <a:pt x="17" y="42"/>
                  </a:lnTo>
                  <a:lnTo>
                    <a:pt x="10" y="24"/>
                  </a:lnTo>
                  <a:lnTo>
                    <a:pt x="4" y="17"/>
                  </a:lnTo>
                  <a:lnTo>
                    <a:pt x="0" y="12"/>
                  </a:lnTo>
                  <a:lnTo>
                    <a:pt x="7" y="6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22" name="Freeform 25"/>
            <p:cNvSpPr>
              <a:spLocks/>
            </p:cNvSpPr>
            <p:nvPr/>
          </p:nvSpPr>
          <p:spPr bwMode="auto">
            <a:xfrm>
              <a:off x="3851" y="3615"/>
              <a:ext cx="292" cy="324"/>
            </a:xfrm>
            <a:custGeom>
              <a:avLst/>
              <a:gdLst/>
              <a:ahLst/>
              <a:cxnLst>
                <a:cxn ang="0">
                  <a:pos x="5" y="35"/>
                </a:cxn>
                <a:cxn ang="0">
                  <a:pos x="12" y="88"/>
                </a:cxn>
                <a:cxn ang="0">
                  <a:pos x="28" y="136"/>
                </a:cxn>
                <a:cxn ang="0">
                  <a:pos x="43" y="167"/>
                </a:cxn>
                <a:cxn ang="0">
                  <a:pos x="40" y="191"/>
                </a:cxn>
                <a:cxn ang="0">
                  <a:pos x="28" y="157"/>
                </a:cxn>
                <a:cxn ang="0">
                  <a:pos x="36" y="221"/>
                </a:cxn>
                <a:cxn ang="0">
                  <a:pos x="47" y="239"/>
                </a:cxn>
                <a:cxn ang="0">
                  <a:pos x="57" y="255"/>
                </a:cxn>
                <a:cxn ang="0">
                  <a:pos x="78" y="285"/>
                </a:cxn>
                <a:cxn ang="0">
                  <a:pos x="85" y="295"/>
                </a:cxn>
                <a:cxn ang="0">
                  <a:pos x="78" y="307"/>
                </a:cxn>
                <a:cxn ang="0">
                  <a:pos x="107" y="315"/>
                </a:cxn>
                <a:cxn ang="0">
                  <a:pos x="126" y="315"/>
                </a:cxn>
                <a:cxn ang="0">
                  <a:pos x="141" y="322"/>
                </a:cxn>
                <a:cxn ang="0">
                  <a:pos x="155" y="299"/>
                </a:cxn>
                <a:cxn ang="0">
                  <a:pos x="166" y="277"/>
                </a:cxn>
                <a:cxn ang="0">
                  <a:pos x="180" y="289"/>
                </a:cxn>
                <a:cxn ang="0">
                  <a:pos x="197" y="270"/>
                </a:cxn>
                <a:cxn ang="0">
                  <a:pos x="204" y="247"/>
                </a:cxn>
                <a:cxn ang="0">
                  <a:pos x="222" y="249"/>
                </a:cxn>
                <a:cxn ang="0">
                  <a:pos x="238" y="245"/>
                </a:cxn>
                <a:cxn ang="0">
                  <a:pos x="251" y="216"/>
                </a:cxn>
                <a:cxn ang="0">
                  <a:pos x="263" y="182"/>
                </a:cxn>
                <a:cxn ang="0">
                  <a:pos x="275" y="162"/>
                </a:cxn>
                <a:cxn ang="0">
                  <a:pos x="278" y="187"/>
                </a:cxn>
                <a:cxn ang="0">
                  <a:pos x="282" y="182"/>
                </a:cxn>
                <a:cxn ang="0">
                  <a:pos x="281" y="147"/>
                </a:cxn>
                <a:cxn ang="0">
                  <a:pos x="291" y="104"/>
                </a:cxn>
                <a:cxn ang="0">
                  <a:pos x="291" y="56"/>
                </a:cxn>
                <a:cxn ang="0">
                  <a:pos x="268" y="31"/>
                </a:cxn>
                <a:cxn ang="0">
                  <a:pos x="250" y="41"/>
                </a:cxn>
                <a:cxn ang="0">
                  <a:pos x="224" y="50"/>
                </a:cxn>
                <a:cxn ang="0">
                  <a:pos x="191" y="49"/>
                </a:cxn>
                <a:cxn ang="0">
                  <a:pos x="163" y="60"/>
                </a:cxn>
                <a:cxn ang="0">
                  <a:pos x="148" y="64"/>
                </a:cxn>
                <a:cxn ang="0">
                  <a:pos x="102" y="53"/>
                </a:cxn>
                <a:cxn ang="0">
                  <a:pos x="70" y="24"/>
                </a:cxn>
                <a:cxn ang="0">
                  <a:pos x="43" y="13"/>
                </a:cxn>
                <a:cxn ang="0">
                  <a:pos x="24" y="9"/>
                </a:cxn>
                <a:cxn ang="0">
                  <a:pos x="8" y="0"/>
                </a:cxn>
              </a:cxnLst>
              <a:rect l="0" t="0" r="r" b="b"/>
              <a:pathLst>
                <a:path w="292" h="324">
                  <a:moveTo>
                    <a:pt x="6" y="18"/>
                  </a:moveTo>
                  <a:lnTo>
                    <a:pt x="5" y="35"/>
                  </a:lnTo>
                  <a:lnTo>
                    <a:pt x="0" y="57"/>
                  </a:lnTo>
                  <a:lnTo>
                    <a:pt x="12" y="88"/>
                  </a:lnTo>
                  <a:lnTo>
                    <a:pt x="21" y="117"/>
                  </a:lnTo>
                  <a:lnTo>
                    <a:pt x="28" y="136"/>
                  </a:lnTo>
                  <a:lnTo>
                    <a:pt x="35" y="151"/>
                  </a:lnTo>
                  <a:lnTo>
                    <a:pt x="43" y="167"/>
                  </a:lnTo>
                  <a:lnTo>
                    <a:pt x="52" y="175"/>
                  </a:lnTo>
                  <a:lnTo>
                    <a:pt x="40" y="191"/>
                  </a:lnTo>
                  <a:lnTo>
                    <a:pt x="33" y="175"/>
                  </a:lnTo>
                  <a:lnTo>
                    <a:pt x="28" y="157"/>
                  </a:lnTo>
                  <a:lnTo>
                    <a:pt x="29" y="178"/>
                  </a:lnTo>
                  <a:lnTo>
                    <a:pt x="36" y="221"/>
                  </a:lnTo>
                  <a:lnTo>
                    <a:pt x="42" y="232"/>
                  </a:lnTo>
                  <a:lnTo>
                    <a:pt x="47" y="239"/>
                  </a:lnTo>
                  <a:lnTo>
                    <a:pt x="52" y="243"/>
                  </a:lnTo>
                  <a:lnTo>
                    <a:pt x="57" y="255"/>
                  </a:lnTo>
                  <a:lnTo>
                    <a:pt x="65" y="277"/>
                  </a:lnTo>
                  <a:lnTo>
                    <a:pt x="78" y="285"/>
                  </a:lnTo>
                  <a:lnTo>
                    <a:pt x="92" y="287"/>
                  </a:lnTo>
                  <a:lnTo>
                    <a:pt x="85" y="295"/>
                  </a:lnTo>
                  <a:lnTo>
                    <a:pt x="75" y="297"/>
                  </a:lnTo>
                  <a:lnTo>
                    <a:pt x="78" y="307"/>
                  </a:lnTo>
                  <a:lnTo>
                    <a:pt x="92" y="308"/>
                  </a:lnTo>
                  <a:lnTo>
                    <a:pt x="107" y="315"/>
                  </a:lnTo>
                  <a:lnTo>
                    <a:pt x="115" y="312"/>
                  </a:lnTo>
                  <a:lnTo>
                    <a:pt x="126" y="315"/>
                  </a:lnTo>
                  <a:lnTo>
                    <a:pt x="131" y="323"/>
                  </a:lnTo>
                  <a:lnTo>
                    <a:pt x="141" y="322"/>
                  </a:lnTo>
                  <a:lnTo>
                    <a:pt x="153" y="312"/>
                  </a:lnTo>
                  <a:lnTo>
                    <a:pt x="155" y="299"/>
                  </a:lnTo>
                  <a:lnTo>
                    <a:pt x="159" y="284"/>
                  </a:lnTo>
                  <a:lnTo>
                    <a:pt x="166" y="277"/>
                  </a:lnTo>
                  <a:lnTo>
                    <a:pt x="175" y="281"/>
                  </a:lnTo>
                  <a:lnTo>
                    <a:pt x="180" y="289"/>
                  </a:lnTo>
                  <a:lnTo>
                    <a:pt x="185" y="276"/>
                  </a:lnTo>
                  <a:lnTo>
                    <a:pt x="197" y="270"/>
                  </a:lnTo>
                  <a:lnTo>
                    <a:pt x="203" y="259"/>
                  </a:lnTo>
                  <a:lnTo>
                    <a:pt x="204" y="247"/>
                  </a:lnTo>
                  <a:lnTo>
                    <a:pt x="209" y="242"/>
                  </a:lnTo>
                  <a:lnTo>
                    <a:pt x="222" y="249"/>
                  </a:lnTo>
                  <a:lnTo>
                    <a:pt x="232" y="250"/>
                  </a:lnTo>
                  <a:lnTo>
                    <a:pt x="238" y="245"/>
                  </a:lnTo>
                  <a:lnTo>
                    <a:pt x="244" y="217"/>
                  </a:lnTo>
                  <a:lnTo>
                    <a:pt x="251" y="216"/>
                  </a:lnTo>
                  <a:lnTo>
                    <a:pt x="253" y="196"/>
                  </a:lnTo>
                  <a:lnTo>
                    <a:pt x="263" y="182"/>
                  </a:lnTo>
                  <a:lnTo>
                    <a:pt x="273" y="171"/>
                  </a:lnTo>
                  <a:lnTo>
                    <a:pt x="275" y="162"/>
                  </a:lnTo>
                  <a:lnTo>
                    <a:pt x="279" y="174"/>
                  </a:lnTo>
                  <a:lnTo>
                    <a:pt x="278" y="187"/>
                  </a:lnTo>
                  <a:lnTo>
                    <a:pt x="278" y="200"/>
                  </a:lnTo>
                  <a:lnTo>
                    <a:pt x="282" y="182"/>
                  </a:lnTo>
                  <a:lnTo>
                    <a:pt x="282" y="174"/>
                  </a:lnTo>
                  <a:lnTo>
                    <a:pt x="281" y="147"/>
                  </a:lnTo>
                  <a:lnTo>
                    <a:pt x="285" y="118"/>
                  </a:lnTo>
                  <a:lnTo>
                    <a:pt x="291" y="104"/>
                  </a:lnTo>
                  <a:lnTo>
                    <a:pt x="291" y="88"/>
                  </a:lnTo>
                  <a:lnTo>
                    <a:pt x="291" y="56"/>
                  </a:lnTo>
                  <a:lnTo>
                    <a:pt x="279" y="38"/>
                  </a:lnTo>
                  <a:lnTo>
                    <a:pt x="268" y="31"/>
                  </a:lnTo>
                  <a:lnTo>
                    <a:pt x="260" y="45"/>
                  </a:lnTo>
                  <a:lnTo>
                    <a:pt x="250" y="41"/>
                  </a:lnTo>
                  <a:lnTo>
                    <a:pt x="242" y="35"/>
                  </a:lnTo>
                  <a:lnTo>
                    <a:pt x="224" y="50"/>
                  </a:lnTo>
                  <a:lnTo>
                    <a:pt x="206" y="52"/>
                  </a:lnTo>
                  <a:lnTo>
                    <a:pt x="191" y="49"/>
                  </a:lnTo>
                  <a:lnTo>
                    <a:pt x="175" y="55"/>
                  </a:lnTo>
                  <a:lnTo>
                    <a:pt x="163" y="60"/>
                  </a:lnTo>
                  <a:lnTo>
                    <a:pt x="156" y="64"/>
                  </a:lnTo>
                  <a:lnTo>
                    <a:pt x="148" y="64"/>
                  </a:lnTo>
                  <a:lnTo>
                    <a:pt x="120" y="57"/>
                  </a:lnTo>
                  <a:lnTo>
                    <a:pt x="102" y="53"/>
                  </a:lnTo>
                  <a:lnTo>
                    <a:pt x="87" y="38"/>
                  </a:lnTo>
                  <a:lnTo>
                    <a:pt x="70" y="24"/>
                  </a:lnTo>
                  <a:lnTo>
                    <a:pt x="50" y="13"/>
                  </a:lnTo>
                  <a:lnTo>
                    <a:pt x="43" y="13"/>
                  </a:lnTo>
                  <a:lnTo>
                    <a:pt x="33" y="18"/>
                  </a:lnTo>
                  <a:lnTo>
                    <a:pt x="24" y="9"/>
                  </a:lnTo>
                  <a:lnTo>
                    <a:pt x="12" y="3"/>
                  </a:lnTo>
                  <a:lnTo>
                    <a:pt x="8" y="0"/>
                  </a:lnTo>
                  <a:lnTo>
                    <a:pt x="6" y="18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  <p:sp>
          <p:nvSpPr>
            <p:cNvPr id="223" name="Freeform 26"/>
            <p:cNvSpPr>
              <a:spLocks/>
            </p:cNvSpPr>
            <p:nvPr/>
          </p:nvSpPr>
          <p:spPr bwMode="auto">
            <a:xfrm>
              <a:off x="3556" y="2890"/>
              <a:ext cx="763" cy="572"/>
            </a:xfrm>
            <a:custGeom>
              <a:avLst/>
              <a:gdLst/>
              <a:ahLst/>
              <a:cxnLst>
                <a:cxn ang="0">
                  <a:pos x="737" y="418"/>
                </a:cxn>
                <a:cxn ang="0">
                  <a:pos x="624" y="338"/>
                </a:cxn>
                <a:cxn ang="0">
                  <a:pos x="613" y="301"/>
                </a:cxn>
                <a:cxn ang="0">
                  <a:pos x="614" y="256"/>
                </a:cxn>
                <a:cxn ang="0">
                  <a:pos x="583" y="247"/>
                </a:cxn>
                <a:cxn ang="0">
                  <a:pos x="553" y="255"/>
                </a:cxn>
                <a:cxn ang="0">
                  <a:pos x="514" y="256"/>
                </a:cxn>
                <a:cxn ang="0">
                  <a:pos x="484" y="247"/>
                </a:cxn>
                <a:cxn ang="0">
                  <a:pos x="438" y="234"/>
                </a:cxn>
                <a:cxn ang="0">
                  <a:pos x="417" y="232"/>
                </a:cxn>
                <a:cxn ang="0">
                  <a:pos x="383" y="217"/>
                </a:cxn>
                <a:cxn ang="0">
                  <a:pos x="345" y="243"/>
                </a:cxn>
                <a:cxn ang="0">
                  <a:pos x="233" y="115"/>
                </a:cxn>
                <a:cxn ang="0">
                  <a:pos x="234" y="92"/>
                </a:cxn>
                <a:cxn ang="0">
                  <a:pos x="183" y="69"/>
                </a:cxn>
                <a:cxn ang="0">
                  <a:pos x="163" y="84"/>
                </a:cxn>
                <a:cxn ang="0">
                  <a:pos x="149" y="69"/>
                </a:cxn>
                <a:cxn ang="0">
                  <a:pos x="148" y="46"/>
                </a:cxn>
                <a:cxn ang="0">
                  <a:pos x="112" y="15"/>
                </a:cxn>
                <a:cxn ang="0">
                  <a:pos x="66" y="20"/>
                </a:cxn>
                <a:cxn ang="0">
                  <a:pos x="27" y="0"/>
                </a:cxn>
                <a:cxn ang="0">
                  <a:pos x="11" y="426"/>
                </a:cxn>
                <a:cxn ang="0">
                  <a:pos x="49" y="460"/>
                </a:cxn>
                <a:cxn ang="0">
                  <a:pos x="53" y="460"/>
                </a:cxn>
                <a:cxn ang="0">
                  <a:pos x="77" y="451"/>
                </a:cxn>
                <a:cxn ang="0">
                  <a:pos x="106" y="463"/>
                </a:cxn>
                <a:cxn ang="0">
                  <a:pos x="144" y="474"/>
                </a:cxn>
                <a:cxn ang="0">
                  <a:pos x="201" y="510"/>
                </a:cxn>
                <a:cxn ang="0">
                  <a:pos x="226" y="516"/>
                </a:cxn>
                <a:cxn ang="0">
                  <a:pos x="254" y="503"/>
                </a:cxn>
                <a:cxn ang="0">
                  <a:pos x="289" y="470"/>
                </a:cxn>
                <a:cxn ang="0">
                  <a:pos x="320" y="463"/>
                </a:cxn>
                <a:cxn ang="0">
                  <a:pos x="300" y="443"/>
                </a:cxn>
                <a:cxn ang="0">
                  <a:pos x="333" y="430"/>
                </a:cxn>
                <a:cxn ang="0">
                  <a:pos x="356" y="435"/>
                </a:cxn>
                <a:cxn ang="0">
                  <a:pos x="349" y="471"/>
                </a:cxn>
                <a:cxn ang="0">
                  <a:pos x="335" y="478"/>
                </a:cxn>
                <a:cxn ang="0">
                  <a:pos x="366" y="481"/>
                </a:cxn>
                <a:cxn ang="0">
                  <a:pos x="386" y="468"/>
                </a:cxn>
                <a:cxn ang="0">
                  <a:pos x="389" y="496"/>
                </a:cxn>
                <a:cxn ang="0">
                  <a:pos x="400" y="518"/>
                </a:cxn>
                <a:cxn ang="0">
                  <a:pos x="417" y="520"/>
                </a:cxn>
                <a:cxn ang="0">
                  <a:pos x="435" y="542"/>
                </a:cxn>
                <a:cxn ang="0">
                  <a:pos x="449" y="554"/>
                </a:cxn>
                <a:cxn ang="0">
                  <a:pos x="467" y="562"/>
                </a:cxn>
                <a:cxn ang="0">
                  <a:pos x="479" y="532"/>
                </a:cxn>
                <a:cxn ang="0">
                  <a:pos x="461" y="538"/>
                </a:cxn>
                <a:cxn ang="0">
                  <a:pos x="450" y="539"/>
                </a:cxn>
                <a:cxn ang="0">
                  <a:pos x="460" y="524"/>
                </a:cxn>
                <a:cxn ang="0">
                  <a:pos x="485" y="523"/>
                </a:cxn>
                <a:cxn ang="0">
                  <a:pos x="497" y="528"/>
                </a:cxn>
                <a:cxn ang="0">
                  <a:pos x="527" y="510"/>
                </a:cxn>
                <a:cxn ang="0">
                  <a:pos x="537" y="498"/>
                </a:cxn>
                <a:cxn ang="0">
                  <a:pos x="566" y="478"/>
                </a:cxn>
                <a:cxn ang="0">
                  <a:pos x="602" y="460"/>
                </a:cxn>
                <a:cxn ang="0">
                  <a:pos x="640" y="448"/>
                </a:cxn>
                <a:cxn ang="0">
                  <a:pos x="700" y="453"/>
                </a:cxn>
                <a:cxn ang="0">
                  <a:pos x="756" y="450"/>
                </a:cxn>
              </a:cxnLst>
              <a:rect l="0" t="0" r="r" b="b"/>
              <a:pathLst>
                <a:path w="763" h="572">
                  <a:moveTo>
                    <a:pt x="762" y="430"/>
                  </a:moveTo>
                  <a:lnTo>
                    <a:pt x="737" y="418"/>
                  </a:lnTo>
                  <a:lnTo>
                    <a:pt x="643" y="349"/>
                  </a:lnTo>
                  <a:lnTo>
                    <a:pt x="624" y="338"/>
                  </a:lnTo>
                  <a:lnTo>
                    <a:pt x="619" y="316"/>
                  </a:lnTo>
                  <a:lnTo>
                    <a:pt x="613" y="301"/>
                  </a:lnTo>
                  <a:lnTo>
                    <a:pt x="613" y="278"/>
                  </a:lnTo>
                  <a:lnTo>
                    <a:pt x="614" y="256"/>
                  </a:lnTo>
                  <a:lnTo>
                    <a:pt x="607" y="248"/>
                  </a:lnTo>
                  <a:lnTo>
                    <a:pt x="583" y="247"/>
                  </a:lnTo>
                  <a:lnTo>
                    <a:pt x="570" y="247"/>
                  </a:lnTo>
                  <a:lnTo>
                    <a:pt x="553" y="255"/>
                  </a:lnTo>
                  <a:lnTo>
                    <a:pt x="540" y="257"/>
                  </a:lnTo>
                  <a:lnTo>
                    <a:pt x="514" y="256"/>
                  </a:lnTo>
                  <a:lnTo>
                    <a:pt x="501" y="246"/>
                  </a:lnTo>
                  <a:lnTo>
                    <a:pt x="484" y="247"/>
                  </a:lnTo>
                  <a:lnTo>
                    <a:pt x="475" y="247"/>
                  </a:lnTo>
                  <a:lnTo>
                    <a:pt x="438" y="234"/>
                  </a:lnTo>
                  <a:lnTo>
                    <a:pt x="430" y="235"/>
                  </a:lnTo>
                  <a:lnTo>
                    <a:pt x="417" y="232"/>
                  </a:lnTo>
                  <a:lnTo>
                    <a:pt x="406" y="222"/>
                  </a:lnTo>
                  <a:lnTo>
                    <a:pt x="383" y="217"/>
                  </a:lnTo>
                  <a:lnTo>
                    <a:pt x="364" y="224"/>
                  </a:lnTo>
                  <a:lnTo>
                    <a:pt x="345" y="243"/>
                  </a:lnTo>
                  <a:lnTo>
                    <a:pt x="339" y="234"/>
                  </a:lnTo>
                  <a:lnTo>
                    <a:pt x="233" y="115"/>
                  </a:lnTo>
                  <a:lnTo>
                    <a:pt x="233" y="107"/>
                  </a:lnTo>
                  <a:lnTo>
                    <a:pt x="234" y="92"/>
                  </a:lnTo>
                  <a:lnTo>
                    <a:pt x="209" y="77"/>
                  </a:lnTo>
                  <a:lnTo>
                    <a:pt x="183" y="69"/>
                  </a:lnTo>
                  <a:lnTo>
                    <a:pt x="172" y="84"/>
                  </a:lnTo>
                  <a:lnTo>
                    <a:pt x="163" y="84"/>
                  </a:lnTo>
                  <a:lnTo>
                    <a:pt x="158" y="68"/>
                  </a:lnTo>
                  <a:lnTo>
                    <a:pt x="149" y="69"/>
                  </a:lnTo>
                  <a:lnTo>
                    <a:pt x="149" y="65"/>
                  </a:lnTo>
                  <a:lnTo>
                    <a:pt x="148" y="46"/>
                  </a:lnTo>
                  <a:lnTo>
                    <a:pt x="137" y="29"/>
                  </a:lnTo>
                  <a:lnTo>
                    <a:pt x="112" y="15"/>
                  </a:lnTo>
                  <a:lnTo>
                    <a:pt x="83" y="13"/>
                  </a:lnTo>
                  <a:lnTo>
                    <a:pt x="66" y="20"/>
                  </a:lnTo>
                  <a:lnTo>
                    <a:pt x="46" y="12"/>
                  </a:lnTo>
                  <a:lnTo>
                    <a:pt x="27" y="0"/>
                  </a:lnTo>
                  <a:lnTo>
                    <a:pt x="0" y="424"/>
                  </a:lnTo>
                  <a:lnTo>
                    <a:pt x="11" y="426"/>
                  </a:lnTo>
                  <a:lnTo>
                    <a:pt x="39" y="443"/>
                  </a:lnTo>
                  <a:lnTo>
                    <a:pt x="49" y="460"/>
                  </a:lnTo>
                  <a:lnTo>
                    <a:pt x="50" y="463"/>
                  </a:lnTo>
                  <a:lnTo>
                    <a:pt x="53" y="460"/>
                  </a:lnTo>
                  <a:lnTo>
                    <a:pt x="63" y="453"/>
                  </a:lnTo>
                  <a:lnTo>
                    <a:pt x="77" y="451"/>
                  </a:lnTo>
                  <a:lnTo>
                    <a:pt x="88" y="456"/>
                  </a:lnTo>
                  <a:lnTo>
                    <a:pt x="106" y="463"/>
                  </a:lnTo>
                  <a:lnTo>
                    <a:pt x="130" y="468"/>
                  </a:lnTo>
                  <a:lnTo>
                    <a:pt x="144" y="474"/>
                  </a:lnTo>
                  <a:lnTo>
                    <a:pt x="169" y="495"/>
                  </a:lnTo>
                  <a:lnTo>
                    <a:pt x="201" y="510"/>
                  </a:lnTo>
                  <a:lnTo>
                    <a:pt x="205" y="520"/>
                  </a:lnTo>
                  <a:lnTo>
                    <a:pt x="226" y="516"/>
                  </a:lnTo>
                  <a:lnTo>
                    <a:pt x="231" y="513"/>
                  </a:lnTo>
                  <a:lnTo>
                    <a:pt x="254" y="503"/>
                  </a:lnTo>
                  <a:lnTo>
                    <a:pt x="271" y="482"/>
                  </a:lnTo>
                  <a:lnTo>
                    <a:pt x="289" y="470"/>
                  </a:lnTo>
                  <a:lnTo>
                    <a:pt x="307" y="463"/>
                  </a:lnTo>
                  <a:lnTo>
                    <a:pt x="320" y="463"/>
                  </a:lnTo>
                  <a:lnTo>
                    <a:pt x="320" y="458"/>
                  </a:lnTo>
                  <a:lnTo>
                    <a:pt x="300" y="443"/>
                  </a:lnTo>
                  <a:lnTo>
                    <a:pt x="316" y="443"/>
                  </a:lnTo>
                  <a:lnTo>
                    <a:pt x="333" y="430"/>
                  </a:lnTo>
                  <a:lnTo>
                    <a:pt x="342" y="426"/>
                  </a:lnTo>
                  <a:lnTo>
                    <a:pt x="356" y="435"/>
                  </a:lnTo>
                  <a:lnTo>
                    <a:pt x="355" y="455"/>
                  </a:lnTo>
                  <a:lnTo>
                    <a:pt x="349" y="471"/>
                  </a:lnTo>
                  <a:lnTo>
                    <a:pt x="328" y="470"/>
                  </a:lnTo>
                  <a:lnTo>
                    <a:pt x="335" y="478"/>
                  </a:lnTo>
                  <a:lnTo>
                    <a:pt x="351" y="487"/>
                  </a:lnTo>
                  <a:lnTo>
                    <a:pt x="366" y="481"/>
                  </a:lnTo>
                  <a:lnTo>
                    <a:pt x="375" y="476"/>
                  </a:lnTo>
                  <a:lnTo>
                    <a:pt x="386" y="468"/>
                  </a:lnTo>
                  <a:lnTo>
                    <a:pt x="396" y="481"/>
                  </a:lnTo>
                  <a:lnTo>
                    <a:pt x="389" y="496"/>
                  </a:lnTo>
                  <a:lnTo>
                    <a:pt x="390" y="505"/>
                  </a:lnTo>
                  <a:lnTo>
                    <a:pt x="400" y="518"/>
                  </a:lnTo>
                  <a:lnTo>
                    <a:pt x="410" y="518"/>
                  </a:lnTo>
                  <a:lnTo>
                    <a:pt x="417" y="520"/>
                  </a:lnTo>
                  <a:lnTo>
                    <a:pt x="423" y="535"/>
                  </a:lnTo>
                  <a:lnTo>
                    <a:pt x="435" y="542"/>
                  </a:lnTo>
                  <a:lnTo>
                    <a:pt x="442" y="542"/>
                  </a:lnTo>
                  <a:lnTo>
                    <a:pt x="449" y="554"/>
                  </a:lnTo>
                  <a:lnTo>
                    <a:pt x="460" y="571"/>
                  </a:lnTo>
                  <a:lnTo>
                    <a:pt x="467" y="562"/>
                  </a:lnTo>
                  <a:lnTo>
                    <a:pt x="471" y="548"/>
                  </a:lnTo>
                  <a:lnTo>
                    <a:pt x="479" y="532"/>
                  </a:lnTo>
                  <a:lnTo>
                    <a:pt x="472" y="532"/>
                  </a:lnTo>
                  <a:lnTo>
                    <a:pt x="461" y="538"/>
                  </a:lnTo>
                  <a:lnTo>
                    <a:pt x="454" y="548"/>
                  </a:lnTo>
                  <a:lnTo>
                    <a:pt x="450" y="539"/>
                  </a:lnTo>
                  <a:lnTo>
                    <a:pt x="453" y="525"/>
                  </a:lnTo>
                  <a:lnTo>
                    <a:pt x="460" y="524"/>
                  </a:lnTo>
                  <a:lnTo>
                    <a:pt x="471" y="527"/>
                  </a:lnTo>
                  <a:lnTo>
                    <a:pt x="485" y="523"/>
                  </a:lnTo>
                  <a:lnTo>
                    <a:pt x="493" y="521"/>
                  </a:lnTo>
                  <a:lnTo>
                    <a:pt x="497" y="528"/>
                  </a:lnTo>
                  <a:lnTo>
                    <a:pt x="506" y="520"/>
                  </a:lnTo>
                  <a:lnTo>
                    <a:pt x="527" y="510"/>
                  </a:lnTo>
                  <a:lnTo>
                    <a:pt x="532" y="502"/>
                  </a:lnTo>
                  <a:lnTo>
                    <a:pt x="537" y="498"/>
                  </a:lnTo>
                  <a:lnTo>
                    <a:pt x="545" y="491"/>
                  </a:lnTo>
                  <a:lnTo>
                    <a:pt x="566" y="478"/>
                  </a:lnTo>
                  <a:lnTo>
                    <a:pt x="583" y="466"/>
                  </a:lnTo>
                  <a:lnTo>
                    <a:pt x="602" y="460"/>
                  </a:lnTo>
                  <a:lnTo>
                    <a:pt x="620" y="453"/>
                  </a:lnTo>
                  <a:lnTo>
                    <a:pt x="640" y="448"/>
                  </a:lnTo>
                  <a:lnTo>
                    <a:pt x="654" y="448"/>
                  </a:lnTo>
                  <a:lnTo>
                    <a:pt x="700" y="453"/>
                  </a:lnTo>
                  <a:lnTo>
                    <a:pt x="724" y="455"/>
                  </a:lnTo>
                  <a:lnTo>
                    <a:pt x="756" y="450"/>
                  </a:lnTo>
                  <a:lnTo>
                    <a:pt x="762" y="430"/>
                  </a:lnTo>
                </a:path>
              </a:pathLst>
            </a:custGeom>
            <a:grpFill/>
            <a:ln w="0" cap="rnd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36000" tIns="36000" rIns="36000" bIns="36000"/>
            <a:lstStyle/>
            <a:p>
              <a:endParaRPr lang="en-AU" sz="800" dirty="0">
                <a:latin typeface="Corpid C1 Regular" pitchFamily="34" charset="0"/>
              </a:endParaRPr>
            </a:p>
          </p:txBody>
        </p:sp>
      </p:grpSp>
      <p:sp>
        <p:nvSpPr>
          <p:cNvPr id="224" name="Oval 223"/>
          <p:cNvSpPr/>
          <p:nvPr/>
        </p:nvSpPr>
        <p:spPr bwMode="auto">
          <a:xfrm>
            <a:off x="6897038" y="3982302"/>
            <a:ext cx="673153" cy="475623"/>
          </a:xfrm>
          <a:prstGeom prst="ellipse">
            <a:avLst/>
          </a:prstGeom>
          <a:solidFill>
            <a:schemeClr val="tx1"/>
          </a:solidFill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defTabSz="1042988"/>
            <a:r>
              <a:rPr lang="en-AU" sz="1600" dirty="0">
                <a:solidFill>
                  <a:schemeClr val="bg1"/>
                </a:solidFill>
                <a:latin typeface="NAB Impact" pitchFamily="50" charset="0"/>
              </a:rPr>
              <a:t>NSW </a:t>
            </a:r>
          </a:p>
          <a:p>
            <a:pPr defTabSz="1042988"/>
            <a:r>
              <a:rPr lang="en-AU" sz="1600" dirty="0" smtClean="0">
                <a:solidFill>
                  <a:schemeClr val="bg1"/>
                </a:solidFill>
                <a:latin typeface="NAB Impact" pitchFamily="50" charset="0"/>
              </a:rPr>
              <a:t>5.2%</a:t>
            </a:r>
            <a:endParaRPr lang="en-AU" sz="1600" dirty="0">
              <a:solidFill>
                <a:schemeClr val="bg1"/>
              </a:solidFill>
              <a:latin typeface="NAB Impact" pitchFamily="50" charset="0"/>
            </a:endParaRPr>
          </a:p>
        </p:txBody>
      </p:sp>
      <p:sp>
        <p:nvSpPr>
          <p:cNvPr id="225" name="Oval 224"/>
          <p:cNvSpPr>
            <a:spLocks noChangeAspect="1"/>
          </p:cNvSpPr>
          <p:nvPr/>
        </p:nvSpPr>
        <p:spPr bwMode="auto">
          <a:xfrm>
            <a:off x="5968499" y="3520400"/>
            <a:ext cx="730725" cy="548044"/>
          </a:xfrm>
          <a:prstGeom prst="ellipse">
            <a:avLst/>
          </a:prstGeom>
          <a:solidFill>
            <a:schemeClr val="accent1"/>
          </a:solidFill>
          <a:ln w="63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1042988"/>
            <a:r>
              <a:rPr lang="en-AU" sz="1600" dirty="0" smtClean="0">
                <a:solidFill>
                  <a:schemeClr val="bg1"/>
                </a:solidFill>
                <a:latin typeface="NAB Impact" pitchFamily="50" charset="0"/>
              </a:rPr>
              <a:t>Australia</a:t>
            </a:r>
          </a:p>
          <a:p>
            <a:pPr defTabSz="1042988"/>
            <a:r>
              <a:rPr lang="en-AU" sz="1600" dirty="0" smtClean="0">
                <a:solidFill>
                  <a:schemeClr val="bg1"/>
                </a:solidFill>
                <a:latin typeface="NAB Impact" pitchFamily="50" charset="0"/>
              </a:rPr>
              <a:t>4.8%</a:t>
            </a:r>
            <a:endParaRPr lang="en-AU" sz="1600" dirty="0">
              <a:solidFill>
                <a:schemeClr val="bg1"/>
              </a:solidFill>
              <a:latin typeface="NAB Impac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49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1220" y="478642"/>
            <a:ext cx="7738911" cy="385538"/>
          </a:xfrm>
        </p:spPr>
        <p:txBody>
          <a:bodyPr/>
          <a:lstStyle/>
          <a:p>
            <a:r>
              <a:rPr lang="en-US" dirty="0" smtClean="0"/>
              <a:t>Asset Recycling Process: Infrastructure NSW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616510" y="5139948"/>
            <a:ext cx="7848872" cy="286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buAutoNum type="arabicPeriod"/>
            </a:pPr>
            <a:endParaRPr lang="en-AU" b="0" dirty="0">
              <a:latin typeface="Arial" panose="020B0604020202020204" pitchFamily="34" charset="0"/>
            </a:endParaRPr>
          </a:p>
        </p:txBody>
      </p:sp>
      <p:sp>
        <p:nvSpPr>
          <p:cNvPr id="193" name="Text Placeholder 18"/>
          <p:cNvSpPr txBox="1">
            <a:spLocks/>
          </p:cNvSpPr>
          <p:nvPr/>
        </p:nvSpPr>
        <p:spPr>
          <a:xfrm>
            <a:off x="252387" y="5250776"/>
            <a:ext cx="9295200" cy="458875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AU" sz="700" i="1" dirty="0" smtClean="0"/>
          </a:p>
        </p:txBody>
      </p:sp>
      <p:sp>
        <p:nvSpPr>
          <p:cNvPr id="46" name="Oval 45"/>
          <p:cNvSpPr/>
          <p:nvPr/>
        </p:nvSpPr>
        <p:spPr bwMode="auto">
          <a:xfrm>
            <a:off x="3993422" y="3766550"/>
            <a:ext cx="1080120" cy="810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27000"/>
          </a:effectLst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1042988"/>
            <a:r>
              <a:rPr lang="en-AU" dirty="0">
                <a:solidFill>
                  <a:srgbClr val="0070C0"/>
                </a:solidFill>
                <a:latin typeface="NAB Impact" pitchFamily="50" charset="0"/>
                <a:cs typeface="Arial" pitchFamily="34" charset="0"/>
              </a:rPr>
              <a:t>PRIORITIES</a:t>
            </a: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</a:endParaRPr>
          </a:p>
        </p:txBody>
      </p:sp>
      <p:pic>
        <p:nvPicPr>
          <p:cNvPr id="47" name="Picture 2" descr="Related imag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70" t="18733" r="27079" b="16269"/>
          <a:stretch/>
        </p:blipFill>
        <p:spPr bwMode="auto">
          <a:xfrm>
            <a:off x="4259676" y="2323654"/>
            <a:ext cx="609764" cy="500405"/>
          </a:xfrm>
          <a:prstGeom prst="rect">
            <a:avLst/>
          </a:prstGeom>
          <a:noFill/>
          <a:effectLst>
            <a:reflection blurRad="6350" stA="68000" endPos="61000" dist="2286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 bwMode="auto">
          <a:xfrm>
            <a:off x="1739180" y="1737332"/>
            <a:ext cx="2448272" cy="79376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rgbClr val="BEE1F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 defTabSz="1042988">
              <a:spcBef>
                <a:spcPts val="400"/>
              </a:spcBef>
              <a:spcAft>
                <a:spcPts val="400"/>
              </a:spcAft>
              <a:buSzPct val="70000"/>
            </a:pPr>
            <a:r>
              <a:rPr lang="en-AU" sz="1200" dirty="0">
                <a:latin typeface="+mn-lt"/>
              </a:rPr>
              <a:t>Independent and strategic advice to the NSW Government to make sure NSW gets the infrastructure it needs </a:t>
            </a:r>
          </a:p>
        </p:txBody>
      </p:sp>
      <p:sp>
        <p:nvSpPr>
          <p:cNvPr id="49" name="Rectangle 48"/>
          <p:cNvSpPr/>
          <p:nvPr/>
        </p:nvSpPr>
        <p:spPr bwMode="auto">
          <a:xfrm>
            <a:off x="227012" y="1737333"/>
            <a:ext cx="1440160" cy="792550"/>
          </a:xfrm>
          <a:prstGeom prst="rect">
            <a:avLst/>
          </a:prstGeom>
          <a:solidFill>
            <a:srgbClr val="0070C0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rPr>
              <a:t>Expert</a:t>
            </a:r>
          </a:p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Advice</a:t>
            </a:r>
            <a:endParaRPr kumimoji="0" lang="en-A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7127" y="967890"/>
            <a:ext cx="9034862" cy="76944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AU" sz="22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Established</a:t>
            </a:r>
            <a:r>
              <a:rPr lang="en-AU" sz="22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 July 2011 to assist the NSW Government </a:t>
            </a:r>
          </a:p>
          <a:p>
            <a:pPr algn="ctr"/>
            <a:r>
              <a:rPr lang="en-AU" sz="22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identify and prioritise critical public infrastructure</a:t>
            </a:r>
            <a:endParaRPr lang="en-AU" sz="22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</p:txBody>
      </p:sp>
      <p:sp>
        <p:nvSpPr>
          <p:cNvPr id="51" name="Rectangle 50"/>
          <p:cNvSpPr/>
          <p:nvPr/>
        </p:nvSpPr>
        <p:spPr bwMode="auto">
          <a:xfrm>
            <a:off x="1739180" y="2815058"/>
            <a:ext cx="2448272" cy="73342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rgbClr val="BEE1F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 defTabSz="1042988">
              <a:spcBef>
                <a:spcPts val="400"/>
              </a:spcBef>
              <a:spcAft>
                <a:spcPts val="400"/>
              </a:spcAft>
              <a:buSzPct val="70000"/>
            </a:pPr>
            <a:r>
              <a:rPr lang="en-AU" sz="1200" dirty="0">
                <a:latin typeface="+mn-lt"/>
              </a:rPr>
              <a:t>Monitoring NSW’s infrastructure program to keep it on track and deliver outstanding results to the community </a:t>
            </a:r>
          </a:p>
        </p:txBody>
      </p:sp>
      <p:sp>
        <p:nvSpPr>
          <p:cNvPr id="52" name="Rectangle 51"/>
          <p:cNvSpPr/>
          <p:nvPr/>
        </p:nvSpPr>
        <p:spPr bwMode="auto">
          <a:xfrm>
            <a:off x="227012" y="2823705"/>
            <a:ext cx="1440160" cy="733425"/>
          </a:xfrm>
          <a:prstGeom prst="rect">
            <a:avLst/>
          </a:prstGeom>
          <a:solidFill>
            <a:srgbClr val="0070C0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A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+mj-lt"/>
                <a:cs typeface="Arial" panose="020B0604020202020204" pitchFamily="34" charset="0"/>
              </a:rPr>
              <a:t>Projects</a:t>
            </a:r>
          </a:p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A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assurance</a:t>
            </a:r>
            <a:endParaRPr kumimoji="0" lang="en-A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53" name="Rectangle 52"/>
          <p:cNvSpPr/>
          <p:nvPr/>
        </p:nvSpPr>
        <p:spPr bwMode="auto">
          <a:xfrm>
            <a:off x="7446292" y="1737335"/>
            <a:ext cx="1440160" cy="792546"/>
          </a:xfrm>
          <a:prstGeom prst="rect">
            <a:avLst/>
          </a:prstGeom>
          <a:solidFill>
            <a:srgbClr val="0070C0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1042988"/>
            <a:r>
              <a:rPr lang="en-AU" sz="1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Projects </a:t>
            </a:r>
            <a:endParaRPr lang="en-AU" sz="1400" b="1" dirty="0" smtClean="0">
              <a:solidFill>
                <a:schemeClr val="bg1"/>
              </a:solidFill>
              <a:latin typeface="+mj-lt"/>
              <a:cs typeface="Arial" panose="020B0604020202020204" pitchFamily="34" charset="0"/>
            </a:endParaRPr>
          </a:p>
          <a:p>
            <a:pPr algn="ctr" defTabSz="1042988"/>
            <a:r>
              <a:rPr lang="en-A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NSW </a:t>
            </a:r>
            <a:endParaRPr kumimoji="0" lang="en-A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 bwMode="auto">
          <a:xfrm>
            <a:off x="4187453" y="2202292"/>
            <a:ext cx="754210" cy="813320"/>
          </a:xfrm>
          <a:prstGeom prst="rect">
            <a:avLst/>
          </a:prstGeom>
          <a:noFill/>
          <a:ln w="19050" cap="flat" cmpd="sng" algn="ctr">
            <a:solidFill>
              <a:srgbClr val="BEE1F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235384"/>
              </p:ext>
            </p:extLst>
          </p:nvPr>
        </p:nvGraphicFramePr>
        <p:xfrm>
          <a:off x="1092322" y="3717880"/>
          <a:ext cx="2732337" cy="9448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32337"/>
              </a:tblGrid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Urban Public Transport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Urban</a:t>
                      </a:r>
                      <a:r>
                        <a:rPr lang="en-AU" sz="1100" b="0" baseline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 Roads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International Gateway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Regional Transport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626495"/>
              </p:ext>
            </p:extLst>
          </p:nvPr>
        </p:nvGraphicFramePr>
        <p:xfrm>
          <a:off x="5237352" y="3722994"/>
          <a:ext cx="2754856" cy="94488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754856"/>
              </a:tblGrid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Water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Education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Health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5740">
                <a:tc>
                  <a:txBody>
                    <a:bodyPr/>
                    <a:lstStyle/>
                    <a:p>
                      <a:pPr algn="ctr"/>
                      <a:r>
                        <a:rPr lang="en-AU" sz="1100" b="0" dirty="0" smtClean="0">
                          <a:solidFill>
                            <a:srgbClr val="0070C0"/>
                          </a:solidFill>
                          <a:latin typeface="+mj-lt"/>
                          <a:cs typeface="Arial" panose="020B0604020202020204" pitchFamily="34" charset="0"/>
                        </a:rPr>
                        <a:t>Energy</a:t>
                      </a:r>
                      <a:endParaRPr lang="en-AU" sz="1100" b="0" dirty="0">
                        <a:solidFill>
                          <a:srgbClr val="0070C0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T="34290" marB="34290" anchor="ctr">
                    <a:lnL w="9525" cap="flat" cmpd="sng" algn="ctr">
                      <a:noFill/>
                      <a:prstDash val="solid"/>
                    </a:lnL>
                    <a:lnR w="9525" cap="flat" cmpd="sng" algn="ctr">
                      <a:noFill/>
                      <a:prstDash val="solid"/>
                    </a:lnR>
                    <a:lnT w="9525" cap="flat" cmpd="sng" algn="ctr">
                      <a:solidFill>
                        <a:schemeClr val="accent4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Rectangle 77"/>
          <p:cNvSpPr/>
          <p:nvPr/>
        </p:nvSpPr>
        <p:spPr bwMode="auto">
          <a:xfrm>
            <a:off x="4937673" y="1737334"/>
            <a:ext cx="2448272" cy="79254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rgbClr val="BEE1F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 defTabSz="1042988">
              <a:spcBef>
                <a:spcPts val="400"/>
              </a:spcBef>
              <a:spcAft>
                <a:spcPts val="400"/>
              </a:spcAft>
              <a:buSzPct val="70000"/>
            </a:pPr>
            <a:r>
              <a:rPr lang="en-AU" sz="1200" dirty="0">
                <a:latin typeface="+mn-lt"/>
              </a:rPr>
              <a:t>Turning world class plans into world class projects </a:t>
            </a:r>
          </a:p>
        </p:txBody>
      </p:sp>
      <p:sp>
        <p:nvSpPr>
          <p:cNvPr id="79" name="Rectangle 78"/>
          <p:cNvSpPr/>
          <p:nvPr/>
        </p:nvSpPr>
        <p:spPr bwMode="auto">
          <a:xfrm>
            <a:off x="4941663" y="2824058"/>
            <a:ext cx="2448272" cy="73342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 cap="flat" cmpd="sng" algn="ctr">
            <a:solidFill>
              <a:srgbClr val="BEE1FA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36000" rIns="36000" bIns="36000" numCol="1" rtlCol="0" anchor="ctr" anchorCtr="0" compatLnSpc="1">
            <a:prstTxWarp prst="textNoShape">
              <a:avLst/>
            </a:prstTxWarp>
          </a:bodyPr>
          <a:lstStyle/>
          <a:p>
            <a:pPr algn="ctr" defTabSz="1042988">
              <a:spcBef>
                <a:spcPts val="400"/>
              </a:spcBef>
              <a:spcAft>
                <a:spcPts val="400"/>
              </a:spcAft>
              <a:buSzPct val="70000"/>
            </a:pPr>
            <a:r>
              <a:rPr lang="en-AU" sz="1200" dirty="0">
                <a:latin typeface="+mn-lt"/>
              </a:rPr>
              <a:t>Accelerating priority projects that boost the economy through the NSW Government’s dedicated infrastructure fund </a:t>
            </a:r>
          </a:p>
        </p:txBody>
      </p:sp>
      <p:sp>
        <p:nvSpPr>
          <p:cNvPr id="80" name="Rectangle 79"/>
          <p:cNvSpPr/>
          <p:nvPr/>
        </p:nvSpPr>
        <p:spPr bwMode="auto">
          <a:xfrm>
            <a:off x="7446292" y="2815058"/>
            <a:ext cx="1440160" cy="733425"/>
          </a:xfrm>
          <a:prstGeom prst="rect">
            <a:avLst/>
          </a:prstGeom>
          <a:solidFill>
            <a:srgbClr val="0070C0"/>
          </a:solidFill>
          <a:ln w="3810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1042988"/>
            <a:r>
              <a:rPr lang="en-A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Restart</a:t>
            </a:r>
          </a:p>
          <a:p>
            <a:pPr algn="ctr" defTabSz="1042988"/>
            <a:r>
              <a:rPr lang="en-AU" sz="1400" b="1" dirty="0" smtClean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NSW </a:t>
            </a:r>
            <a:endParaRPr kumimoji="0" lang="en-AU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54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1220" y="539602"/>
            <a:ext cx="7738911" cy="385538"/>
          </a:xfrm>
        </p:spPr>
        <p:txBody>
          <a:bodyPr/>
          <a:lstStyle/>
          <a:p>
            <a:r>
              <a:rPr lang="en-US" dirty="0" smtClean="0"/>
              <a:t>Asset Recycling: 2013 onwards</a:t>
            </a:r>
            <a:endParaRPr lang="en-US" dirty="0"/>
          </a:p>
        </p:txBody>
      </p:sp>
      <p:sp>
        <p:nvSpPr>
          <p:cNvPr id="111" name="TextBox 110"/>
          <p:cNvSpPr txBox="1"/>
          <p:nvPr/>
        </p:nvSpPr>
        <p:spPr>
          <a:xfrm>
            <a:off x="-261061" y="5292099"/>
            <a:ext cx="7848872" cy="28662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28600" indent="-228600" algn="l">
              <a:buAutoNum type="arabicPeriod"/>
            </a:pPr>
            <a:endParaRPr lang="en-AU" b="0" dirty="0">
              <a:latin typeface="Arial" panose="020B0604020202020204" pitchFamily="34" charset="0"/>
            </a:endParaRPr>
          </a:p>
        </p:txBody>
      </p:sp>
      <p:sp>
        <p:nvSpPr>
          <p:cNvPr id="193" name="Text Placeholder 18"/>
          <p:cNvSpPr txBox="1">
            <a:spLocks/>
          </p:cNvSpPr>
          <p:nvPr/>
        </p:nvSpPr>
        <p:spPr>
          <a:xfrm>
            <a:off x="252387" y="5250776"/>
            <a:ext cx="9295200" cy="458875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endParaRPr lang="en-AU" sz="700" i="1" dirty="0" smtClean="0"/>
          </a:p>
        </p:txBody>
      </p:sp>
      <p:grpSp>
        <p:nvGrpSpPr>
          <p:cNvPr id="25" name="Group 24"/>
          <p:cNvGrpSpPr/>
          <p:nvPr/>
        </p:nvGrpSpPr>
        <p:grpSpPr>
          <a:xfrm>
            <a:off x="3440433" y="1992561"/>
            <a:ext cx="2030956" cy="1513148"/>
            <a:chOff x="4341830" y="3041365"/>
            <a:chExt cx="2030956" cy="2017530"/>
          </a:xfrm>
          <a:solidFill>
            <a:schemeClr val="bg1">
              <a:lumMod val="95000"/>
            </a:schemeClr>
          </a:solidFill>
        </p:grpSpPr>
        <p:sp>
          <p:nvSpPr>
            <p:cNvPr id="26" name="Freeform 4"/>
            <p:cNvSpPr>
              <a:spLocks/>
            </p:cNvSpPr>
            <p:nvPr/>
          </p:nvSpPr>
          <p:spPr bwMode="auto">
            <a:xfrm>
              <a:off x="5859988" y="3429854"/>
              <a:ext cx="512798" cy="896492"/>
            </a:xfrm>
            <a:custGeom>
              <a:avLst/>
              <a:gdLst>
                <a:gd name="T0" fmla="*/ 1282700 w 850"/>
                <a:gd name="T1" fmla="*/ 2149475 h 1486"/>
                <a:gd name="T2" fmla="*/ 1282700 w 850"/>
                <a:gd name="T3" fmla="*/ 2149475 h 1486"/>
                <a:gd name="T4" fmla="*/ 1298575 w 850"/>
                <a:gd name="T5" fmla="*/ 2082800 h 1486"/>
                <a:gd name="T6" fmla="*/ 1311275 w 850"/>
                <a:gd name="T7" fmla="*/ 2012950 h 1486"/>
                <a:gd name="T8" fmla="*/ 1320800 w 850"/>
                <a:gd name="T9" fmla="*/ 1946275 h 1486"/>
                <a:gd name="T10" fmla="*/ 1330325 w 850"/>
                <a:gd name="T11" fmla="*/ 1876425 h 1486"/>
                <a:gd name="T12" fmla="*/ 1339850 w 850"/>
                <a:gd name="T13" fmla="*/ 1806575 h 1486"/>
                <a:gd name="T14" fmla="*/ 1343025 w 850"/>
                <a:gd name="T15" fmla="*/ 1736725 h 1486"/>
                <a:gd name="T16" fmla="*/ 1346200 w 850"/>
                <a:gd name="T17" fmla="*/ 1666875 h 1486"/>
                <a:gd name="T18" fmla="*/ 1349375 w 850"/>
                <a:gd name="T19" fmla="*/ 1597025 h 1486"/>
                <a:gd name="T20" fmla="*/ 1346200 w 850"/>
                <a:gd name="T21" fmla="*/ 1527175 h 1486"/>
                <a:gd name="T22" fmla="*/ 1346200 w 850"/>
                <a:gd name="T23" fmla="*/ 1457325 h 1486"/>
                <a:gd name="T24" fmla="*/ 1339850 w 850"/>
                <a:gd name="T25" fmla="*/ 1387475 h 1486"/>
                <a:gd name="T26" fmla="*/ 1333500 w 850"/>
                <a:gd name="T27" fmla="*/ 1317625 h 1486"/>
                <a:gd name="T28" fmla="*/ 1327150 w 850"/>
                <a:gd name="T29" fmla="*/ 1247775 h 1486"/>
                <a:gd name="T30" fmla="*/ 1314450 w 850"/>
                <a:gd name="T31" fmla="*/ 1177925 h 1486"/>
                <a:gd name="T32" fmla="*/ 1304925 w 850"/>
                <a:gd name="T33" fmla="*/ 1108075 h 1486"/>
                <a:gd name="T34" fmla="*/ 1289050 w 850"/>
                <a:gd name="T35" fmla="*/ 1038225 h 1486"/>
                <a:gd name="T36" fmla="*/ 1273175 w 850"/>
                <a:gd name="T37" fmla="*/ 971550 h 1486"/>
                <a:gd name="T38" fmla="*/ 1254125 w 850"/>
                <a:gd name="T39" fmla="*/ 901700 h 1486"/>
                <a:gd name="T40" fmla="*/ 1235075 w 850"/>
                <a:gd name="T41" fmla="*/ 831850 h 1486"/>
                <a:gd name="T42" fmla="*/ 1212850 w 850"/>
                <a:gd name="T43" fmla="*/ 765175 h 1486"/>
                <a:gd name="T44" fmla="*/ 1190625 w 850"/>
                <a:gd name="T45" fmla="*/ 698500 h 1486"/>
                <a:gd name="T46" fmla="*/ 1165225 w 850"/>
                <a:gd name="T47" fmla="*/ 631825 h 1486"/>
                <a:gd name="T48" fmla="*/ 1136650 w 850"/>
                <a:gd name="T49" fmla="*/ 565150 h 1486"/>
                <a:gd name="T50" fmla="*/ 1104900 w 850"/>
                <a:gd name="T51" fmla="*/ 498475 h 1486"/>
                <a:gd name="T52" fmla="*/ 1073150 w 850"/>
                <a:gd name="T53" fmla="*/ 434975 h 1486"/>
                <a:gd name="T54" fmla="*/ 1041400 w 850"/>
                <a:gd name="T55" fmla="*/ 371475 h 1486"/>
                <a:gd name="T56" fmla="*/ 1003300 w 850"/>
                <a:gd name="T57" fmla="*/ 307975 h 1486"/>
                <a:gd name="T58" fmla="*/ 965200 w 850"/>
                <a:gd name="T59" fmla="*/ 244475 h 1486"/>
                <a:gd name="T60" fmla="*/ 927100 w 850"/>
                <a:gd name="T61" fmla="*/ 180975 h 1486"/>
                <a:gd name="T62" fmla="*/ 885825 w 850"/>
                <a:gd name="T63" fmla="*/ 120650 h 1486"/>
                <a:gd name="T64" fmla="*/ 841375 w 850"/>
                <a:gd name="T65" fmla="*/ 60325 h 1486"/>
                <a:gd name="T66" fmla="*/ 793750 w 850"/>
                <a:gd name="T67" fmla="*/ 0 h 1486"/>
                <a:gd name="T68" fmla="*/ 698500 w 850"/>
                <a:gd name="T69" fmla="*/ 282575 h 1486"/>
                <a:gd name="T70" fmla="*/ 603250 w 850"/>
                <a:gd name="T71" fmla="*/ 568325 h 1486"/>
                <a:gd name="T72" fmla="*/ 301625 w 850"/>
                <a:gd name="T73" fmla="*/ 600075 h 1486"/>
                <a:gd name="T74" fmla="*/ 3175 w 850"/>
                <a:gd name="T75" fmla="*/ 628650 h 1486"/>
                <a:gd name="T76" fmla="*/ 0 w 850"/>
                <a:gd name="T77" fmla="*/ 631825 h 1486"/>
                <a:gd name="T78" fmla="*/ 0 w 850"/>
                <a:gd name="T79" fmla="*/ 631825 h 1486"/>
                <a:gd name="T80" fmla="*/ 53975 w 850"/>
                <a:gd name="T81" fmla="*/ 704850 h 1486"/>
                <a:gd name="T82" fmla="*/ 101600 w 850"/>
                <a:gd name="T83" fmla="*/ 777875 h 1486"/>
                <a:gd name="T84" fmla="*/ 146050 w 850"/>
                <a:gd name="T85" fmla="*/ 854075 h 1486"/>
                <a:gd name="T86" fmla="*/ 187325 w 850"/>
                <a:gd name="T87" fmla="*/ 933450 h 1486"/>
                <a:gd name="T88" fmla="*/ 222250 w 850"/>
                <a:gd name="T89" fmla="*/ 1012825 h 1486"/>
                <a:gd name="T90" fmla="*/ 250825 w 850"/>
                <a:gd name="T91" fmla="*/ 1092200 h 1486"/>
                <a:gd name="T92" fmla="*/ 276225 w 850"/>
                <a:gd name="T93" fmla="*/ 1174750 h 1486"/>
                <a:gd name="T94" fmla="*/ 298450 w 850"/>
                <a:gd name="T95" fmla="*/ 1257300 h 1486"/>
                <a:gd name="T96" fmla="*/ 311150 w 850"/>
                <a:gd name="T97" fmla="*/ 1339850 h 1486"/>
                <a:gd name="T98" fmla="*/ 323850 w 850"/>
                <a:gd name="T99" fmla="*/ 1422400 h 1486"/>
                <a:gd name="T100" fmla="*/ 330200 w 850"/>
                <a:gd name="T101" fmla="*/ 1508125 h 1486"/>
                <a:gd name="T102" fmla="*/ 333375 w 850"/>
                <a:gd name="T103" fmla="*/ 1590675 h 1486"/>
                <a:gd name="T104" fmla="*/ 330200 w 850"/>
                <a:gd name="T105" fmla="*/ 1676400 h 1486"/>
                <a:gd name="T106" fmla="*/ 320675 w 850"/>
                <a:gd name="T107" fmla="*/ 1758950 h 1486"/>
                <a:gd name="T108" fmla="*/ 311150 w 850"/>
                <a:gd name="T109" fmla="*/ 1841500 h 1486"/>
                <a:gd name="T110" fmla="*/ 292100 w 850"/>
                <a:gd name="T111" fmla="*/ 1924050 h 1486"/>
                <a:gd name="T112" fmla="*/ 501650 w 850"/>
                <a:gd name="T113" fmla="*/ 2143125 h 1486"/>
                <a:gd name="T114" fmla="*/ 714375 w 850"/>
                <a:gd name="T115" fmla="*/ 2359025 h 1486"/>
                <a:gd name="T116" fmla="*/ 996950 w 850"/>
                <a:gd name="T117" fmla="*/ 2254250 h 1486"/>
                <a:gd name="T118" fmla="*/ 1282700 w 850"/>
                <a:gd name="T119" fmla="*/ 2149475 h 148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50" h="1486">
                  <a:moveTo>
                    <a:pt x="808" y="1354"/>
                  </a:moveTo>
                  <a:lnTo>
                    <a:pt x="808" y="1354"/>
                  </a:lnTo>
                  <a:lnTo>
                    <a:pt x="818" y="1312"/>
                  </a:lnTo>
                  <a:lnTo>
                    <a:pt x="826" y="1268"/>
                  </a:lnTo>
                  <a:lnTo>
                    <a:pt x="832" y="1226"/>
                  </a:lnTo>
                  <a:lnTo>
                    <a:pt x="838" y="1182"/>
                  </a:lnTo>
                  <a:lnTo>
                    <a:pt x="844" y="1138"/>
                  </a:lnTo>
                  <a:lnTo>
                    <a:pt x="846" y="1094"/>
                  </a:lnTo>
                  <a:lnTo>
                    <a:pt x="848" y="1050"/>
                  </a:lnTo>
                  <a:lnTo>
                    <a:pt x="850" y="1006"/>
                  </a:lnTo>
                  <a:lnTo>
                    <a:pt x="848" y="962"/>
                  </a:lnTo>
                  <a:lnTo>
                    <a:pt x="848" y="918"/>
                  </a:lnTo>
                  <a:lnTo>
                    <a:pt x="844" y="874"/>
                  </a:lnTo>
                  <a:lnTo>
                    <a:pt x="840" y="830"/>
                  </a:lnTo>
                  <a:lnTo>
                    <a:pt x="836" y="786"/>
                  </a:lnTo>
                  <a:lnTo>
                    <a:pt x="828" y="742"/>
                  </a:lnTo>
                  <a:lnTo>
                    <a:pt x="822" y="698"/>
                  </a:lnTo>
                  <a:lnTo>
                    <a:pt x="812" y="654"/>
                  </a:lnTo>
                  <a:lnTo>
                    <a:pt x="802" y="612"/>
                  </a:lnTo>
                  <a:lnTo>
                    <a:pt x="790" y="568"/>
                  </a:lnTo>
                  <a:lnTo>
                    <a:pt x="778" y="524"/>
                  </a:lnTo>
                  <a:lnTo>
                    <a:pt x="764" y="482"/>
                  </a:lnTo>
                  <a:lnTo>
                    <a:pt x="750" y="440"/>
                  </a:lnTo>
                  <a:lnTo>
                    <a:pt x="734" y="398"/>
                  </a:lnTo>
                  <a:lnTo>
                    <a:pt x="716" y="356"/>
                  </a:lnTo>
                  <a:lnTo>
                    <a:pt x="696" y="314"/>
                  </a:lnTo>
                  <a:lnTo>
                    <a:pt x="676" y="274"/>
                  </a:lnTo>
                  <a:lnTo>
                    <a:pt x="656" y="234"/>
                  </a:lnTo>
                  <a:lnTo>
                    <a:pt x="632" y="194"/>
                  </a:lnTo>
                  <a:lnTo>
                    <a:pt x="608" y="154"/>
                  </a:lnTo>
                  <a:lnTo>
                    <a:pt x="584" y="114"/>
                  </a:lnTo>
                  <a:lnTo>
                    <a:pt x="558" y="76"/>
                  </a:lnTo>
                  <a:lnTo>
                    <a:pt x="530" y="38"/>
                  </a:lnTo>
                  <a:lnTo>
                    <a:pt x="500" y="0"/>
                  </a:lnTo>
                  <a:lnTo>
                    <a:pt x="440" y="178"/>
                  </a:lnTo>
                  <a:lnTo>
                    <a:pt x="380" y="358"/>
                  </a:lnTo>
                  <a:lnTo>
                    <a:pt x="190" y="378"/>
                  </a:lnTo>
                  <a:lnTo>
                    <a:pt x="2" y="396"/>
                  </a:lnTo>
                  <a:lnTo>
                    <a:pt x="0" y="398"/>
                  </a:lnTo>
                  <a:lnTo>
                    <a:pt x="34" y="444"/>
                  </a:lnTo>
                  <a:lnTo>
                    <a:pt x="64" y="490"/>
                  </a:lnTo>
                  <a:lnTo>
                    <a:pt x="92" y="538"/>
                  </a:lnTo>
                  <a:lnTo>
                    <a:pt x="118" y="588"/>
                  </a:lnTo>
                  <a:lnTo>
                    <a:pt x="140" y="638"/>
                  </a:lnTo>
                  <a:lnTo>
                    <a:pt x="158" y="688"/>
                  </a:lnTo>
                  <a:lnTo>
                    <a:pt x="174" y="740"/>
                  </a:lnTo>
                  <a:lnTo>
                    <a:pt x="188" y="792"/>
                  </a:lnTo>
                  <a:lnTo>
                    <a:pt x="196" y="844"/>
                  </a:lnTo>
                  <a:lnTo>
                    <a:pt x="204" y="896"/>
                  </a:lnTo>
                  <a:lnTo>
                    <a:pt x="208" y="950"/>
                  </a:lnTo>
                  <a:lnTo>
                    <a:pt x="210" y="1002"/>
                  </a:lnTo>
                  <a:lnTo>
                    <a:pt x="208" y="1056"/>
                  </a:lnTo>
                  <a:lnTo>
                    <a:pt x="202" y="1108"/>
                  </a:lnTo>
                  <a:lnTo>
                    <a:pt x="196" y="1160"/>
                  </a:lnTo>
                  <a:lnTo>
                    <a:pt x="184" y="1212"/>
                  </a:lnTo>
                  <a:lnTo>
                    <a:pt x="316" y="1350"/>
                  </a:lnTo>
                  <a:lnTo>
                    <a:pt x="450" y="1486"/>
                  </a:lnTo>
                  <a:lnTo>
                    <a:pt x="628" y="1420"/>
                  </a:lnTo>
                  <a:lnTo>
                    <a:pt x="808" y="1354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911072" y="4614873"/>
              <a:ext cx="866326" cy="444022"/>
            </a:xfrm>
            <a:custGeom>
              <a:avLst/>
              <a:gdLst>
                <a:gd name="T0" fmla="*/ 73025 w 1436"/>
                <a:gd name="T1" fmla="*/ 914400 h 736"/>
                <a:gd name="T2" fmla="*/ 73025 w 1436"/>
                <a:gd name="T3" fmla="*/ 914400 h 736"/>
                <a:gd name="T4" fmla="*/ 136525 w 1436"/>
                <a:gd name="T5" fmla="*/ 942975 h 736"/>
                <a:gd name="T6" fmla="*/ 203200 w 1436"/>
                <a:gd name="T7" fmla="*/ 971550 h 736"/>
                <a:gd name="T8" fmla="*/ 266700 w 1436"/>
                <a:gd name="T9" fmla="*/ 996950 h 736"/>
                <a:gd name="T10" fmla="*/ 333375 w 1436"/>
                <a:gd name="T11" fmla="*/ 1022350 h 736"/>
                <a:gd name="T12" fmla="*/ 400050 w 1436"/>
                <a:gd name="T13" fmla="*/ 1044575 h 736"/>
                <a:gd name="T14" fmla="*/ 466725 w 1436"/>
                <a:gd name="T15" fmla="*/ 1063625 h 736"/>
                <a:gd name="T16" fmla="*/ 533400 w 1436"/>
                <a:gd name="T17" fmla="*/ 1082675 h 736"/>
                <a:gd name="T18" fmla="*/ 600075 w 1436"/>
                <a:gd name="T19" fmla="*/ 1101725 h 736"/>
                <a:gd name="T20" fmla="*/ 669925 w 1436"/>
                <a:gd name="T21" fmla="*/ 1114425 h 736"/>
                <a:gd name="T22" fmla="*/ 736600 w 1436"/>
                <a:gd name="T23" fmla="*/ 1127125 h 736"/>
                <a:gd name="T24" fmla="*/ 806450 w 1436"/>
                <a:gd name="T25" fmla="*/ 1139825 h 736"/>
                <a:gd name="T26" fmla="*/ 876300 w 1436"/>
                <a:gd name="T27" fmla="*/ 1149350 h 736"/>
                <a:gd name="T28" fmla="*/ 946150 w 1436"/>
                <a:gd name="T29" fmla="*/ 1155700 h 736"/>
                <a:gd name="T30" fmla="*/ 1016000 w 1436"/>
                <a:gd name="T31" fmla="*/ 1162050 h 736"/>
                <a:gd name="T32" fmla="*/ 1085850 w 1436"/>
                <a:gd name="T33" fmla="*/ 1165225 h 736"/>
                <a:gd name="T34" fmla="*/ 1155700 w 1436"/>
                <a:gd name="T35" fmla="*/ 1168400 h 736"/>
                <a:gd name="T36" fmla="*/ 1228725 w 1436"/>
                <a:gd name="T37" fmla="*/ 1168400 h 736"/>
                <a:gd name="T38" fmla="*/ 1298575 w 1436"/>
                <a:gd name="T39" fmla="*/ 1165225 h 736"/>
                <a:gd name="T40" fmla="*/ 1368425 w 1436"/>
                <a:gd name="T41" fmla="*/ 1162050 h 736"/>
                <a:gd name="T42" fmla="*/ 1441450 w 1436"/>
                <a:gd name="T43" fmla="*/ 1155700 h 736"/>
                <a:gd name="T44" fmla="*/ 1511300 w 1436"/>
                <a:gd name="T45" fmla="*/ 1146175 h 736"/>
                <a:gd name="T46" fmla="*/ 1581150 w 1436"/>
                <a:gd name="T47" fmla="*/ 1136650 h 736"/>
                <a:gd name="T48" fmla="*/ 1654175 w 1436"/>
                <a:gd name="T49" fmla="*/ 1123950 h 736"/>
                <a:gd name="T50" fmla="*/ 1724025 w 1436"/>
                <a:gd name="T51" fmla="*/ 1108075 h 736"/>
                <a:gd name="T52" fmla="*/ 1793875 w 1436"/>
                <a:gd name="T53" fmla="*/ 1092200 h 736"/>
                <a:gd name="T54" fmla="*/ 1863725 w 1436"/>
                <a:gd name="T55" fmla="*/ 1073150 h 736"/>
                <a:gd name="T56" fmla="*/ 1933575 w 1436"/>
                <a:gd name="T57" fmla="*/ 1050925 h 736"/>
                <a:gd name="T58" fmla="*/ 2003425 w 1436"/>
                <a:gd name="T59" fmla="*/ 1028700 h 736"/>
                <a:gd name="T60" fmla="*/ 2073275 w 1436"/>
                <a:gd name="T61" fmla="*/ 1003300 h 736"/>
                <a:gd name="T62" fmla="*/ 2143125 w 1436"/>
                <a:gd name="T63" fmla="*/ 977900 h 736"/>
                <a:gd name="T64" fmla="*/ 2212975 w 1436"/>
                <a:gd name="T65" fmla="*/ 946150 h 736"/>
                <a:gd name="T66" fmla="*/ 2279650 w 1436"/>
                <a:gd name="T67" fmla="*/ 914400 h 736"/>
                <a:gd name="T68" fmla="*/ 2025650 w 1436"/>
                <a:gd name="T69" fmla="*/ 758825 h 736"/>
                <a:gd name="T70" fmla="*/ 1768475 w 1436"/>
                <a:gd name="T71" fmla="*/ 603250 h 736"/>
                <a:gd name="T72" fmla="*/ 1806575 w 1436"/>
                <a:gd name="T73" fmla="*/ 301625 h 736"/>
                <a:gd name="T74" fmla="*/ 1841500 w 1436"/>
                <a:gd name="T75" fmla="*/ 3175 h 736"/>
                <a:gd name="T76" fmla="*/ 1841500 w 1436"/>
                <a:gd name="T77" fmla="*/ 0 h 736"/>
                <a:gd name="T78" fmla="*/ 1841500 w 1436"/>
                <a:gd name="T79" fmla="*/ 0 h 736"/>
                <a:gd name="T80" fmla="*/ 1758950 w 1436"/>
                <a:gd name="T81" fmla="*/ 38100 h 736"/>
                <a:gd name="T82" fmla="*/ 1676400 w 1436"/>
                <a:gd name="T83" fmla="*/ 66675 h 736"/>
                <a:gd name="T84" fmla="*/ 1590675 w 1436"/>
                <a:gd name="T85" fmla="*/ 95250 h 736"/>
                <a:gd name="T86" fmla="*/ 1504950 w 1436"/>
                <a:gd name="T87" fmla="*/ 114300 h 736"/>
                <a:gd name="T88" fmla="*/ 1422400 w 1436"/>
                <a:gd name="T89" fmla="*/ 133350 h 736"/>
                <a:gd name="T90" fmla="*/ 1336675 w 1436"/>
                <a:gd name="T91" fmla="*/ 142875 h 736"/>
                <a:gd name="T92" fmla="*/ 1250950 w 1436"/>
                <a:gd name="T93" fmla="*/ 149225 h 736"/>
                <a:gd name="T94" fmla="*/ 1165225 w 1436"/>
                <a:gd name="T95" fmla="*/ 152400 h 736"/>
                <a:gd name="T96" fmla="*/ 1082675 w 1436"/>
                <a:gd name="T97" fmla="*/ 149225 h 736"/>
                <a:gd name="T98" fmla="*/ 996950 w 1436"/>
                <a:gd name="T99" fmla="*/ 139700 h 736"/>
                <a:gd name="T100" fmla="*/ 914400 w 1436"/>
                <a:gd name="T101" fmla="*/ 127000 h 736"/>
                <a:gd name="T102" fmla="*/ 831850 w 1436"/>
                <a:gd name="T103" fmla="*/ 111125 h 736"/>
                <a:gd name="T104" fmla="*/ 749300 w 1436"/>
                <a:gd name="T105" fmla="*/ 88900 h 736"/>
                <a:gd name="T106" fmla="*/ 669925 w 1436"/>
                <a:gd name="T107" fmla="*/ 63500 h 736"/>
                <a:gd name="T108" fmla="*/ 590550 w 1436"/>
                <a:gd name="T109" fmla="*/ 31750 h 736"/>
                <a:gd name="T110" fmla="*/ 514350 w 1436"/>
                <a:gd name="T111" fmla="*/ 0 h 736"/>
                <a:gd name="T112" fmla="*/ 257175 w 1436"/>
                <a:gd name="T113" fmla="*/ 155575 h 736"/>
                <a:gd name="T114" fmla="*/ 0 w 1436"/>
                <a:gd name="T115" fmla="*/ 311150 h 736"/>
                <a:gd name="T116" fmla="*/ 34925 w 1436"/>
                <a:gd name="T117" fmla="*/ 612775 h 736"/>
                <a:gd name="T118" fmla="*/ 73025 w 1436"/>
                <a:gd name="T119" fmla="*/ 914400 h 7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436" h="736">
                  <a:moveTo>
                    <a:pt x="46" y="576"/>
                  </a:moveTo>
                  <a:lnTo>
                    <a:pt x="46" y="576"/>
                  </a:lnTo>
                  <a:lnTo>
                    <a:pt x="86" y="594"/>
                  </a:lnTo>
                  <a:lnTo>
                    <a:pt x="128" y="612"/>
                  </a:lnTo>
                  <a:lnTo>
                    <a:pt x="168" y="628"/>
                  </a:lnTo>
                  <a:lnTo>
                    <a:pt x="210" y="644"/>
                  </a:lnTo>
                  <a:lnTo>
                    <a:pt x="252" y="658"/>
                  </a:lnTo>
                  <a:lnTo>
                    <a:pt x="294" y="670"/>
                  </a:lnTo>
                  <a:lnTo>
                    <a:pt x="336" y="682"/>
                  </a:lnTo>
                  <a:lnTo>
                    <a:pt x="378" y="694"/>
                  </a:lnTo>
                  <a:lnTo>
                    <a:pt x="422" y="702"/>
                  </a:lnTo>
                  <a:lnTo>
                    <a:pt x="464" y="710"/>
                  </a:lnTo>
                  <a:lnTo>
                    <a:pt x="508" y="718"/>
                  </a:lnTo>
                  <a:lnTo>
                    <a:pt x="552" y="724"/>
                  </a:lnTo>
                  <a:lnTo>
                    <a:pt x="596" y="728"/>
                  </a:lnTo>
                  <a:lnTo>
                    <a:pt x="640" y="732"/>
                  </a:lnTo>
                  <a:lnTo>
                    <a:pt x="684" y="734"/>
                  </a:lnTo>
                  <a:lnTo>
                    <a:pt x="728" y="736"/>
                  </a:lnTo>
                  <a:lnTo>
                    <a:pt x="774" y="736"/>
                  </a:lnTo>
                  <a:lnTo>
                    <a:pt x="818" y="734"/>
                  </a:lnTo>
                  <a:lnTo>
                    <a:pt x="862" y="732"/>
                  </a:lnTo>
                  <a:lnTo>
                    <a:pt x="908" y="728"/>
                  </a:lnTo>
                  <a:lnTo>
                    <a:pt x="952" y="722"/>
                  </a:lnTo>
                  <a:lnTo>
                    <a:pt x="996" y="716"/>
                  </a:lnTo>
                  <a:lnTo>
                    <a:pt x="1042" y="708"/>
                  </a:lnTo>
                  <a:lnTo>
                    <a:pt x="1086" y="698"/>
                  </a:lnTo>
                  <a:lnTo>
                    <a:pt x="1130" y="688"/>
                  </a:lnTo>
                  <a:lnTo>
                    <a:pt x="1174" y="676"/>
                  </a:lnTo>
                  <a:lnTo>
                    <a:pt x="1218" y="662"/>
                  </a:lnTo>
                  <a:lnTo>
                    <a:pt x="1262" y="648"/>
                  </a:lnTo>
                  <a:lnTo>
                    <a:pt x="1306" y="632"/>
                  </a:lnTo>
                  <a:lnTo>
                    <a:pt x="1350" y="616"/>
                  </a:lnTo>
                  <a:lnTo>
                    <a:pt x="1394" y="596"/>
                  </a:lnTo>
                  <a:lnTo>
                    <a:pt x="1436" y="576"/>
                  </a:lnTo>
                  <a:lnTo>
                    <a:pt x="1276" y="478"/>
                  </a:lnTo>
                  <a:lnTo>
                    <a:pt x="1114" y="380"/>
                  </a:lnTo>
                  <a:lnTo>
                    <a:pt x="1138" y="190"/>
                  </a:lnTo>
                  <a:lnTo>
                    <a:pt x="1160" y="2"/>
                  </a:lnTo>
                  <a:lnTo>
                    <a:pt x="1160" y="0"/>
                  </a:lnTo>
                  <a:lnTo>
                    <a:pt x="1108" y="24"/>
                  </a:lnTo>
                  <a:lnTo>
                    <a:pt x="1056" y="42"/>
                  </a:lnTo>
                  <a:lnTo>
                    <a:pt x="1002" y="60"/>
                  </a:lnTo>
                  <a:lnTo>
                    <a:pt x="948" y="72"/>
                  </a:lnTo>
                  <a:lnTo>
                    <a:pt x="896" y="84"/>
                  </a:lnTo>
                  <a:lnTo>
                    <a:pt x="842" y="90"/>
                  </a:lnTo>
                  <a:lnTo>
                    <a:pt x="788" y="94"/>
                  </a:lnTo>
                  <a:lnTo>
                    <a:pt x="734" y="96"/>
                  </a:lnTo>
                  <a:lnTo>
                    <a:pt x="682" y="94"/>
                  </a:lnTo>
                  <a:lnTo>
                    <a:pt x="628" y="88"/>
                  </a:lnTo>
                  <a:lnTo>
                    <a:pt x="576" y="80"/>
                  </a:lnTo>
                  <a:lnTo>
                    <a:pt x="524" y="70"/>
                  </a:lnTo>
                  <a:lnTo>
                    <a:pt x="472" y="56"/>
                  </a:lnTo>
                  <a:lnTo>
                    <a:pt x="422" y="40"/>
                  </a:lnTo>
                  <a:lnTo>
                    <a:pt x="372" y="20"/>
                  </a:lnTo>
                  <a:lnTo>
                    <a:pt x="324" y="0"/>
                  </a:lnTo>
                  <a:lnTo>
                    <a:pt x="162" y="98"/>
                  </a:lnTo>
                  <a:lnTo>
                    <a:pt x="0" y="196"/>
                  </a:lnTo>
                  <a:lnTo>
                    <a:pt x="22" y="386"/>
                  </a:lnTo>
                  <a:lnTo>
                    <a:pt x="46" y="576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341830" y="3442554"/>
              <a:ext cx="512798" cy="818064"/>
            </a:xfrm>
            <a:custGeom>
              <a:avLst/>
              <a:gdLst>
                <a:gd name="T0" fmla="*/ 555625 w 850"/>
                <a:gd name="T1" fmla="*/ 0 h 1356"/>
                <a:gd name="T2" fmla="*/ 555625 w 850"/>
                <a:gd name="T3" fmla="*/ 0 h 1356"/>
                <a:gd name="T4" fmla="*/ 511175 w 850"/>
                <a:gd name="T5" fmla="*/ 57150 h 1356"/>
                <a:gd name="T6" fmla="*/ 469900 w 850"/>
                <a:gd name="T7" fmla="*/ 114300 h 1356"/>
                <a:gd name="T8" fmla="*/ 431800 w 850"/>
                <a:gd name="T9" fmla="*/ 171450 h 1356"/>
                <a:gd name="T10" fmla="*/ 393700 w 850"/>
                <a:gd name="T11" fmla="*/ 228600 h 1356"/>
                <a:gd name="T12" fmla="*/ 355600 w 850"/>
                <a:gd name="T13" fmla="*/ 288925 h 1356"/>
                <a:gd name="T14" fmla="*/ 320675 w 850"/>
                <a:gd name="T15" fmla="*/ 349250 h 1356"/>
                <a:gd name="T16" fmla="*/ 288925 w 850"/>
                <a:gd name="T17" fmla="*/ 409575 h 1356"/>
                <a:gd name="T18" fmla="*/ 257175 w 850"/>
                <a:gd name="T19" fmla="*/ 473075 h 1356"/>
                <a:gd name="T20" fmla="*/ 225425 w 850"/>
                <a:gd name="T21" fmla="*/ 536575 h 1356"/>
                <a:gd name="T22" fmla="*/ 200025 w 850"/>
                <a:gd name="T23" fmla="*/ 600075 h 1356"/>
                <a:gd name="T24" fmla="*/ 171450 w 850"/>
                <a:gd name="T25" fmla="*/ 663575 h 1356"/>
                <a:gd name="T26" fmla="*/ 149225 w 850"/>
                <a:gd name="T27" fmla="*/ 730250 h 1356"/>
                <a:gd name="T28" fmla="*/ 123825 w 850"/>
                <a:gd name="T29" fmla="*/ 796925 h 1356"/>
                <a:gd name="T30" fmla="*/ 104775 w 850"/>
                <a:gd name="T31" fmla="*/ 863600 h 1356"/>
                <a:gd name="T32" fmla="*/ 85725 w 850"/>
                <a:gd name="T33" fmla="*/ 933450 h 1356"/>
                <a:gd name="T34" fmla="*/ 66675 w 850"/>
                <a:gd name="T35" fmla="*/ 1000125 h 1356"/>
                <a:gd name="T36" fmla="*/ 50800 w 850"/>
                <a:gd name="T37" fmla="*/ 1069975 h 1356"/>
                <a:gd name="T38" fmla="*/ 38100 w 850"/>
                <a:gd name="T39" fmla="*/ 1139825 h 1356"/>
                <a:gd name="T40" fmla="*/ 25400 w 850"/>
                <a:gd name="T41" fmla="*/ 1209675 h 1356"/>
                <a:gd name="T42" fmla="*/ 15875 w 850"/>
                <a:gd name="T43" fmla="*/ 1279525 h 1356"/>
                <a:gd name="T44" fmla="*/ 9525 w 850"/>
                <a:gd name="T45" fmla="*/ 1349375 h 1356"/>
                <a:gd name="T46" fmla="*/ 3175 w 850"/>
                <a:gd name="T47" fmla="*/ 1422400 h 1356"/>
                <a:gd name="T48" fmla="*/ 0 w 850"/>
                <a:gd name="T49" fmla="*/ 1495425 h 1356"/>
                <a:gd name="T50" fmla="*/ 0 w 850"/>
                <a:gd name="T51" fmla="*/ 1565275 h 1356"/>
                <a:gd name="T52" fmla="*/ 0 w 850"/>
                <a:gd name="T53" fmla="*/ 1638300 h 1356"/>
                <a:gd name="T54" fmla="*/ 3175 w 850"/>
                <a:gd name="T55" fmla="*/ 1711325 h 1356"/>
                <a:gd name="T56" fmla="*/ 6350 w 850"/>
                <a:gd name="T57" fmla="*/ 1784350 h 1356"/>
                <a:gd name="T58" fmla="*/ 12700 w 850"/>
                <a:gd name="T59" fmla="*/ 1857375 h 1356"/>
                <a:gd name="T60" fmla="*/ 22225 w 850"/>
                <a:gd name="T61" fmla="*/ 1930400 h 1356"/>
                <a:gd name="T62" fmla="*/ 34925 w 850"/>
                <a:gd name="T63" fmla="*/ 2003425 h 1356"/>
                <a:gd name="T64" fmla="*/ 47625 w 850"/>
                <a:gd name="T65" fmla="*/ 2076450 h 1356"/>
                <a:gd name="T66" fmla="*/ 63500 w 850"/>
                <a:gd name="T67" fmla="*/ 2152650 h 1356"/>
                <a:gd name="T68" fmla="*/ 269875 w 850"/>
                <a:gd name="T69" fmla="*/ 1936750 h 1356"/>
                <a:gd name="T70" fmla="*/ 482600 w 850"/>
                <a:gd name="T71" fmla="*/ 1724025 h 1356"/>
                <a:gd name="T72" fmla="*/ 765175 w 850"/>
                <a:gd name="T73" fmla="*/ 1825625 h 1356"/>
                <a:gd name="T74" fmla="*/ 1047750 w 850"/>
                <a:gd name="T75" fmla="*/ 1927225 h 1356"/>
                <a:gd name="T76" fmla="*/ 1054100 w 850"/>
                <a:gd name="T77" fmla="*/ 1927225 h 1356"/>
                <a:gd name="T78" fmla="*/ 1054100 w 850"/>
                <a:gd name="T79" fmla="*/ 1927225 h 1356"/>
                <a:gd name="T80" fmla="*/ 1035050 w 850"/>
                <a:gd name="T81" fmla="*/ 1838325 h 1356"/>
                <a:gd name="T82" fmla="*/ 1025525 w 850"/>
                <a:gd name="T83" fmla="*/ 1749425 h 1356"/>
                <a:gd name="T84" fmla="*/ 1016000 w 850"/>
                <a:gd name="T85" fmla="*/ 1663700 h 1356"/>
                <a:gd name="T86" fmla="*/ 1016000 w 850"/>
                <a:gd name="T87" fmla="*/ 1574800 h 1356"/>
                <a:gd name="T88" fmla="*/ 1019175 w 850"/>
                <a:gd name="T89" fmla="*/ 1489075 h 1356"/>
                <a:gd name="T90" fmla="*/ 1025525 w 850"/>
                <a:gd name="T91" fmla="*/ 1403350 h 1356"/>
                <a:gd name="T92" fmla="*/ 1038225 w 850"/>
                <a:gd name="T93" fmla="*/ 1317625 h 1356"/>
                <a:gd name="T94" fmla="*/ 1057275 w 850"/>
                <a:gd name="T95" fmla="*/ 1235075 h 1356"/>
                <a:gd name="T96" fmla="*/ 1079500 w 850"/>
                <a:gd name="T97" fmla="*/ 1152525 h 1356"/>
                <a:gd name="T98" fmla="*/ 1104900 w 850"/>
                <a:gd name="T99" fmla="*/ 1073150 h 1356"/>
                <a:gd name="T100" fmla="*/ 1136650 w 850"/>
                <a:gd name="T101" fmla="*/ 993775 h 1356"/>
                <a:gd name="T102" fmla="*/ 1171575 w 850"/>
                <a:gd name="T103" fmla="*/ 917575 h 1356"/>
                <a:gd name="T104" fmla="*/ 1209675 w 850"/>
                <a:gd name="T105" fmla="*/ 844550 h 1356"/>
                <a:gd name="T106" fmla="*/ 1250950 w 850"/>
                <a:gd name="T107" fmla="*/ 771525 h 1356"/>
                <a:gd name="T108" fmla="*/ 1298575 w 850"/>
                <a:gd name="T109" fmla="*/ 701675 h 1356"/>
                <a:gd name="T110" fmla="*/ 1349375 w 850"/>
                <a:gd name="T111" fmla="*/ 635000 h 1356"/>
                <a:gd name="T112" fmla="*/ 1254125 w 850"/>
                <a:gd name="T113" fmla="*/ 346075 h 1356"/>
                <a:gd name="T114" fmla="*/ 1158875 w 850"/>
                <a:gd name="T115" fmla="*/ 60325 h 1356"/>
                <a:gd name="T116" fmla="*/ 860425 w 850"/>
                <a:gd name="T117" fmla="*/ 31750 h 1356"/>
                <a:gd name="T118" fmla="*/ 555625 w 850"/>
                <a:gd name="T119" fmla="*/ 0 h 1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50" h="1356">
                  <a:moveTo>
                    <a:pt x="350" y="0"/>
                  </a:moveTo>
                  <a:lnTo>
                    <a:pt x="350" y="0"/>
                  </a:lnTo>
                  <a:lnTo>
                    <a:pt x="322" y="36"/>
                  </a:lnTo>
                  <a:lnTo>
                    <a:pt x="296" y="72"/>
                  </a:lnTo>
                  <a:lnTo>
                    <a:pt x="272" y="108"/>
                  </a:lnTo>
                  <a:lnTo>
                    <a:pt x="248" y="144"/>
                  </a:lnTo>
                  <a:lnTo>
                    <a:pt x="224" y="182"/>
                  </a:lnTo>
                  <a:lnTo>
                    <a:pt x="202" y="220"/>
                  </a:lnTo>
                  <a:lnTo>
                    <a:pt x="182" y="258"/>
                  </a:lnTo>
                  <a:lnTo>
                    <a:pt x="162" y="298"/>
                  </a:lnTo>
                  <a:lnTo>
                    <a:pt x="142" y="338"/>
                  </a:lnTo>
                  <a:lnTo>
                    <a:pt x="126" y="378"/>
                  </a:lnTo>
                  <a:lnTo>
                    <a:pt x="108" y="418"/>
                  </a:lnTo>
                  <a:lnTo>
                    <a:pt x="94" y="460"/>
                  </a:lnTo>
                  <a:lnTo>
                    <a:pt x="78" y="502"/>
                  </a:lnTo>
                  <a:lnTo>
                    <a:pt x="66" y="544"/>
                  </a:lnTo>
                  <a:lnTo>
                    <a:pt x="54" y="588"/>
                  </a:lnTo>
                  <a:lnTo>
                    <a:pt x="42" y="630"/>
                  </a:lnTo>
                  <a:lnTo>
                    <a:pt x="32" y="674"/>
                  </a:lnTo>
                  <a:lnTo>
                    <a:pt x="24" y="718"/>
                  </a:lnTo>
                  <a:lnTo>
                    <a:pt x="16" y="762"/>
                  </a:lnTo>
                  <a:lnTo>
                    <a:pt x="10" y="806"/>
                  </a:lnTo>
                  <a:lnTo>
                    <a:pt x="6" y="850"/>
                  </a:lnTo>
                  <a:lnTo>
                    <a:pt x="2" y="896"/>
                  </a:lnTo>
                  <a:lnTo>
                    <a:pt x="0" y="942"/>
                  </a:lnTo>
                  <a:lnTo>
                    <a:pt x="0" y="986"/>
                  </a:lnTo>
                  <a:lnTo>
                    <a:pt x="0" y="1032"/>
                  </a:lnTo>
                  <a:lnTo>
                    <a:pt x="2" y="1078"/>
                  </a:lnTo>
                  <a:lnTo>
                    <a:pt x="4" y="1124"/>
                  </a:lnTo>
                  <a:lnTo>
                    <a:pt x="8" y="1170"/>
                  </a:lnTo>
                  <a:lnTo>
                    <a:pt x="14" y="1216"/>
                  </a:lnTo>
                  <a:lnTo>
                    <a:pt x="22" y="1262"/>
                  </a:lnTo>
                  <a:lnTo>
                    <a:pt x="30" y="1308"/>
                  </a:lnTo>
                  <a:lnTo>
                    <a:pt x="40" y="1356"/>
                  </a:lnTo>
                  <a:lnTo>
                    <a:pt x="170" y="1220"/>
                  </a:lnTo>
                  <a:lnTo>
                    <a:pt x="304" y="1086"/>
                  </a:lnTo>
                  <a:lnTo>
                    <a:pt x="482" y="1150"/>
                  </a:lnTo>
                  <a:lnTo>
                    <a:pt x="660" y="1214"/>
                  </a:lnTo>
                  <a:lnTo>
                    <a:pt x="664" y="1214"/>
                  </a:lnTo>
                  <a:lnTo>
                    <a:pt x="652" y="1158"/>
                  </a:lnTo>
                  <a:lnTo>
                    <a:pt x="646" y="1102"/>
                  </a:lnTo>
                  <a:lnTo>
                    <a:pt x="640" y="1048"/>
                  </a:lnTo>
                  <a:lnTo>
                    <a:pt x="640" y="992"/>
                  </a:lnTo>
                  <a:lnTo>
                    <a:pt x="642" y="938"/>
                  </a:lnTo>
                  <a:lnTo>
                    <a:pt x="646" y="884"/>
                  </a:lnTo>
                  <a:lnTo>
                    <a:pt x="654" y="830"/>
                  </a:lnTo>
                  <a:lnTo>
                    <a:pt x="666" y="778"/>
                  </a:lnTo>
                  <a:lnTo>
                    <a:pt x="680" y="726"/>
                  </a:lnTo>
                  <a:lnTo>
                    <a:pt x="696" y="676"/>
                  </a:lnTo>
                  <a:lnTo>
                    <a:pt x="716" y="626"/>
                  </a:lnTo>
                  <a:lnTo>
                    <a:pt x="738" y="578"/>
                  </a:lnTo>
                  <a:lnTo>
                    <a:pt x="762" y="532"/>
                  </a:lnTo>
                  <a:lnTo>
                    <a:pt x="788" y="486"/>
                  </a:lnTo>
                  <a:lnTo>
                    <a:pt x="818" y="442"/>
                  </a:lnTo>
                  <a:lnTo>
                    <a:pt x="850" y="400"/>
                  </a:lnTo>
                  <a:lnTo>
                    <a:pt x="790" y="218"/>
                  </a:lnTo>
                  <a:lnTo>
                    <a:pt x="730" y="38"/>
                  </a:lnTo>
                  <a:lnTo>
                    <a:pt x="542" y="20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5622080" y="4201867"/>
              <a:ext cx="720330" cy="742048"/>
            </a:xfrm>
            <a:custGeom>
              <a:avLst/>
              <a:gdLst>
                <a:gd name="T0" fmla="*/ 517525 w 1194"/>
                <a:gd name="T1" fmla="*/ 1952625 h 1230"/>
                <a:gd name="T2" fmla="*/ 517525 w 1194"/>
                <a:gd name="T3" fmla="*/ 1952625 h 1230"/>
                <a:gd name="T4" fmla="*/ 581025 w 1194"/>
                <a:gd name="T5" fmla="*/ 1920875 h 1230"/>
                <a:gd name="T6" fmla="*/ 641350 w 1194"/>
                <a:gd name="T7" fmla="*/ 1889125 h 1230"/>
                <a:gd name="T8" fmla="*/ 701675 w 1194"/>
                <a:gd name="T9" fmla="*/ 1854200 h 1230"/>
                <a:gd name="T10" fmla="*/ 762000 w 1194"/>
                <a:gd name="T11" fmla="*/ 1819275 h 1230"/>
                <a:gd name="T12" fmla="*/ 822325 w 1194"/>
                <a:gd name="T13" fmla="*/ 1781175 h 1230"/>
                <a:gd name="T14" fmla="*/ 879475 w 1194"/>
                <a:gd name="T15" fmla="*/ 1739900 h 1230"/>
                <a:gd name="T16" fmla="*/ 936625 w 1194"/>
                <a:gd name="T17" fmla="*/ 1698625 h 1230"/>
                <a:gd name="T18" fmla="*/ 990600 w 1194"/>
                <a:gd name="T19" fmla="*/ 1657350 h 1230"/>
                <a:gd name="T20" fmla="*/ 1044575 w 1194"/>
                <a:gd name="T21" fmla="*/ 1612900 h 1230"/>
                <a:gd name="T22" fmla="*/ 1098550 w 1194"/>
                <a:gd name="T23" fmla="*/ 1568450 h 1230"/>
                <a:gd name="T24" fmla="*/ 1149350 w 1194"/>
                <a:gd name="T25" fmla="*/ 1520825 h 1230"/>
                <a:gd name="T26" fmla="*/ 1200150 w 1194"/>
                <a:gd name="T27" fmla="*/ 1473200 h 1230"/>
                <a:gd name="T28" fmla="*/ 1250950 w 1194"/>
                <a:gd name="T29" fmla="*/ 1422400 h 1230"/>
                <a:gd name="T30" fmla="*/ 1298575 w 1194"/>
                <a:gd name="T31" fmla="*/ 1371600 h 1230"/>
                <a:gd name="T32" fmla="*/ 1346200 w 1194"/>
                <a:gd name="T33" fmla="*/ 1317625 h 1230"/>
                <a:gd name="T34" fmla="*/ 1390650 w 1194"/>
                <a:gd name="T35" fmla="*/ 1263650 h 1230"/>
                <a:gd name="T36" fmla="*/ 1435100 w 1194"/>
                <a:gd name="T37" fmla="*/ 1209675 h 1230"/>
                <a:gd name="T38" fmla="*/ 1476375 w 1194"/>
                <a:gd name="T39" fmla="*/ 1152525 h 1230"/>
                <a:gd name="T40" fmla="*/ 1517650 w 1194"/>
                <a:gd name="T41" fmla="*/ 1092200 h 1230"/>
                <a:gd name="T42" fmla="*/ 1555750 w 1194"/>
                <a:gd name="T43" fmla="*/ 1035050 h 1230"/>
                <a:gd name="T44" fmla="*/ 1593850 w 1194"/>
                <a:gd name="T45" fmla="*/ 974725 h 1230"/>
                <a:gd name="T46" fmla="*/ 1631950 w 1194"/>
                <a:gd name="T47" fmla="*/ 911225 h 1230"/>
                <a:gd name="T48" fmla="*/ 1663700 w 1194"/>
                <a:gd name="T49" fmla="*/ 847725 h 1230"/>
                <a:gd name="T50" fmla="*/ 1698625 w 1194"/>
                <a:gd name="T51" fmla="*/ 784225 h 1230"/>
                <a:gd name="T52" fmla="*/ 1730375 w 1194"/>
                <a:gd name="T53" fmla="*/ 717550 h 1230"/>
                <a:gd name="T54" fmla="*/ 1758950 w 1194"/>
                <a:gd name="T55" fmla="*/ 650875 h 1230"/>
                <a:gd name="T56" fmla="*/ 1784350 w 1194"/>
                <a:gd name="T57" fmla="*/ 584200 h 1230"/>
                <a:gd name="T58" fmla="*/ 1809750 w 1194"/>
                <a:gd name="T59" fmla="*/ 514350 h 1230"/>
                <a:gd name="T60" fmla="*/ 1835150 w 1194"/>
                <a:gd name="T61" fmla="*/ 444500 h 1230"/>
                <a:gd name="T62" fmla="*/ 1857375 w 1194"/>
                <a:gd name="T63" fmla="*/ 374650 h 1230"/>
                <a:gd name="T64" fmla="*/ 1876425 w 1194"/>
                <a:gd name="T65" fmla="*/ 301625 h 1230"/>
                <a:gd name="T66" fmla="*/ 1895475 w 1194"/>
                <a:gd name="T67" fmla="*/ 228600 h 1230"/>
                <a:gd name="T68" fmla="*/ 1612900 w 1194"/>
                <a:gd name="T69" fmla="*/ 330200 h 1230"/>
                <a:gd name="T70" fmla="*/ 1330325 w 1194"/>
                <a:gd name="T71" fmla="*/ 431800 h 1230"/>
                <a:gd name="T72" fmla="*/ 1120775 w 1194"/>
                <a:gd name="T73" fmla="*/ 219075 h 1230"/>
                <a:gd name="T74" fmla="*/ 908050 w 1194"/>
                <a:gd name="T75" fmla="*/ 3175 h 1230"/>
                <a:gd name="T76" fmla="*/ 904875 w 1194"/>
                <a:gd name="T77" fmla="*/ 0 h 1230"/>
                <a:gd name="T78" fmla="*/ 904875 w 1194"/>
                <a:gd name="T79" fmla="*/ 0 h 1230"/>
                <a:gd name="T80" fmla="*/ 882650 w 1194"/>
                <a:gd name="T81" fmla="*/ 88900 h 1230"/>
                <a:gd name="T82" fmla="*/ 854075 w 1194"/>
                <a:gd name="T83" fmla="*/ 174625 h 1230"/>
                <a:gd name="T84" fmla="*/ 822325 w 1194"/>
                <a:gd name="T85" fmla="*/ 254000 h 1230"/>
                <a:gd name="T86" fmla="*/ 787400 w 1194"/>
                <a:gd name="T87" fmla="*/ 333375 h 1230"/>
                <a:gd name="T88" fmla="*/ 746125 w 1194"/>
                <a:gd name="T89" fmla="*/ 412750 h 1230"/>
                <a:gd name="T90" fmla="*/ 701675 w 1194"/>
                <a:gd name="T91" fmla="*/ 485775 h 1230"/>
                <a:gd name="T92" fmla="*/ 654050 w 1194"/>
                <a:gd name="T93" fmla="*/ 555625 h 1230"/>
                <a:gd name="T94" fmla="*/ 603250 w 1194"/>
                <a:gd name="T95" fmla="*/ 622300 h 1230"/>
                <a:gd name="T96" fmla="*/ 546100 w 1194"/>
                <a:gd name="T97" fmla="*/ 688975 h 1230"/>
                <a:gd name="T98" fmla="*/ 488950 w 1194"/>
                <a:gd name="T99" fmla="*/ 749300 h 1230"/>
                <a:gd name="T100" fmla="*/ 425450 w 1194"/>
                <a:gd name="T101" fmla="*/ 806450 h 1230"/>
                <a:gd name="T102" fmla="*/ 361950 w 1194"/>
                <a:gd name="T103" fmla="*/ 860425 h 1230"/>
                <a:gd name="T104" fmla="*/ 295275 w 1194"/>
                <a:gd name="T105" fmla="*/ 911225 h 1230"/>
                <a:gd name="T106" fmla="*/ 225425 w 1194"/>
                <a:gd name="T107" fmla="*/ 955675 h 1230"/>
                <a:gd name="T108" fmla="*/ 152400 w 1194"/>
                <a:gd name="T109" fmla="*/ 996950 h 1230"/>
                <a:gd name="T110" fmla="*/ 76200 w 1194"/>
                <a:gd name="T111" fmla="*/ 1038225 h 1230"/>
                <a:gd name="T112" fmla="*/ 38100 w 1194"/>
                <a:gd name="T113" fmla="*/ 1336675 h 1230"/>
                <a:gd name="T114" fmla="*/ 0 w 1194"/>
                <a:gd name="T115" fmla="*/ 1635125 h 1230"/>
                <a:gd name="T116" fmla="*/ 257175 w 1194"/>
                <a:gd name="T117" fmla="*/ 1793875 h 1230"/>
                <a:gd name="T118" fmla="*/ 517525 w 1194"/>
                <a:gd name="T119" fmla="*/ 1952625 h 12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94" h="1230">
                  <a:moveTo>
                    <a:pt x="326" y="1230"/>
                  </a:moveTo>
                  <a:lnTo>
                    <a:pt x="326" y="1230"/>
                  </a:lnTo>
                  <a:lnTo>
                    <a:pt x="366" y="1210"/>
                  </a:lnTo>
                  <a:lnTo>
                    <a:pt x="404" y="1190"/>
                  </a:lnTo>
                  <a:lnTo>
                    <a:pt x="442" y="1168"/>
                  </a:lnTo>
                  <a:lnTo>
                    <a:pt x="480" y="1146"/>
                  </a:lnTo>
                  <a:lnTo>
                    <a:pt x="518" y="1122"/>
                  </a:lnTo>
                  <a:lnTo>
                    <a:pt x="554" y="1096"/>
                  </a:lnTo>
                  <a:lnTo>
                    <a:pt x="590" y="1070"/>
                  </a:lnTo>
                  <a:lnTo>
                    <a:pt x="624" y="1044"/>
                  </a:lnTo>
                  <a:lnTo>
                    <a:pt x="658" y="1016"/>
                  </a:lnTo>
                  <a:lnTo>
                    <a:pt x="692" y="988"/>
                  </a:lnTo>
                  <a:lnTo>
                    <a:pt x="724" y="958"/>
                  </a:lnTo>
                  <a:lnTo>
                    <a:pt x="756" y="928"/>
                  </a:lnTo>
                  <a:lnTo>
                    <a:pt x="788" y="896"/>
                  </a:lnTo>
                  <a:lnTo>
                    <a:pt x="818" y="864"/>
                  </a:lnTo>
                  <a:lnTo>
                    <a:pt x="848" y="830"/>
                  </a:lnTo>
                  <a:lnTo>
                    <a:pt x="876" y="796"/>
                  </a:lnTo>
                  <a:lnTo>
                    <a:pt x="904" y="762"/>
                  </a:lnTo>
                  <a:lnTo>
                    <a:pt x="930" y="726"/>
                  </a:lnTo>
                  <a:lnTo>
                    <a:pt x="956" y="688"/>
                  </a:lnTo>
                  <a:lnTo>
                    <a:pt x="980" y="652"/>
                  </a:lnTo>
                  <a:lnTo>
                    <a:pt x="1004" y="614"/>
                  </a:lnTo>
                  <a:lnTo>
                    <a:pt x="1028" y="574"/>
                  </a:lnTo>
                  <a:lnTo>
                    <a:pt x="1048" y="534"/>
                  </a:lnTo>
                  <a:lnTo>
                    <a:pt x="1070" y="494"/>
                  </a:lnTo>
                  <a:lnTo>
                    <a:pt x="1090" y="452"/>
                  </a:lnTo>
                  <a:lnTo>
                    <a:pt x="1108" y="410"/>
                  </a:lnTo>
                  <a:lnTo>
                    <a:pt x="1124" y="368"/>
                  </a:lnTo>
                  <a:lnTo>
                    <a:pt x="1140" y="324"/>
                  </a:lnTo>
                  <a:lnTo>
                    <a:pt x="1156" y="280"/>
                  </a:lnTo>
                  <a:lnTo>
                    <a:pt x="1170" y="236"/>
                  </a:lnTo>
                  <a:lnTo>
                    <a:pt x="1182" y="190"/>
                  </a:lnTo>
                  <a:lnTo>
                    <a:pt x="1194" y="144"/>
                  </a:lnTo>
                  <a:lnTo>
                    <a:pt x="1016" y="208"/>
                  </a:lnTo>
                  <a:lnTo>
                    <a:pt x="838" y="272"/>
                  </a:lnTo>
                  <a:lnTo>
                    <a:pt x="706" y="138"/>
                  </a:lnTo>
                  <a:lnTo>
                    <a:pt x="572" y="2"/>
                  </a:lnTo>
                  <a:lnTo>
                    <a:pt x="570" y="0"/>
                  </a:lnTo>
                  <a:lnTo>
                    <a:pt x="556" y="56"/>
                  </a:lnTo>
                  <a:lnTo>
                    <a:pt x="538" y="110"/>
                  </a:lnTo>
                  <a:lnTo>
                    <a:pt x="518" y="160"/>
                  </a:lnTo>
                  <a:lnTo>
                    <a:pt x="496" y="210"/>
                  </a:lnTo>
                  <a:lnTo>
                    <a:pt x="470" y="260"/>
                  </a:lnTo>
                  <a:lnTo>
                    <a:pt x="442" y="306"/>
                  </a:lnTo>
                  <a:lnTo>
                    <a:pt x="412" y="350"/>
                  </a:lnTo>
                  <a:lnTo>
                    <a:pt x="380" y="392"/>
                  </a:lnTo>
                  <a:lnTo>
                    <a:pt x="344" y="434"/>
                  </a:lnTo>
                  <a:lnTo>
                    <a:pt x="308" y="472"/>
                  </a:lnTo>
                  <a:lnTo>
                    <a:pt x="268" y="508"/>
                  </a:lnTo>
                  <a:lnTo>
                    <a:pt x="228" y="542"/>
                  </a:lnTo>
                  <a:lnTo>
                    <a:pt x="186" y="574"/>
                  </a:lnTo>
                  <a:lnTo>
                    <a:pt x="142" y="602"/>
                  </a:lnTo>
                  <a:lnTo>
                    <a:pt x="96" y="628"/>
                  </a:lnTo>
                  <a:lnTo>
                    <a:pt x="48" y="654"/>
                  </a:lnTo>
                  <a:lnTo>
                    <a:pt x="24" y="842"/>
                  </a:lnTo>
                  <a:lnTo>
                    <a:pt x="0" y="1030"/>
                  </a:lnTo>
                  <a:lnTo>
                    <a:pt x="162" y="1130"/>
                  </a:lnTo>
                  <a:lnTo>
                    <a:pt x="326" y="1230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378909" y="3041365"/>
              <a:ext cx="756528" cy="604498"/>
            </a:xfrm>
            <a:custGeom>
              <a:avLst/>
              <a:gdLst>
                <a:gd name="T0" fmla="*/ 1990725 w 1254"/>
                <a:gd name="T1" fmla="*/ 958850 h 1002"/>
                <a:gd name="T2" fmla="*/ 1990725 w 1254"/>
                <a:gd name="T3" fmla="*/ 958850 h 1002"/>
                <a:gd name="T4" fmla="*/ 1946275 w 1254"/>
                <a:gd name="T5" fmla="*/ 904875 h 1002"/>
                <a:gd name="T6" fmla="*/ 1898650 w 1254"/>
                <a:gd name="T7" fmla="*/ 850900 h 1002"/>
                <a:gd name="T8" fmla="*/ 1851025 w 1254"/>
                <a:gd name="T9" fmla="*/ 800100 h 1002"/>
                <a:gd name="T10" fmla="*/ 1803400 w 1254"/>
                <a:gd name="T11" fmla="*/ 749300 h 1002"/>
                <a:gd name="T12" fmla="*/ 1752600 w 1254"/>
                <a:gd name="T13" fmla="*/ 701675 h 1002"/>
                <a:gd name="T14" fmla="*/ 1701800 w 1254"/>
                <a:gd name="T15" fmla="*/ 654050 h 1002"/>
                <a:gd name="T16" fmla="*/ 1651000 w 1254"/>
                <a:gd name="T17" fmla="*/ 606425 h 1002"/>
                <a:gd name="T18" fmla="*/ 1597025 w 1254"/>
                <a:gd name="T19" fmla="*/ 561975 h 1002"/>
                <a:gd name="T20" fmla="*/ 1539875 w 1254"/>
                <a:gd name="T21" fmla="*/ 520700 h 1002"/>
                <a:gd name="T22" fmla="*/ 1485900 w 1254"/>
                <a:gd name="T23" fmla="*/ 476250 h 1002"/>
                <a:gd name="T24" fmla="*/ 1428750 w 1254"/>
                <a:gd name="T25" fmla="*/ 438150 h 1002"/>
                <a:gd name="T26" fmla="*/ 1368425 w 1254"/>
                <a:gd name="T27" fmla="*/ 400050 h 1002"/>
                <a:gd name="T28" fmla="*/ 1308100 w 1254"/>
                <a:gd name="T29" fmla="*/ 361950 h 1002"/>
                <a:gd name="T30" fmla="*/ 1247775 w 1254"/>
                <a:gd name="T31" fmla="*/ 327025 h 1002"/>
                <a:gd name="T32" fmla="*/ 1187450 w 1254"/>
                <a:gd name="T33" fmla="*/ 292100 h 1002"/>
                <a:gd name="T34" fmla="*/ 1123950 w 1254"/>
                <a:gd name="T35" fmla="*/ 260350 h 1002"/>
                <a:gd name="T36" fmla="*/ 1060450 w 1254"/>
                <a:gd name="T37" fmla="*/ 228600 h 1002"/>
                <a:gd name="T38" fmla="*/ 993775 w 1254"/>
                <a:gd name="T39" fmla="*/ 200025 h 1002"/>
                <a:gd name="T40" fmla="*/ 930275 w 1254"/>
                <a:gd name="T41" fmla="*/ 174625 h 1002"/>
                <a:gd name="T42" fmla="*/ 863600 w 1254"/>
                <a:gd name="T43" fmla="*/ 149225 h 1002"/>
                <a:gd name="T44" fmla="*/ 793750 w 1254"/>
                <a:gd name="T45" fmla="*/ 127000 h 1002"/>
                <a:gd name="T46" fmla="*/ 727075 w 1254"/>
                <a:gd name="T47" fmla="*/ 104775 h 1002"/>
                <a:gd name="T48" fmla="*/ 657225 w 1254"/>
                <a:gd name="T49" fmla="*/ 85725 h 1002"/>
                <a:gd name="T50" fmla="*/ 587375 w 1254"/>
                <a:gd name="T51" fmla="*/ 66675 h 1002"/>
                <a:gd name="T52" fmla="*/ 517525 w 1254"/>
                <a:gd name="T53" fmla="*/ 50800 h 1002"/>
                <a:gd name="T54" fmla="*/ 444500 w 1254"/>
                <a:gd name="T55" fmla="*/ 38100 h 1002"/>
                <a:gd name="T56" fmla="*/ 374650 w 1254"/>
                <a:gd name="T57" fmla="*/ 28575 h 1002"/>
                <a:gd name="T58" fmla="*/ 301625 w 1254"/>
                <a:gd name="T59" fmla="*/ 15875 h 1002"/>
                <a:gd name="T60" fmla="*/ 225425 w 1254"/>
                <a:gd name="T61" fmla="*/ 9525 h 1002"/>
                <a:gd name="T62" fmla="*/ 152400 w 1254"/>
                <a:gd name="T63" fmla="*/ 3175 h 1002"/>
                <a:gd name="T64" fmla="*/ 79375 w 1254"/>
                <a:gd name="T65" fmla="*/ 0 h 1002"/>
                <a:gd name="T66" fmla="*/ 3175 w 1254"/>
                <a:gd name="T67" fmla="*/ 0 h 1002"/>
                <a:gd name="T68" fmla="*/ 165100 w 1254"/>
                <a:gd name="T69" fmla="*/ 250825 h 1002"/>
                <a:gd name="T70" fmla="*/ 327025 w 1254"/>
                <a:gd name="T71" fmla="*/ 504825 h 1002"/>
                <a:gd name="T72" fmla="*/ 165100 w 1254"/>
                <a:gd name="T73" fmla="*/ 758825 h 1002"/>
                <a:gd name="T74" fmla="*/ 0 w 1254"/>
                <a:gd name="T75" fmla="*/ 1012825 h 1002"/>
                <a:gd name="T76" fmla="*/ 0 w 1254"/>
                <a:gd name="T77" fmla="*/ 1016000 h 1002"/>
                <a:gd name="T78" fmla="*/ 0 w 1254"/>
                <a:gd name="T79" fmla="*/ 1016000 h 1002"/>
                <a:gd name="T80" fmla="*/ 92075 w 1254"/>
                <a:gd name="T81" fmla="*/ 1019175 h 1002"/>
                <a:gd name="T82" fmla="*/ 180975 w 1254"/>
                <a:gd name="T83" fmla="*/ 1025525 h 1002"/>
                <a:gd name="T84" fmla="*/ 266700 w 1254"/>
                <a:gd name="T85" fmla="*/ 1038225 h 1002"/>
                <a:gd name="T86" fmla="*/ 352425 w 1254"/>
                <a:gd name="T87" fmla="*/ 1057275 h 1002"/>
                <a:gd name="T88" fmla="*/ 434975 w 1254"/>
                <a:gd name="T89" fmla="*/ 1079500 h 1002"/>
                <a:gd name="T90" fmla="*/ 517525 w 1254"/>
                <a:gd name="T91" fmla="*/ 1104900 h 1002"/>
                <a:gd name="T92" fmla="*/ 596900 w 1254"/>
                <a:gd name="T93" fmla="*/ 1136650 h 1002"/>
                <a:gd name="T94" fmla="*/ 676275 w 1254"/>
                <a:gd name="T95" fmla="*/ 1171575 h 1002"/>
                <a:gd name="T96" fmla="*/ 749300 w 1254"/>
                <a:gd name="T97" fmla="*/ 1212850 h 1002"/>
                <a:gd name="T98" fmla="*/ 822325 w 1254"/>
                <a:gd name="T99" fmla="*/ 1254125 h 1002"/>
                <a:gd name="T100" fmla="*/ 892175 w 1254"/>
                <a:gd name="T101" fmla="*/ 1301750 h 1002"/>
                <a:gd name="T102" fmla="*/ 958850 w 1254"/>
                <a:gd name="T103" fmla="*/ 1352550 h 1002"/>
                <a:gd name="T104" fmla="*/ 1022350 w 1254"/>
                <a:gd name="T105" fmla="*/ 1409700 h 1002"/>
                <a:gd name="T106" fmla="*/ 1082675 w 1254"/>
                <a:gd name="T107" fmla="*/ 1466850 h 1002"/>
                <a:gd name="T108" fmla="*/ 1139825 w 1254"/>
                <a:gd name="T109" fmla="*/ 1527175 h 1002"/>
                <a:gd name="T110" fmla="*/ 1193800 w 1254"/>
                <a:gd name="T111" fmla="*/ 1590675 h 1002"/>
                <a:gd name="T112" fmla="*/ 1495425 w 1254"/>
                <a:gd name="T113" fmla="*/ 1565275 h 1002"/>
                <a:gd name="T114" fmla="*/ 1797050 w 1254"/>
                <a:gd name="T115" fmla="*/ 1533525 h 1002"/>
                <a:gd name="T116" fmla="*/ 1892300 w 1254"/>
                <a:gd name="T117" fmla="*/ 1247775 h 1002"/>
                <a:gd name="T118" fmla="*/ 1990725 w 1254"/>
                <a:gd name="T119" fmla="*/ 958850 h 10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254" h="1002">
                  <a:moveTo>
                    <a:pt x="1254" y="604"/>
                  </a:moveTo>
                  <a:lnTo>
                    <a:pt x="1254" y="604"/>
                  </a:lnTo>
                  <a:lnTo>
                    <a:pt x="1226" y="570"/>
                  </a:lnTo>
                  <a:lnTo>
                    <a:pt x="1196" y="536"/>
                  </a:lnTo>
                  <a:lnTo>
                    <a:pt x="1166" y="504"/>
                  </a:lnTo>
                  <a:lnTo>
                    <a:pt x="1136" y="472"/>
                  </a:lnTo>
                  <a:lnTo>
                    <a:pt x="1104" y="442"/>
                  </a:lnTo>
                  <a:lnTo>
                    <a:pt x="1072" y="412"/>
                  </a:lnTo>
                  <a:lnTo>
                    <a:pt x="1040" y="382"/>
                  </a:lnTo>
                  <a:lnTo>
                    <a:pt x="1006" y="354"/>
                  </a:lnTo>
                  <a:lnTo>
                    <a:pt x="970" y="328"/>
                  </a:lnTo>
                  <a:lnTo>
                    <a:pt x="936" y="300"/>
                  </a:lnTo>
                  <a:lnTo>
                    <a:pt x="900" y="276"/>
                  </a:lnTo>
                  <a:lnTo>
                    <a:pt x="862" y="252"/>
                  </a:lnTo>
                  <a:lnTo>
                    <a:pt x="824" y="228"/>
                  </a:lnTo>
                  <a:lnTo>
                    <a:pt x="786" y="206"/>
                  </a:lnTo>
                  <a:lnTo>
                    <a:pt x="748" y="184"/>
                  </a:lnTo>
                  <a:lnTo>
                    <a:pt x="708" y="164"/>
                  </a:lnTo>
                  <a:lnTo>
                    <a:pt x="668" y="144"/>
                  </a:lnTo>
                  <a:lnTo>
                    <a:pt x="626" y="126"/>
                  </a:lnTo>
                  <a:lnTo>
                    <a:pt x="586" y="110"/>
                  </a:lnTo>
                  <a:lnTo>
                    <a:pt x="544" y="94"/>
                  </a:lnTo>
                  <a:lnTo>
                    <a:pt x="500" y="80"/>
                  </a:lnTo>
                  <a:lnTo>
                    <a:pt x="458" y="66"/>
                  </a:lnTo>
                  <a:lnTo>
                    <a:pt x="414" y="54"/>
                  </a:lnTo>
                  <a:lnTo>
                    <a:pt x="370" y="42"/>
                  </a:lnTo>
                  <a:lnTo>
                    <a:pt x="326" y="32"/>
                  </a:lnTo>
                  <a:lnTo>
                    <a:pt x="280" y="24"/>
                  </a:lnTo>
                  <a:lnTo>
                    <a:pt x="236" y="18"/>
                  </a:lnTo>
                  <a:lnTo>
                    <a:pt x="190" y="10"/>
                  </a:lnTo>
                  <a:lnTo>
                    <a:pt x="142" y="6"/>
                  </a:lnTo>
                  <a:lnTo>
                    <a:pt x="96" y="2"/>
                  </a:lnTo>
                  <a:lnTo>
                    <a:pt x="50" y="0"/>
                  </a:lnTo>
                  <a:lnTo>
                    <a:pt x="2" y="0"/>
                  </a:lnTo>
                  <a:lnTo>
                    <a:pt x="104" y="158"/>
                  </a:lnTo>
                  <a:lnTo>
                    <a:pt x="206" y="318"/>
                  </a:lnTo>
                  <a:lnTo>
                    <a:pt x="104" y="478"/>
                  </a:lnTo>
                  <a:lnTo>
                    <a:pt x="0" y="638"/>
                  </a:lnTo>
                  <a:lnTo>
                    <a:pt x="0" y="640"/>
                  </a:lnTo>
                  <a:lnTo>
                    <a:pt x="58" y="642"/>
                  </a:lnTo>
                  <a:lnTo>
                    <a:pt x="114" y="646"/>
                  </a:lnTo>
                  <a:lnTo>
                    <a:pt x="168" y="654"/>
                  </a:lnTo>
                  <a:lnTo>
                    <a:pt x="222" y="666"/>
                  </a:lnTo>
                  <a:lnTo>
                    <a:pt x="274" y="680"/>
                  </a:lnTo>
                  <a:lnTo>
                    <a:pt x="326" y="696"/>
                  </a:lnTo>
                  <a:lnTo>
                    <a:pt x="376" y="716"/>
                  </a:lnTo>
                  <a:lnTo>
                    <a:pt x="426" y="738"/>
                  </a:lnTo>
                  <a:lnTo>
                    <a:pt x="472" y="764"/>
                  </a:lnTo>
                  <a:lnTo>
                    <a:pt x="518" y="790"/>
                  </a:lnTo>
                  <a:lnTo>
                    <a:pt x="562" y="820"/>
                  </a:lnTo>
                  <a:lnTo>
                    <a:pt x="604" y="852"/>
                  </a:lnTo>
                  <a:lnTo>
                    <a:pt x="644" y="888"/>
                  </a:lnTo>
                  <a:lnTo>
                    <a:pt x="682" y="924"/>
                  </a:lnTo>
                  <a:lnTo>
                    <a:pt x="718" y="962"/>
                  </a:lnTo>
                  <a:lnTo>
                    <a:pt x="752" y="1002"/>
                  </a:lnTo>
                  <a:lnTo>
                    <a:pt x="942" y="986"/>
                  </a:lnTo>
                  <a:lnTo>
                    <a:pt x="1132" y="966"/>
                  </a:lnTo>
                  <a:lnTo>
                    <a:pt x="1192" y="786"/>
                  </a:lnTo>
                  <a:lnTo>
                    <a:pt x="1254" y="604"/>
                  </a:lnTo>
                  <a:close/>
                </a:path>
              </a:pathLst>
            </a:custGeom>
            <a:grpFill/>
            <a:ln w="3810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1" name="Freeform 9"/>
            <p:cNvSpPr>
              <a:spLocks/>
            </p:cNvSpPr>
            <p:nvPr/>
          </p:nvSpPr>
          <p:spPr bwMode="auto">
            <a:xfrm>
              <a:off x="4584270" y="3041365"/>
              <a:ext cx="880804" cy="604498"/>
            </a:xfrm>
            <a:custGeom>
              <a:avLst/>
              <a:gdLst>
                <a:gd name="T0" fmla="*/ 1987550 w 1460"/>
                <a:gd name="T1" fmla="*/ 0 h 1002"/>
                <a:gd name="T2" fmla="*/ 1987550 w 1460"/>
                <a:gd name="T3" fmla="*/ 0 h 1002"/>
                <a:gd name="T4" fmla="*/ 1917700 w 1460"/>
                <a:gd name="T5" fmla="*/ 0 h 1002"/>
                <a:gd name="T6" fmla="*/ 1847850 w 1460"/>
                <a:gd name="T7" fmla="*/ 3175 h 1002"/>
                <a:gd name="T8" fmla="*/ 1778000 w 1460"/>
                <a:gd name="T9" fmla="*/ 9525 h 1002"/>
                <a:gd name="T10" fmla="*/ 1708150 w 1460"/>
                <a:gd name="T11" fmla="*/ 15875 h 1002"/>
                <a:gd name="T12" fmla="*/ 1638300 w 1460"/>
                <a:gd name="T13" fmla="*/ 22225 h 1002"/>
                <a:gd name="T14" fmla="*/ 1571625 w 1460"/>
                <a:gd name="T15" fmla="*/ 34925 h 1002"/>
                <a:gd name="T16" fmla="*/ 1501775 w 1460"/>
                <a:gd name="T17" fmla="*/ 47625 h 1002"/>
                <a:gd name="T18" fmla="*/ 1431925 w 1460"/>
                <a:gd name="T19" fmla="*/ 60325 h 1002"/>
                <a:gd name="T20" fmla="*/ 1365250 w 1460"/>
                <a:gd name="T21" fmla="*/ 76200 h 1002"/>
                <a:gd name="T22" fmla="*/ 1298575 w 1460"/>
                <a:gd name="T23" fmla="*/ 95250 h 1002"/>
                <a:gd name="T24" fmla="*/ 1228725 w 1460"/>
                <a:gd name="T25" fmla="*/ 114300 h 1002"/>
                <a:gd name="T26" fmla="*/ 1162050 w 1460"/>
                <a:gd name="T27" fmla="*/ 136525 h 1002"/>
                <a:gd name="T28" fmla="*/ 1095375 w 1460"/>
                <a:gd name="T29" fmla="*/ 158750 h 1002"/>
                <a:gd name="T30" fmla="*/ 1031875 w 1460"/>
                <a:gd name="T31" fmla="*/ 184150 h 1002"/>
                <a:gd name="T32" fmla="*/ 965200 w 1460"/>
                <a:gd name="T33" fmla="*/ 212725 h 1002"/>
                <a:gd name="T34" fmla="*/ 901700 w 1460"/>
                <a:gd name="T35" fmla="*/ 241300 h 1002"/>
                <a:gd name="T36" fmla="*/ 838200 w 1460"/>
                <a:gd name="T37" fmla="*/ 273050 h 1002"/>
                <a:gd name="T38" fmla="*/ 774700 w 1460"/>
                <a:gd name="T39" fmla="*/ 304800 h 1002"/>
                <a:gd name="T40" fmla="*/ 714375 w 1460"/>
                <a:gd name="T41" fmla="*/ 339725 h 1002"/>
                <a:gd name="T42" fmla="*/ 654050 w 1460"/>
                <a:gd name="T43" fmla="*/ 377825 h 1002"/>
                <a:gd name="T44" fmla="*/ 593725 w 1460"/>
                <a:gd name="T45" fmla="*/ 415925 h 1002"/>
                <a:gd name="T46" fmla="*/ 533400 w 1460"/>
                <a:gd name="T47" fmla="*/ 454025 h 1002"/>
                <a:gd name="T48" fmla="*/ 473075 w 1460"/>
                <a:gd name="T49" fmla="*/ 498475 h 1002"/>
                <a:gd name="T50" fmla="*/ 415925 w 1460"/>
                <a:gd name="T51" fmla="*/ 539750 h 1002"/>
                <a:gd name="T52" fmla="*/ 361950 w 1460"/>
                <a:gd name="T53" fmla="*/ 587375 h 1002"/>
                <a:gd name="T54" fmla="*/ 304800 w 1460"/>
                <a:gd name="T55" fmla="*/ 635000 h 1002"/>
                <a:gd name="T56" fmla="*/ 250825 w 1460"/>
                <a:gd name="T57" fmla="*/ 682625 h 1002"/>
                <a:gd name="T58" fmla="*/ 200025 w 1460"/>
                <a:gd name="T59" fmla="*/ 733425 h 1002"/>
                <a:gd name="T60" fmla="*/ 146050 w 1460"/>
                <a:gd name="T61" fmla="*/ 787400 h 1002"/>
                <a:gd name="T62" fmla="*/ 95250 w 1460"/>
                <a:gd name="T63" fmla="*/ 841375 h 1002"/>
                <a:gd name="T64" fmla="*/ 47625 w 1460"/>
                <a:gd name="T65" fmla="*/ 898525 h 1002"/>
                <a:gd name="T66" fmla="*/ 0 w 1460"/>
                <a:gd name="T67" fmla="*/ 955675 h 1002"/>
                <a:gd name="T68" fmla="*/ 295275 w 1460"/>
                <a:gd name="T69" fmla="*/ 984250 h 1002"/>
                <a:gd name="T70" fmla="*/ 596900 w 1460"/>
                <a:gd name="T71" fmla="*/ 1016000 h 1002"/>
                <a:gd name="T72" fmla="*/ 692150 w 1460"/>
                <a:gd name="T73" fmla="*/ 1301750 h 1002"/>
                <a:gd name="T74" fmla="*/ 790575 w 1460"/>
                <a:gd name="T75" fmla="*/ 1587500 h 1002"/>
                <a:gd name="T76" fmla="*/ 793750 w 1460"/>
                <a:gd name="T77" fmla="*/ 1590675 h 1002"/>
                <a:gd name="T78" fmla="*/ 793750 w 1460"/>
                <a:gd name="T79" fmla="*/ 1590675 h 1002"/>
                <a:gd name="T80" fmla="*/ 850900 w 1460"/>
                <a:gd name="T81" fmla="*/ 1520825 h 1002"/>
                <a:gd name="T82" fmla="*/ 911225 w 1460"/>
                <a:gd name="T83" fmla="*/ 1457325 h 1002"/>
                <a:gd name="T84" fmla="*/ 977900 w 1460"/>
                <a:gd name="T85" fmla="*/ 1397000 h 1002"/>
                <a:gd name="T86" fmla="*/ 1044575 w 1460"/>
                <a:gd name="T87" fmla="*/ 1339850 h 1002"/>
                <a:gd name="T88" fmla="*/ 1114425 w 1460"/>
                <a:gd name="T89" fmla="*/ 1289050 h 1002"/>
                <a:gd name="T90" fmla="*/ 1184275 w 1460"/>
                <a:gd name="T91" fmla="*/ 1241425 h 1002"/>
                <a:gd name="T92" fmla="*/ 1260475 w 1460"/>
                <a:gd name="T93" fmla="*/ 1200150 h 1002"/>
                <a:gd name="T94" fmla="*/ 1336675 w 1460"/>
                <a:gd name="T95" fmla="*/ 1162050 h 1002"/>
                <a:gd name="T96" fmla="*/ 1412875 w 1460"/>
                <a:gd name="T97" fmla="*/ 1127125 h 1002"/>
                <a:gd name="T98" fmla="*/ 1492250 w 1460"/>
                <a:gd name="T99" fmla="*/ 1098550 h 1002"/>
                <a:gd name="T100" fmla="*/ 1571625 w 1460"/>
                <a:gd name="T101" fmla="*/ 1073150 h 1002"/>
                <a:gd name="T102" fmla="*/ 1654175 w 1460"/>
                <a:gd name="T103" fmla="*/ 1050925 h 1002"/>
                <a:gd name="T104" fmla="*/ 1736725 w 1460"/>
                <a:gd name="T105" fmla="*/ 1035050 h 1002"/>
                <a:gd name="T106" fmla="*/ 1819275 w 1460"/>
                <a:gd name="T107" fmla="*/ 1025525 h 1002"/>
                <a:gd name="T108" fmla="*/ 1905000 w 1460"/>
                <a:gd name="T109" fmla="*/ 1019175 h 1002"/>
                <a:gd name="T110" fmla="*/ 1987550 w 1460"/>
                <a:gd name="T111" fmla="*/ 1016000 h 1002"/>
                <a:gd name="T112" fmla="*/ 2152650 w 1460"/>
                <a:gd name="T113" fmla="*/ 762000 h 1002"/>
                <a:gd name="T114" fmla="*/ 2317750 w 1460"/>
                <a:gd name="T115" fmla="*/ 511175 h 1002"/>
                <a:gd name="T116" fmla="*/ 2152650 w 1460"/>
                <a:gd name="T117" fmla="*/ 257175 h 1002"/>
                <a:gd name="T118" fmla="*/ 1987550 w 1460"/>
                <a:gd name="T119" fmla="*/ 0 h 10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460" h="1002">
                  <a:moveTo>
                    <a:pt x="1252" y="0"/>
                  </a:moveTo>
                  <a:lnTo>
                    <a:pt x="1252" y="0"/>
                  </a:lnTo>
                  <a:lnTo>
                    <a:pt x="1208" y="0"/>
                  </a:lnTo>
                  <a:lnTo>
                    <a:pt x="1164" y="2"/>
                  </a:lnTo>
                  <a:lnTo>
                    <a:pt x="1120" y="6"/>
                  </a:lnTo>
                  <a:lnTo>
                    <a:pt x="1076" y="10"/>
                  </a:lnTo>
                  <a:lnTo>
                    <a:pt x="1032" y="14"/>
                  </a:lnTo>
                  <a:lnTo>
                    <a:pt x="990" y="22"/>
                  </a:lnTo>
                  <a:lnTo>
                    <a:pt x="946" y="30"/>
                  </a:lnTo>
                  <a:lnTo>
                    <a:pt x="902" y="38"/>
                  </a:lnTo>
                  <a:lnTo>
                    <a:pt x="860" y="48"/>
                  </a:lnTo>
                  <a:lnTo>
                    <a:pt x="818" y="60"/>
                  </a:lnTo>
                  <a:lnTo>
                    <a:pt x="774" y="72"/>
                  </a:lnTo>
                  <a:lnTo>
                    <a:pt x="732" y="86"/>
                  </a:lnTo>
                  <a:lnTo>
                    <a:pt x="690" y="100"/>
                  </a:lnTo>
                  <a:lnTo>
                    <a:pt x="650" y="116"/>
                  </a:lnTo>
                  <a:lnTo>
                    <a:pt x="608" y="134"/>
                  </a:lnTo>
                  <a:lnTo>
                    <a:pt x="568" y="152"/>
                  </a:lnTo>
                  <a:lnTo>
                    <a:pt x="528" y="172"/>
                  </a:lnTo>
                  <a:lnTo>
                    <a:pt x="488" y="192"/>
                  </a:lnTo>
                  <a:lnTo>
                    <a:pt x="450" y="214"/>
                  </a:lnTo>
                  <a:lnTo>
                    <a:pt x="412" y="238"/>
                  </a:lnTo>
                  <a:lnTo>
                    <a:pt x="374" y="262"/>
                  </a:lnTo>
                  <a:lnTo>
                    <a:pt x="336" y="286"/>
                  </a:lnTo>
                  <a:lnTo>
                    <a:pt x="298" y="314"/>
                  </a:lnTo>
                  <a:lnTo>
                    <a:pt x="262" y="340"/>
                  </a:lnTo>
                  <a:lnTo>
                    <a:pt x="228" y="370"/>
                  </a:lnTo>
                  <a:lnTo>
                    <a:pt x="192" y="400"/>
                  </a:lnTo>
                  <a:lnTo>
                    <a:pt x="158" y="430"/>
                  </a:lnTo>
                  <a:lnTo>
                    <a:pt x="126" y="462"/>
                  </a:lnTo>
                  <a:lnTo>
                    <a:pt x="92" y="496"/>
                  </a:lnTo>
                  <a:lnTo>
                    <a:pt x="60" y="530"/>
                  </a:lnTo>
                  <a:lnTo>
                    <a:pt x="30" y="566"/>
                  </a:lnTo>
                  <a:lnTo>
                    <a:pt x="0" y="602"/>
                  </a:lnTo>
                  <a:lnTo>
                    <a:pt x="186" y="620"/>
                  </a:lnTo>
                  <a:lnTo>
                    <a:pt x="376" y="640"/>
                  </a:lnTo>
                  <a:lnTo>
                    <a:pt x="436" y="820"/>
                  </a:lnTo>
                  <a:lnTo>
                    <a:pt x="498" y="1000"/>
                  </a:lnTo>
                  <a:lnTo>
                    <a:pt x="500" y="1002"/>
                  </a:lnTo>
                  <a:lnTo>
                    <a:pt x="536" y="958"/>
                  </a:lnTo>
                  <a:lnTo>
                    <a:pt x="574" y="918"/>
                  </a:lnTo>
                  <a:lnTo>
                    <a:pt x="616" y="880"/>
                  </a:lnTo>
                  <a:lnTo>
                    <a:pt x="658" y="844"/>
                  </a:lnTo>
                  <a:lnTo>
                    <a:pt x="702" y="812"/>
                  </a:lnTo>
                  <a:lnTo>
                    <a:pt x="746" y="782"/>
                  </a:lnTo>
                  <a:lnTo>
                    <a:pt x="794" y="756"/>
                  </a:lnTo>
                  <a:lnTo>
                    <a:pt x="842" y="732"/>
                  </a:lnTo>
                  <a:lnTo>
                    <a:pt x="890" y="710"/>
                  </a:lnTo>
                  <a:lnTo>
                    <a:pt x="940" y="692"/>
                  </a:lnTo>
                  <a:lnTo>
                    <a:pt x="990" y="676"/>
                  </a:lnTo>
                  <a:lnTo>
                    <a:pt x="1042" y="662"/>
                  </a:lnTo>
                  <a:lnTo>
                    <a:pt x="1094" y="652"/>
                  </a:lnTo>
                  <a:lnTo>
                    <a:pt x="1146" y="646"/>
                  </a:lnTo>
                  <a:lnTo>
                    <a:pt x="1200" y="642"/>
                  </a:lnTo>
                  <a:lnTo>
                    <a:pt x="1252" y="640"/>
                  </a:lnTo>
                  <a:lnTo>
                    <a:pt x="1356" y="480"/>
                  </a:lnTo>
                  <a:lnTo>
                    <a:pt x="1460" y="322"/>
                  </a:lnTo>
                  <a:lnTo>
                    <a:pt x="1356" y="162"/>
                  </a:lnTo>
                  <a:lnTo>
                    <a:pt x="1252" y="0"/>
                  </a:lnTo>
                  <a:close/>
                </a:path>
              </a:pathLst>
            </a:custGeom>
            <a:grpFill/>
            <a:ln w="3810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4374511" y="4134480"/>
              <a:ext cx="690164" cy="821682"/>
            </a:xfrm>
            <a:custGeom>
              <a:avLst/>
              <a:gdLst>
                <a:gd name="T0" fmla="*/ 0 w 1144"/>
                <a:gd name="T1" fmla="*/ 434975 h 1362"/>
                <a:gd name="T2" fmla="*/ 0 w 1144"/>
                <a:gd name="T3" fmla="*/ 434975 h 1362"/>
                <a:gd name="T4" fmla="*/ 15875 w 1144"/>
                <a:gd name="T5" fmla="*/ 501650 h 1362"/>
                <a:gd name="T6" fmla="*/ 34925 w 1144"/>
                <a:gd name="T7" fmla="*/ 571500 h 1362"/>
                <a:gd name="T8" fmla="*/ 53975 w 1144"/>
                <a:gd name="T9" fmla="*/ 638175 h 1362"/>
                <a:gd name="T10" fmla="*/ 76200 w 1144"/>
                <a:gd name="T11" fmla="*/ 704850 h 1362"/>
                <a:gd name="T12" fmla="*/ 101600 w 1144"/>
                <a:gd name="T13" fmla="*/ 768350 h 1362"/>
                <a:gd name="T14" fmla="*/ 127000 w 1144"/>
                <a:gd name="T15" fmla="*/ 835025 h 1362"/>
                <a:gd name="T16" fmla="*/ 155575 w 1144"/>
                <a:gd name="T17" fmla="*/ 898525 h 1362"/>
                <a:gd name="T18" fmla="*/ 184150 w 1144"/>
                <a:gd name="T19" fmla="*/ 962025 h 1362"/>
                <a:gd name="T20" fmla="*/ 212725 w 1144"/>
                <a:gd name="T21" fmla="*/ 1025525 h 1362"/>
                <a:gd name="T22" fmla="*/ 247650 w 1144"/>
                <a:gd name="T23" fmla="*/ 1085850 h 1362"/>
                <a:gd name="T24" fmla="*/ 279400 w 1144"/>
                <a:gd name="T25" fmla="*/ 1149350 h 1362"/>
                <a:gd name="T26" fmla="*/ 317500 w 1144"/>
                <a:gd name="T27" fmla="*/ 1209675 h 1362"/>
                <a:gd name="T28" fmla="*/ 355600 w 1144"/>
                <a:gd name="T29" fmla="*/ 1266825 h 1362"/>
                <a:gd name="T30" fmla="*/ 393700 w 1144"/>
                <a:gd name="T31" fmla="*/ 1327150 h 1362"/>
                <a:gd name="T32" fmla="*/ 434975 w 1144"/>
                <a:gd name="T33" fmla="*/ 1384300 h 1362"/>
                <a:gd name="T34" fmla="*/ 476250 w 1144"/>
                <a:gd name="T35" fmla="*/ 1438275 h 1362"/>
                <a:gd name="T36" fmla="*/ 520700 w 1144"/>
                <a:gd name="T37" fmla="*/ 1495425 h 1362"/>
                <a:gd name="T38" fmla="*/ 568325 w 1144"/>
                <a:gd name="T39" fmla="*/ 1549400 h 1362"/>
                <a:gd name="T40" fmla="*/ 615950 w 1144"/>
                <a:gd name="T41" fmla="*/ 1600200 h 1362"/>
                <a:gd name="T42" fmla="*/ 663575 w 1144"/>
                <a:gd name="T43" fmla="*/ 1654175 h 1362"/>
                <a:gd name="T44" fmla="*/ 714375 w 1144"/>
                <a:gd name="T45" fmla="*/ 1701800 h 1362"/>
                <a:gd name="T46" fmla="*/ 768350 w 1144"/>
                <a:gd name="T47" fmla="*/ 1752600 h 1362"/>
                <a:gd name="T48" fmla="*/ 822325 w 1144"/>
                <a:gd name="T49" fmla="*/ 1800225 h 1362"/>
                <a:gd name="T50" fmla="*/ 876300 w 1144"/>
                <a:gd name="T51" fmla="*/ 1844675 h 1362"/>
                <a:gd name="T52" fmla="*/ 933450 w 1144"/>
                <a:gd name="T53" fmla="*/ 1889125 h 1362"/>
                <a:gd name="T54" fmla="*/ 993775 w 1144"/>
                <a:gd name="T55" fmla="*/ 1933575 h 1362"/>
                <a:gd name="T56" fmla="*/ 1054100 w 1144"/>
                <a:gd name="T57" fmla="*/ 1974850 h 1362"/>
                <a:gd name="T58" fmla="*/ 1114425 w 1144"/>
                <a:gd name="T59" fmla="*/ 2016125 h 1362"/>
                <a:gd name="T60" fmla="*/ 1177925 w 1144"/>
                <a:gd name="T61" fmla="*/ 2054225 h 1362"/>
                <a:gd name="T62" fmla="*/ 1241425 w 1144"/>
                <a:gd name="T63" fmla="*/ 2092325 h 1362"/>
                <a:gd name="T64" fmla="*/ 1308100 w 1144"/>
                <a:gd name="T65" fmla="*/ 2127250 h 1362"/>
                <a:gd name="T66" fmla="*/ 1374775 w 1144"/>
                <a:gd name="T67" fmla="*/ 2162175 h 1362"/>
                <a:gd name="T68" fmla="*/ 1336675 w 1144"/>
                <a:gd name="T69" fmla="*/ 1863725 h 1362"/>
                <a:gd name="T70" fmla="*/ 1301750 w 1144"/>
                <a:gd name="T71" fmla="*/ 1565275 h 1362"/>
                <a:gd name="T72" fmla="*/ 1558925 w 1144"/>
                <a:gd name="T73" fmla="*/ 1406525 h 1362"/>
                <a:gd name="T74" fmla="*/ 1816100 w 1144"/>
                <a:gd name="T75" fmla="*/ 1250950 h 1362"/>
                <a:gd name="T76" fmla="*/ 1816100 w 1144"/>
                <a:gd name="T77" fmla="*/ 1244600 h 1362"/>
                <a:gd name="T78" fmla="*/ 1816100 w 1144"/>
                <a:gd name="T79" fmla="*/ 1244600 h 1362"/>
                <a:gd name="T80" fmla="*/ 1736725 w 1144"/>
                <a:gd name="T81" fmla="*/ 1203325 h 1362"/>
                <a:gd name="T82" fmla="*/ 1660525 w 1144"/>
                <a:gd name="T83" fmla="*/ 1158875 h 1362"/>
                <a:gd name="T84" fmla="*/ 1587500 w 1144"/>
                <a:gd name="T85" fmla="*/ 1111250 h 1362"/>
                <a:gd name="T86" fmla="*/ 1517650 w 1144"/>
                <a:gd name="T87" fmla="*/ 1057275 h 1362"/>
                <a:gd name="T88" fmla="*/ 1450975 w 1144"/>
                <a:gd name="T89" fmla="*/ 1000125 h 1362"/>
                <a:gd name="T90" fmla="*/ 1390650 w 1144"/>
                <a:gd name="T91" fmla="*/ 939800 h 1362"/>
                <a:gd name="T92" fmla="*/ 1333500 w 1144"/>
                <a:gd name="T93" fmla="*/ 879475 h 1362"/>
                <a:gd name="T94" fmla="*/ 1276350 w 1144"/>
                <a:gd name="T95" fmla="*/ 812800 h 1362"/>
                <a:gd name="T96" fmla="*/ 1228725 w 1144"/>
                <a:gd name="T97" fmla="*/ 746125 h 1362"/>
                <a:gd name="T98" fmla="*/ 1181100 w 1144"/>
                <a:gd name="T99" fmla="*/ 673100 h 1362"/>
                <a:gd name="T100" fmla="*/ 1139825 w 1144"/>
                <a:gd name="T101" fmla="*/ 600075 h 1362"/>
                <a:gd name="T102" fmla="*/ 1101725 w 1144"/>
                <a:gd name="T103" fmla="*/ 527050 h 1362"/>
                <a:gd name="T104" fmla="*/ 1066800 w 1144"/>
                <a:gd name="T105" fmla="*/ 447675 h 1362"/>
                <a:gd name="T106" fmla="*/ 1038225 w 1144"/>
                <a:gd name="T107" fmla="*/ 371475 h 1362"/>
                <a:gd name="T108" fmla="*/ 1012825 w 1144"/>
                <a:gd name="T109" fmla="*/ 288925 h 1362"/>
                <a:gd name="T110" fmla="*/ 990600 w 1144"/>
                <a:gd name="T111" fmla="*/ 209550 h 1362"/>
                <a:gd name="T112" fmla="*/ 708025 w 1144"/>
                <a:gd name="T113" fmla="*/ 104775 h 1362"/>
                <a:gd name="T114" fmla="*/ 425450 w 1144"/>
                <a:gd name="T115" fmla="*/ 0 h 1362"/>
                <a:gd name="T116" fmla="*/ 212725 w 1144"/>
                <a:gd name="T117" fmla="*/ 215900 h 1362"/>
                <a:gd name="T118" fmla="*/ 0 w 1144"/>
                <a:gd name="T119" fmla="*/ 434975 h 13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44" h="1362">
                  <a:moveTo>
                    <a:pt x="0" y="274"/>
                  </a:moveTo>
                  <a:lnTo>
                    <a:pt x="0" y="274"/>
                  </a:lnTo>
                  <a:lnTo>
                    <a:pt x="10" y="316"/>
                  </a:lnTo>
                  <a:lnTo>
                    <a:pt x="22" y="360"/>
                  </a:lnTo>
                  <a:lnTo>
                    <a:pt x="34" y="402"/>
                  </a:lnTo>
                  <a:lnTo>
                    <a:pt x="48" y="444"/>
                  </a:lnTo>
                  <a:lnTo>
                    <a:pt x="64" y="484"/>
                  </a:lnTo>
                  <a:lnTo>
                    <a:pt x="80" y="526"/>
                  </a:lnTo>
                  <a:lnTo>
                    <a:pt x="98" y="566"/>
                  </a:lnTo>
                  <a:lnTo>
                    <a:pt x="116" y="606"/>
                  </a:lnTo>
                  <a:lnTo>
                    <a:pt x="134" y="646"/>
                  </a:lnTo>
                  <a:lnTo>
                    <a:pt x="156" y="684"/>
                  </a:lnTo>
                  <a:lnTo>
                    <a:pt x="176" y="724"/>
                  </a:lnTo>
                  <a:lnTo>
                    <a:pt x="200" y="762"/>
                  </a:lnTo>
                  <a:lnTo>
                    <a:pt x="224" y="798"/>
                  </a:lnTo>
                  <a:lnTo>
                    <a:pt x="248" y="836"/>
                  </a:lnTo>
                  <a:lnTo>
                    <a:pt x="274" y="872"/>
                  </a:lnTo>
                  <a:lnTo>
                    <a:pt x="300" y="906"/>
                  </a:lnTo>
                  <a:lnTo>
                    <a:pt x="328" y="942"/>
                  </a:lnTo>
                  <a:lnTo>
                    <a:pt x="358" y="976"/>
                  </a:lnTo>
                  <a:lnTo>
                    <a:pt x="388" y="1008"/>
                  </a:lnTo>
                  <a:lnTo>
                    <a:pt x="418" y="1042"/>
                  </a:lnTo>
                  <a:lnTo>
                    <a:pt x="450" y="1072"/>
                  </a:lnTo>
                  <a:lnTo>
                    <a:pt x="484" y="1104"/>
                  </a:lnTo>
                  <a:lnTo>
                    <a:pt x="518" y="1134"/>
                  </a:lnTo>
                  <a:lnTo>
                    <a:pt x="552" y="1162"/>
                  </a:lnTo>
                  <a:lnTo>
                    <a:pt x="588" y="1190"/>
                  </a:lnTo>
                  <a:lnTo>
                    <a:pt x="626" y="1218"/>
                  </a:lnTo>
                  <a:lnTo>
                    <a:pt x="664" y="1244"/>
                  </a:lnTo>
                  <a:lnTo>
                    <a:pt x="702" y="1270"/>
                  </a:lnTo>
                  <a:lnTo>
                    <a:pt x="742" y="1294"/>
                  </a:lnTo>
                  <a:lnTo>
                    <a:pt x="782" y="1318"/>
                  </a:lnTo>
                  <a:lnTo>
                    <a:pt x="824" y="1340"/>
                  </a:lnTo>
                  <a:lnTo>
                    <a:pt x="866" y="1362"/>
                  </a:lnTo>
                  <a:lnTo>
                    <a:pt x="842" y="1174"/>
                  </a:lnTo>
                  <a:lnTo>
                    <a:pt x="820" y="986"/>
                  </a:lnTo>
                  <a:lnTo>
                    <a:pt x="982" y="886"/>
                  </a:lnTo>
                  <a:lnTo>
                    <a:pt x="1144" y="788"/>
                  </a:lnTo>
                  <a:lnTo>
                    <a:pt x="1144" y="784"/>
                  </a:lnTo>
                  <a:lnTo>
                    <a:pt x="1094" y="758"/>
                  </a:lnTo>
                  <a:lnTo>
                    <a:pt x="1046" y="730"/>
                  </a:lnTo>
                  <a:lnTo>
                    <a:pt x="1000" y="700"/>
                  </a:lnTo>
                  <a:lnTo>
                    <a:pt x="956" y="666"/>
                  </a:lnTo>
                  <a:lnTo>
                    <a:pt x="914" y="630"/>
                  </a:lnTo>
                  <a:lnTo>
                    <a:pt x="876" y="592"/>
                  </a:lnTo>
                  <a:lnTo>
                    <a:pt x="840" y="554"/>
                  </a:lnTo>
                  <a:lnTo>
                    <a:pt x="804" y="512"/>
                  </a:lnTo>
                  <a:lnTo>
                    <a:pt x="774" y="470"/>
                  </a:lnTo>
                  <a:lnTo>
                    <a:pt x="744" y="424"/>
                  </a:lnTo>
                  <a:lnTo>
                    <a:pt x="718" y="378"/>
                  </a:lnTo>
                  <a:lnTo>
                    <a:pt x="694" y="332"/>
                  </a:lnTo>
                  <a:lnTo>
                    <a:pt x="672" y="282"/>
                  </a:lnTo>
                  <a:lnTo>
                    <a:pt x="654" y="234"/>
                  </a:lnTo>
                  <a:lnTo>
                    <a:pt x="638" y="182"/>
                  </a:lnTo>
                  <a:lnTo>
                    <a:pt x="624" y="132"/>
                  </a:lnTo>
                  <a:lnTo>
                    <a:pt x="446" y="66"/>
                  </a:lnTo>
                  <a:lnTo>
                    <a:pt x="268" y="0"/>
                  </a:lnTo>
                  <a:lnTo>
                    <a:pt x="134" y="136"/>
                  </a:lnTo>
                  <a:lnTo>
                    <a:pt x="0" y="274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5758458" y="1228319"/>
            <a:ext cx="2354400" cy="3240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NSW Poles &amp; Wires</a:t>
            </a:r>
            <a:r>
              <a:rPr lang="en-AU" sz="1300" b="1" baseline="30000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1</a:t>
            </a:r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$34.1bn</a:t>
            </a:r>
            <a:r>
              <a:rPr lang="en-AU" sz="1300" b="1" baseline="30000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  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92088" y="2254733"/>
            <a:ext cx="2354263" cy="3240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Port of Newcastle </a:t>
            </a:r>
          </a:p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$1.8bn</a:t>
            </a:r>
          </a:p>
        </p:txBody>
      </p:sp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6218" y="2566119"/>
            <a:ext cx="1376944" cy="732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TextBox 35"/>
          <p:cNvSpPr txBox="1"/>
          <p:nvPr/>
        </p:nvSpPr>
        <p:spPr>
          <a:xfrm>
            <a:off x="5646021" y="2365128"/>
            <a:ext cx="3245060" cy="21738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NSW Land &amp; Property Information </a:t>
            </a:r>
          </a:p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$2.6bn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646021" y="3484148"/>
            <a:ext cx="3064268" cy="3240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Asset Recycling Initiative Payments   $2.2bn</a:t>
            </a: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038" y="3935361"/>
            <a:ext cx="1376944" cy="732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" name="TextBox 38"/>
          <p:cNvSpPr txBox="1"/>
          <p:nvPr/>
        </p:nvSpPr>
        <p:spPr>
          <a:xfrm>
            <a:off x="1241794" y="1261857"/>
            <a:ext cx="2354263" cy="3240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Port Botany &amp; Port Kembla </a:t>
            </a:r>
          </a:p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$5.1bn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189619" y="3428924"/>
            <a:ext cx="2354263" cy="3240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Sydney Desalination Plant</a:t>
            </a:r>
          </a:p>
          <a:p>
            <a:pPr algn="ctr"/>
            <a:r>
              <a:rPr lang="en-AU" sz="13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$2.3bn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11378" y="3636558"/>
            <a:ext cx="2354263" cy="3240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12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Electricity Generators</a:t>
            </a:r>
          </a:p>
          <a:p>
            <a:pPr algn="ctr"/>
            <a:r>
              <a:rPr lang="en-AU" sz="12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$2bn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393" y="3708458"/>
            <a:ext cx="1376944" cy="7322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393" y="1529908"/>
            <a:ext cx="1376944" cy="7322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459" y="1547194"/>
            <a:ext cx="1377517" cy="7324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587" y="2519373"/>
            <a:ext cx="1376944" cy="7322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TextBox 54"/>
          <p:cNvSpPr txBox="1"/>
          <p:nvPr/>
        </p:nvSpPr>
        <p:spPr>
          <a:xfrm>
            <a:off x="3643961" y="1505282"/>
            <a:ext cx="2354263" cy="324036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endParaRPr lang="en-AU" sz="1100" dirty="0" smtClean="0">
              <a:solidFill>
                <a:srgbClr val="0078C9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56" name="Elbow Connector 55"/>
          <p:cNvCxnSpPr>
            <a:stCxn id="43" idx="6"/>
            <a:endCxn id="60" idx="0"/>
          </p:cNvCxnSpPr>
          <p:nvPr/>
        </p:nvCxnSpPr>
        <p:spPr bwMode="auto">
          <a:xfrm>
            <a:off x="3159337" y="1896009"/>
            <a:ext cx="1021760" cy="263861"/>
          </a:xfrm>
          <a:prstGeom prst="bentConnector2">
            <a:avLst/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sp>
        <p:nvSpPr>
          <p:cNvPr id="60" name="Rectangle 59"/>
          <p:cNvSpPr/>
          <p:nvPr/>
        </p:nvSpPr>
        <p:spPr bwMode="auto">
          <a:xfrm>
            <a:off x="4109089" y="2159870"/>
            <a:ext cx="144016" cy="116528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sp>
        <p:nvSpPr>
          <p:cNvPr id="61" name="Rectangle 60"/>
          <p:cNvSpPr/>
          <p:nvPr/>
        </p:nvSpPr>
        <p:spPr bwMode="auto">
          <a:xfrm>
            <a:off x="4736143" y="2145583"/>
            <a:ext cx="144016" cy="116528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5162032" y="2531647"/>
            <a:ext cx="144016" cy="116528"/>
          </a:xfrm>
          <a:prstGeom prst="rect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sp>
        <p:nvSpPr>
          <p:cNvPr id="63" name="Rectangle 62"/>
          <p:cNvSpPr/>
          <p:nvPr/>
        </p:nvSpPr>
        <p:spPr bwMode="auto">
          <a:xfrm>
            <a:off x="3662924" y="2531647"/>
            <a:ext cx="144016" cy="116528"/>
          </a:xfrm>
          <a:prstGeom prst="rect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756704" y="3054068"/>
            <a:ext cx="144016" cy="116528"/>
          </a:xfrm>
          <a:prstGeom prst="rect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5032874" y="3037805"/>
            <a:ext cx="144016" cy="116528"/>
          </a:xfrm>
          <a:prstGeom prst="rect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4469644" y="3280936"/>
            <a:ext cx="144016" cy="116528"/>
          </a:xfrm>
          <a:prstGeom prst="rect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104298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A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rpid C1 Regular" pitchFamily="34" charset="0"/>
            </a:endParaRPr>
          </a:p>
        </p:txBody>
      </p:sp>
      <p:cxnSp>
        <p:nvCxnSpPr>
          <p:cNvPr id="67" name="Elbow Connector 66"/>
          <p:cNvCxnSpPr>
            <a:stCxn id="45" idx="6"/>
            <a:endCxn id="63" idx="1"/>
          </p:cNvCxnSpPr>
          <p:nvPr/>
        </p:nvCxnSpPr>
        <p:spPr bwMode="auto">
          <a:xfrm flipV="1">
            <a:off x="2472532" y="2589911"/>
            <a:ext cx="1190393" cy="295563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68" name="Elbow Connector 67"/>
          <p:cNvCxnSpPr>
            <a:stCxn id="42" idx="6"/>
            <a:endCxn id="64" idx="1"/>
          </p:cNvCxnSpPr>
          <p:nvPr/>
        </p:nvCxnSpPr>
        <p:spPr bwMode="auto">
          <a:xfrm flipV="1">
            <a:off x="3159338" y="3112332"/>
            <a:ext cx="597367" cy="962228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70" name="Elbow Connector 69"/>
          <p:cNvCxnSpPr/>
          <p:nvPr/>
        </p:nvCxnSpPr>
        <p:spPr bwMode="auto">
          <a:xfrm rot="10800000" flipV="1">
            <a:off x="4808153" y="1896008"/>
            <a:ext cx="950307" cy="232157"/>
          </a:xfrm>
          <a:prstGeom prst="bentConnector2">
            <a:avLst/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71" name="Elbow Connector 70"/>
          <p:cNvCxnSpPr>
            <a:stCxn id="35" idx="2"/>
            <a:endCxn id="62" idx="3"/>
          </p:cNvCxnSpPr>
          <p:nvPr/>
        </p:nvCxnSpPr>
        <p:spPr bwMode="auto">
          <a:xfrm rot="10800000">
            <a:off x="5306048" y="2589911"/>
            <a:ext cx="1090170" cy="342309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cxnSp>
        <p:nvCxnSpPr>
          <p:cNvPr id="72" name="Elbow Connector 71"/>
          <p:cNvCxnSpPr/>
          <p:nvPr/>
        </p:nvCxnSpPr>
        <p:spPr bwMode="auto">
          <a:xfrm rot="10800000">
            <a:off x="5268151" y="3120528"/>
            <a:ext cx="445131" cy="1104117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  <p:pic>
        <p:nvPicPr>
          <p:cNvPr id="73" name="Picture 1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031" y="3708457"/>
            <a:ext cx="1376944" cy="7322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 Placeholder 18"/>
          <p:cNvSpPr txBox="1">
            <a:spLocks/>
          </p:cNvSpPr>
          <p:nvPr/>
        </p:nvSpPr>
        <p:spPr>
          <a:xfrm>
            <a:off x="7343083" y="4140950"/>
            <a:ext cx="1750850" cy="458875"/>
          </a:xfrm>
          <a:prstGeom prst="rect">
            <a:avLst/>
          </a:prstGeom>
        </p:spPr>
        <p:txBody>
          <a:bodyPr/>
          <a:lstStyle>
            <a:lvl1pPr marL="18097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1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25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2pPr>
            <a:lvl3pPr marL="8953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3pPr>
            <a:lvl4pPr marL="125730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4pPr>
            <a:lvl5pPr marL="1619250" indent="-180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5pPr>
            <a:lvl6pPr marL="29162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6pPr>
            <a:lvl7pPr marL="33734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7pPr>
            <a:lvl8pPr marL="38306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8pPr>
            <a:lvl9pPr marL="4287838" indent="-307975" algn="l" defTabSz="1042988" rtl="0" eaLnBrk="1" fontAlgn="base" hangingPunct="1">
              <a:spcBef>
                <a:spcPct val="50000"/>
              </a:spcBef>
              <a:spcAft>
                <a:spcPct val="0"/>
              </a:spcAft>
              <a:buFont typeface="Corpid C1 Regular" pitchFamily="34" charset="0"/>
              <a:buChar char="–"/>
              <a:defRPr sz="14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ClrTx/>
              <a:buSzPct val="100000"/>
              <a:buNone/>
            </a:pPr>
            <a:r>
              <a:rPr lang="en-AU" sz="700" i="1" dirty="0" smtClean="0"/>
              <a:t>1. Includes </a:t>
            </a:r>
            <a:r>
              <a:rPr lang="en-AU" sz="700" i="1" dirty="0"/>
              <a:t>proceeds from Transgrid </a:t>
            </a:r>
            <a:r>
              <a:rPr lang="en-AU" sz="700" i="1" dirty="0" smtClean="0"/>
              <a:t>($10.3bn</a:t>
            </a:r>
            <a:r>
              <a:rPr lang="en-AU" sz="700" i="1" dirty="0"/>
              <a:t>), Ausgrid  </a:t>
            </a:r>
            <a:r>
              <a:rPr lang="en-AU" sz="700" i="1" dirty="0" smtClean="0"/>
              <a:t>($16.2bn</a:t>
            </a:r>
            <a:r>
              <a:rPr lang="en-AU" sz="700" i="1" dirty="0"/>
              <a:t>) and Endeavour Energy </a:t>
            </a:r>
            <a:r>
              <a:rPr lang="en-AU" sz="700" i="1" dirty="0" smtClean="0"/>
              <a:t>($7.6bn)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3806940" y="2480538"/>
            <a:ext cx="1363138" cy="52133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ctr"/>
            <a:r>
              <a:rPr lang="en-AU" sz="2800" dirty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$53.5bn</a:t>
            </a:r>
          </a:p>
          <a:p>
            <a:pPr algn="ctr"/>
            <a:r>
              <a:rPr lang="en-AU" sz="1400" dirty="0">
                <a:solidFill>
                  <a:srgbClr val="0070C0"/>
                </a:solidFill>
                <a:cs typeface="Arial" pitchFamily="34" charset="0"/>
              </a:rPr>
              <a:t>Gross proceeds</a:t>
            </a:r>
          </a:p>
          <a:p>
            <a:pPr algn="ctr"/>
            <a:r>
              <a:rPr lang="en-AU" sz="1100" dirty="0">
                <a:solidFill>
                  <a:srgbClr val="0070C0"/>
                </a:solidFill>
                <a:cs typeface="Arial" pitchFamily="34" charset="0"/>
              </a:rPr>
              <a:t>Non-exhaustive</a:t>
            </a:r>
          </a:p>
        </p:txBody>
      </p:sp>
      <p:pic>
        <p:nvPicPr>
          <p:cNvPr id="77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6551" y="1017149"/>
            <a:ext cx="677088" cy="547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1022" y="1016207"/>
            <a:ext cx="723506" cy="62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7" name="Straight Connector 56"/>
          <p:cNvCxnSpPr/>
          <p:nvPr/>
        </p:nvCxnSpPr>
        <p:spPr bwMode="auto">
          <a:xfrm flipV="1">
            <a:off x="4432228" y="3335178"/>
            <a:ext cx="0" cy="373280"/>
          </a:xfrm>
          <a:prstGeom prst="line">
            <a:avLst/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none" w="med" len="med"/>
            <a:tailEnd type="oval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82276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Re-investment of proceeds</a:t>
            </a:r>
            <a:endParaRPr lang="en-A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ADAFC77-B6F6-0842-A841-7288BD44D88B}" type="slidenum">
              <a:rPr lang="en-US" smtClean="0"/>
              <a:pPr/>
              <a:t>9</a:t>
            </a:fld>
            <a:r>
              <a:rPr lang="en-US" smtClean="0"/>
              <a:t> 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3564975" y="1914254"/>
            <a:ext cx="2007705" cy="1636560"/>
            <a:chOff x="4341830" y="3041365"/>
            <a:chExt cx="2030956" cy="2017530"/>
          </a:xfrm>
          <a:solidFill>
            <a:schemeClr val="bg1">
              <a:lumMod val="95000"/>
            </a:schemeClr>
          </a:solidFill>
        </p:grpSpPr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5859988" y="3429854"/>
              <a:ext cx="512798" cy="896492"/>
            </a:xfrm>
            <a:custGeom>
              <a:avLst/>
              <a:gdLst>
                <a:gd name="T0" fmla="*/ 1282700 w 850"/>
                <a:gd name="T1" fmla="*/ 2149475 h 1486"/>
                <a:gd name="T2" fmla="*/ 1282700 w 850"/>
                <a:gd name="T3" fmla="*/ 2149475 h 1486"/>
                <a:gd name="T4" fmla="*/ 1298575 w 850"/>
                <a:gd name="T5" fmla="*/ 2082800 h 1486"/>
                <a:gd name="T6" fmla="*/ 1311275 w 850"/>
                <a:gd name="T7" fmla="*/ 2012950 h 1486"/>
                <a:gd name="T8" fmla="*/ 1320800 w 850"/>
                <a:gd name="T9" fmla="*/ 1946275 h 1486"/>
                <a:gd name="T10" fmla="*/ 1330325 w 850"/>
                <a:gd name="T11" fmla="*/ 1876425 h 1486"/>
                <a:gd name="T12" fmla="*/ 1339850 w 850"/>
                <a:gd name="T13" fmla="*/ 1806575 h 1486"/>
                <a:gd name="T14" fmla="*/ 1343025 w 850"/>
                <a:gd name="T15" fmla="*/ 1736725 h 1486"/>
                <a:gd name="T16" fmla="*/ 1346200 w 850"/>
                <a:gd name="T17" fmla="*/ 1666875 h 1486"/>
                <a:gd name="T18" fmla="*/ 1349375 w 850"/>
                <a:gd name="T19" fmla="*/ 1597025 h 1486"/>
                <a:gd name="T20" fmla="*/ 1346200 w 850"/>
                <a:gd name="T21" fmla="*/ 1527175 h 1486"/>
                <a:gd name="T22" fmla="*/ 1346200 w 850"/>
                <a:gd name="T23" fmla="*/ 1457325 h 1486"/>
                <a:gd name="T24" fmla="*/ 1339850 w 850"/>
                <a:gd name="T25" fmla="*/ 1387475 h 1486"/>
                <a:gd name="T26" fmla="*/ 1333500 w 850"/>
                <a:gd name="T27" fmla="*/ 1317625 h 1486"/>
                <a:gd name="T28" fmla="*/ 1327150 w 850"/>
                <a:gd name="T29" fmla="*/ 1247775 h 1486"/>
                <a:gd name="T30" fmla="*/ 1314450 w 850"/>
                <a:gd name="T31" fmla="*/ 1177925 h 1486"/>
                <a:gd name="T32" fmla="*/ 1304925 w 850"/>
                <a:gd name="T33" fmla="*/ 1108075 h 1486"/>
                <a:gd name="T34" fmla="*/ 1289050 w 850"/>
                <a:gd name="T35" fmla="*/ 1038225 h 1486"/>
                <a:gd name="T36" fmla="*/ 1273175 w 850"/>
                <a:gd name="T37" fmla="*/ 971550 h 1486"/>
                <a:gd name="T38" fmla="*/ 1254125 w 850"/>
                <a:gd name="T39" fmla="*/ 901700 h 1486"/>
                <a:gd name="T40" fmla="*/ 1235075 w 850"/>
                <a:gd name="T41" fmla="*/ 831850 h 1486"/>
                <a:gd name="T42" fmla="*/ 1212850 w 850"/>
                <a:gd name="T43" fmla="*/ 765175 h 1486"/>
                <a:gd name="T44" fmla="*/ 1190625 w 850"/>
                <a:gd name="T45" fmla="*/ 698500 h 1486"/>
                <a:gd name="T46" fmla="*/ 1165225 w 850"/>
                <a:gd name="T47" fmla="*/ 631825 h 1486"/>
                <a:gd name="T48" fmla="*/ 1136650 w 850"/>
                <a:gd name="T49" fmla="*/ 565150 h 1486"/>
                <a:gd name="T50" fmla="*/ 1104900 w 850"/>
                <a:gd name="T51" fmla="*/ 498475 h 1486"/>
                <a:gd name="T52" fmla="*/ 1073150 w 850"/>
                <a:gd name="T53" fmla="*/ 434975 h 1486"/>
                <a:gd name="T54" fmla="*/ 1041400 w 850"/>
                <a:gd name="T55" fmla="*/ 371475 h 1486"/>
                <a:gd name="T56" fmla="*/ 1003300 w 850"/>
                <a:gd name="T57" fmla="*/ 307975 h 1486"/>
                <a:gd name="T58" fmla="*/ 965200 w 850"/>
                <a:gd name="T59" fmla="*/ 244475 h 1486"/>
                <a:gd name="T60" fmla="*/ 927100 w 850"/>
                <a:gd name="T61" fmla="*/ 180975 h 1486"/>
                <a:gd name="T62" fmla="*/ 885825 w 850"/>
                <a:gd name="T63" fmla="*/ 120650 h 1486"/>
                <a:gd name="T64" fmla="*/ 841375 w 850"/>
                <a:gd name="T65" fmla="*/ 60325 h 1486"/>
                <a:gd name="T66" fmla="*/ 793750 w 850"/>
                <a:gd name="T67" fmla="*/ 0 h 1486"/>
                <a:gd name="T68" fmla="*/ 698500 w 850"/>
                <a:gd name="T69" fmla="*/ 282575 h 1486"/>
                <a:gd name="T70" fmla="*/ 603250 w 850"/>
                <a:gd name="T71" fmla="*/ 568325 h 1486"/>
                <a:gd name="T72" fmla="*/ 301625 w 850"/>
                <a:gd name="T73" fmla="*/ 600075 h 1486"/>
                <a:gd name="T74" fmla="*/ 3175 w 850"/>
                <a:gd name="T75" fmla="*/ 628650 h 1486"/>
                <a:gd name="T76" fmla="*/ 0 w 850"/>
                <a:gd name="T77" fmla="*/ 631825 h 1486"/>
                <a:gd name="T78" fmla="*/ 0 w 850"/>
                <a:gd name="T79" fmla="*/ 631825 h 1486"/>
                <a:gd name="T80" fmla="*/ 53975 w 850"/>
                <a:gd name="T81" fmla="*/ 704850 h 1486"/>
                <a:gd name="T82" fmla="*/ 101600 w 850"/>
                <a:gd name="T83" fmla="*/ 777875 h 1486"/>
                <a:gd name="T84" fmla="*/ 146050 w 850"/>
                <a:gd name="T85" fmla="*/ 854075 h 1486"/>
                <a:gd name="T86" fmla="*/ 187325 w 850"/>
                <a:gd name="T87" fmla="*/ 933450 h 1486"/>
                <a:gd name="T88" fmla="*/ 222250 w 850"/>
                <a:gd name="T89" fmla="*/ 1012825 h 1486"/>
                <a:gd name="T90" fmla="*/ 250825 w 850"/>
                <a:gd name="T91" fmla="*/ 1092200 h 1486"/>
                <a:gd name="T92" fmla="*/ 276225 w 850"/>
                <a:gd name="T93" fmla="*/ 1174750 h 1486"/>
                <a:gd name="T94" fmla="*/ 298450 w 850"/>
                <a:gd name="T95" fmla="*/ 1257300 h 1486"/>
                <a:gd name="T96" fmla="*/ 311150 w 850"/>
                <a:gd name="T97" fmla="*/ 1339850 h 1486"/>
                <a:gd name="T98" fmla="*/ 323850 w 850"/>
                <a:gd name="T99" fmla="*/ 1422400 h 1486"/>
                <a:gd name="T100" fmla="*/ 330200 w 850"/>
                <a:gd name="T101" fmla="*/ 1508125 h 1486"/>
                <a:gd name="T102" fmla="*/ 333375 w 850"/>
                <a:gd name="T103" fmla="*/ 1590675 h 1486"/>
                <a:gd name="T104" fmla="*/ 330200 w 850"/>
                <a:gd name="T105" fmla="*/ 1676400 h 1486"/>
                <a:gd name="T106" fmla="*/ 320675 w 850"/>
                <a:gd name="T107" fmla="*/ 1758950 h 1486"/>
                <a:gd name="T108" fmla="*/ 311150 w 850"/>
                <a:gd name="T109" fmla="*/ 1841500 h 1486"/>
                <a:gd name="T110" fmla="*/ 292100 w 850"/>
                <a:gd name="T111" fmla="*/ 1924050 h 1486"/>
                <a:gd name="T112" fmla="*/ 501650 w 850"/>
                <a:gd name="T113" fmla="*/ 2143125 h 1486"/>
                <a:gd name="T114" fmla="*/ 714375 w 850"/>
                <a:gd name="T115" fmla="*/ 2359025 h 1486"/>
                <a:gd name="T116" fmla="*/ 996950 w 850"/>
                <a:gd name="T117" fmla="*/ 2254250 h 1486"/>
                <a:gd name="T118" fmla="*/ 1282700 w 850"/>
                <a:gd name="T119" fmla="*/ 2149475 h 148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50" h="1486">
                  <a:moveTo>
                    <a:pt x="808" y="1354"/>
                  </a:moveTo>
                  <a:lnTo>
                    <a:pt x="808" y="1354"/>
                  </a:lnTo>
                  <a:lnTo>
                    <a:pt x="818" y="1312"/>
                  </a:lnTo>
                  <a:lnTo>
                    <a:pt x="826" y="1268"/>
                  </a:lnTo>
                  <a:lnTo>
                    <a:pt x="832" y="1226"/>
                  </a:lnTo>
                  <a:lnTo>
                    <a:pt x="838" y="1182"/>
                  </a:lnTo>
                  <a:lnTo>
                    <a:pt x="844" y="1138"/>
                  </a:lnTo>
                  <a:lnTo>
                    <a:pt x="846" y="1094"/>
                  </a:lnTo>
                  <a:lnTo>
                    <a:pt x="848" y="1050"/>
                  </a:lnTo>
                  <a:lnTo>
                    <a:pt x="850" y="1006"/>
                  </a:lnTo>
                  <a:lnTo>
                    <a:pt x="848" y="962"/>
                  </a:lnTo>
                  <a:lnTo>
                    <a:pt x="848" y="918"/>
                  </a:lnTo>
                  <a:lnTo>
                    <a:pt x="844" y="874"/>
                  </a:lnTo>
                  <a:lnTo>
                    <a:pt x="840" y="830"/>
                  </a:lnTo>
                  <a:lnTo>
                    <a:pt x="836" y="786"/>
                  </a:lnTo>
                  <a:lnTo>
                    <a:pt x="828" y="742"/>
                  </a:lnTo>
                  <a:lnTo>
                    <a:pt x="822" y="698"/>
                  </a:lnTo>
                  <a:lnTo>
                    <a:pt x="812" y="654"/>
                  </a:lnTo>
                  <a:lnTo>
                    <a:pt x="802" y="612"/>
                  </a:lnTo>
                  <a:lnTo>
                    <a:pt x="790" y="568"/>
                  </a:lnTo>
                  <a:lnTo>
                    <a:pt x="778" y="524"/>
                  </a:lnTo>
                  <a:lnTo>
                    <a:pt x="764" y="482"/>
                  </a:lnTo>
                  <a:lnTo>
                    <a:pt x="750" y="440"/>
                  </a:lnTo>
                  <a:lnTo>
                    <a:pt x="734" y="398"/>
                  </a:lnTo>
                  <a:lnTo>
                    <a:pt x="716" y="356"/>
                  </a:lnTo>
                  <a:lnTo>
                    <a:pt x="696" y="314"/>
                  </a:lnTo>
                  <a:lnTo>
                    <a:pt x="676" y="274"/>
                  </a:lnTo>
                  <a:lnTo>
                    <a:pt x="656" y="234"/>
                  </a:lnTo>
                  <a:lnTo>
                    <a:pt x="632" y="194"/>
                  </a:lnTo>
                  <a:lnTo>
                    <a:pt x="608" y="154"/>
                  </a:lnTo>
                  <a:lnTo>
                    <a:pt x="584" y="114"/>
                  </a:lnTo>
                  <a:lnTo>
                    <a:pt x="558" y="76"/>
                  </a:lnTo>
                  <a:lnTo>
                    <a:pt x="530" y="38"/>
                  </a:lnTo>
                  <a:lnTo>
                    <a:pt x="500" y="0"/>
                  </a:lnTo>
                  <a:lnTo>
                    <a:pt x="440" y="178"/>
                  </a:lnTo>
                  <a:lnTo>
                    <a:pt x="380" y="358"/>
                  </a:lnTo>
                  <a:lnTo>
                    <a:pt x="190" y="378"/>
                  </a:lnTo>
                  <a:lnTo>
                    <a:pt x="2" y="396"/>
                  </a:lnTo>
                  <a:lnTo>
                    <a:pt x="0" y="398"/>
                  </a:lnTo>
                  <a:lnTo>
                    <a:pt x="34" y="444"/>
                  </a:lnTo>
                  <a:lnTo>
                    <a:pt x="64" y="490"/>
                  </a:lnTo>
                  <a:lnTo>
                    <a:pt x="92" y="538"/>
                  </a:lnTo>
                  <a:lnTo>
                    <a:pt x="118" y="588"/>
                  </a:lnTo>
                  <a:lnTo>
                    <a:pt x="140" y="638"/>
                  </a:lnTo>
                  <a:lnTo>
                    <a:pt x="158" y="688"/>
                  </a:lnTo>
                  <a:lnTo>
                    <a:pt x="174" y="740"/>
                  </a:lnTo>
                  <a:lnTo>
                    <a:pt x="188" y="792"/>
                  </a:lnTo>
                  <a:lnTo>
                    <a:pt x="196" y="844"/>
                  </a:lnTo>
                  <a:lnTo>
                    <a:pt x="204" y="896"/>
                  </a:lnTo>
                  <a:lnTo>
                    <a:pt x="208" y="950"/>
                  </a:lnTo>
                  <a:lnTo>
                    <a:pt x="210" y="1002"/>
                  </a:lnTo>
                  <a:lnTo>
                    <a:pt x="208" y="1056"/>
                  </a:lnTo>
                  <a:lnTo>
                    <a:pt x="202" y="1108"/>
                  </a:lnTo>
                  <a:lnTo>
                    <a:pt x="196" y="1160"/>
                  </a:lnTo>
                  <a:lnTo>
                    <a:pt x="184" y="1212"/>
                  </a:lnTo>
                  <a:lnTo>
                    <a:pt x="316" y="1350"/>
                  </a:lnTo>
                  <a:lnTo>
                    <a:pt x="450" y="1486"/>
                  </a:lnTo>
                  <a:lnTo>
                    <a:pt x="628" y="1420"/>
                  </a:lnTo>
                  <a:lnTo>
                    <a:pt x="808" y="1354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911072" y="4614873"/>
              <a:ext cx="866326" cy="444022"/>
            </a:xfrm>
            <a:custGeom>
              <a:avLst/>
              <a:gdLst>
                <a:gd name="T0" fmla="*/ 73025 w 1436"/>
                <a:gd name="T1" fmla="*/ 914400 h 736"/>
                <a:gd name="T2" fmla="*/ 73025 w 1436"/>
                <a:gd name="T3" fmla="*/ 914400 h 736"/>
                <a:gd name="T4" fmla="*/ 136525 w 1436"/>
                <a:gd name="T5" fmla="*/ 942975 h 736"/>
                <a:gd name="T6" fmla="*/ 203200 w 1436"/>
                <a:gd name="T7" fmla="*/ 971550 h 736"/>
                <a:gd name="T8" fmla="*/ 266700 w 1436"/>
                <a:gd name="T9" fmla="*/ 996950 h 736"/>
                <a:gd name="T10" fmla="*/ 333375 w 1436"/>
                <a:gd name="T11" fmla="*/ 1022350 h 736"/>
                <a:gd name="T12" fmla="*/ 400050 w 1436"/>
                <a:gd name="T13" fmla="*/ 1044575 h 736"/>
                <a:gd name="T14" fmla="*/ 466725 w 1436"/>
                <a:gd name="T15" fmla="*/ 1063625 h 736"/>
                <a:gd name="T16" fmla="*/ 533400 w 1436"/>
                <a:gd name="T17" fmla="*/ 1082675 h 736"/>
                <a:gd name="T18" fmla="*/ 600075 w 1436"/>
                <a:gd name="T19" fmla="*/ 1101725 h 736"/>
                <a:gd name="T20" fmla="*/ 669925 w 1436"/>
                <a:gd name="T21" fmla="*/ 1114425 h 736"/>
                <a:gd name="T22" fmla="*/ 736600 w 1436"/>
                <a:gd name="T23" fmla="*/ 1127125 h 736"/>
                <a:gd name="T24" fmla="*/ 806450 w 1436"/>
                <a:gd name="T25" fmla="*/ 1139825 h 736"/>
                <a:gd name="T26" fmla="*/ 876300 w 1436"/>
                <a:gd name="T27" fmla="*/ 1149350 h 736"/>
                <a:gd name="T28" fmla="*/ 946150 w 1436"/>
                <a:gd name="T29" fmla="*/ 1155700 h 736"/>
                <a:gd name="T30" fmla="*/ 1016000 w 1436"/>
                <a:gd name="T31" fmla="*/ 1162050 h 736"/>
                <a:gd name="T32" fmla="*/ 1085850 w 1436"/>
                <a:gd name="T33" fmla="*/ 1165225 h 736"/>
                <a:gd name="T34" fmla="*/ 1155700 w 1436"/>
                <a:gd name="T35" fmla="*/ 1168400 h 736"/>
                <a:gd name="T36" fmla="*/ 1228725 w 1436"/>
                <a:gd name="T37" fmla="*/ 1168400 h 736"/>
                <a:gd name="T38" fmla="*/ 1298575 w 1436"/>
                <a:gd name="T39" fmla="*/ 1165225 h 736"/>
                <a:gd name="T40" fmla="*/ 1368425 w 1436"/>
                <a:gd name="T41" fmla="*/ 1162050 h 736"/>
                <a:gd name="T42" fmla="*/ 1441450 w 1436"/>
                <a:gd name="T43" fmla="*/ 1155700 h 736"/>
                <a:gd name="T44" fmla="*/ 1511300 w 1436"/>
                <a:gd name="T45" fmla="*/ 1146175 h 736"/>
                <a:gd name="T46" fmla="*/ 1581150 w 1436"/>
                <a:gd name="T47" fmla="*/ 1136650 h 736"/>
                <a:gd name="T48" fmla="*/ 1654175 w 1436"/>
                <a:gd name="T49" fmla="*/ 1123950 h 736"/>
                <a:gd name="T50" fmla="*/ 1724025 w 1436"/>
                <a:gd name="T51" fmla="*/ 1108075 h 736"/>
                <a:gd name="T52" fmla="*/ 1793875 w 1436"/>
                <a:gd name="T53" fmla="*/ 1092200 h 736"/>
                <a:gd name="T54" fmla="*/ 1863725 w 1436"/>
                <a:gd name="T55" fmla="*/ 1073150 h 736"/>
                <a:gd name="T56" fmla="*/ 1933575 w 1436"/>
                <a:gd name="T57" fmla="*/ 1050925 h 736"/>
                <a:gd name="T58" fmla="*/ 2003425 w 1436"/>
                <a:gd name="T59" fmla="*/ 1028700 h 736"/>
                <a:gd name="T60" fmla="*/ 2073275 w 1436"/>
                <a:gd name="T61" fmla="*/ 1003300 h 736"/>
                <a:gd name="T62" fmla="*/ 2143125 w 1436"/>
                <a:gd name="T63" fmla="*/ 977900 h 736"/>
                <a:gd name="T64" fmla="*/ 2212975 w 1436"/>
                <a:gd name="T65" fmla="*/ 946150 h 736"/>
                <a:gd name="T66" fmla="*/ 2279650 w 1436"/>
                <a:gd name="T67" fmla="*/ 914400 h 736"/>
                <a:gd name="T68" fmla="*/ 2025650 w 1436"/>
                <a:gd name="T69" fmla="*/ 758825 h 736"/>
                <a:gd name="T70" fmla="*/ 1768475 w 1436"/>
                <a:gd name="T71" fmla="*/ 603250 h 736"/>
                <a:gd name="T72" fmla="*/ 1806575 w 1436"/>
                <a:gd name="T73" fmla="*/ 301625 h 736"/>
                <a:gd name="T74" fmla="*/ 1841500 w 1436"/>
                <a:gd name="T75" fmla="*/ 3175 h 736"/>
                <a:gd name="T76" fmla="*/ 1841500 w 1436"/>
                <a:gd name="T77" fmla="*/ 0 h 736"/>
                <a:gd name="T78" fmla="*/ 1841500 w 1436"/>
                <a:gd name="T79" fmla="*/ 0 h 736"/>
                <a:gd name="T80" fmla="*/ 1758950 w 1436"/>
                <a:gd name="T81" fmla="*/ 38100 h 736"/>
                <a:gd name="T82" fmla="*/ 1676400 w 1436"/>
                <a:gd name="T83" fmla="*/ 66675 h 736"/>
                <a:gd name="T84" fmla="*/ 1590675 w 1436"/>
                <a:gd name="T85" fmla="*/ 95250 h 736"/>
                <a:gd name="T86" fmla="*/ 1504950 w 1436"/>
                <a:gd name="T87" fmla="*/ 114300 h 736"/>
                <a:gd name="T88" fmla="*/ 1422400 w 1436"/>
                <a:gd name="T89" fmla="*/ 133350 h 736"/>
                <a:gd name="T90" fmla="*/ 1336675 w 1436"/>
                <a:gd name="T91" fmla="*/ 142875 h 736"/>
                <a:gd name="T92" fmla="*/ 1250950 w 1436"/>
                <a:gd name="T93" fmla="*/ 149225 h 736"/>
                <a:gd name="T94" fmla="*/ 1165225 w 1436"/>
                <a:gd name="T95" fmla="*/ 152400 h 736"/>
                <a:gd name="T96" fmla="*/ 1082675 w 1436"/>
                <a:gd name="T97" fmla="*/ 149225 h 736"/>
                <a:gd name="T98" fmla="*/ 996950 w 1436"/>
                <a:gd name="T99" fmla="*/ 139700 h 736"/>
                <a:gd name="T100" fmla="*/ 914400 w 1436"/>
                <a:gd name="T101" fmla="*/ 127000 h 736"/>
                <a:gd name="T102" fmla="*/ 831850 w 1436"/>
                <a:gd name="T103" fmla="*/ 111125 h 736"/>
                <a:gd name="T104" fmla="*/ 749300 w 1436"/>
                <a:gd name="T105" fmla="*/ 88900 h 736"/>
                <a:gd name="T106" fmla="*/ 669925 w 1436"/>
                <a:gd name="T107" fmla="*/ 63500 h 736"/>
                <a:gd name="T108" fmla="*/ 590550 w 1436"/>
                <a:gd name="T109" fmla="*/ 31750 h 736"/>
                <a:gd name="T110" fmla="*/ 514350 w 1436"/>
                <a:gd name="T111" fmla="*/ 0 h 736"/>
                <a:gd name="T112" fmla="*/ 257175 w 1436"/>
                <a:gd name="T113" fmla="*/ 155575 h 736"/>
                <a:gd name="T114" fmla="*/ 0 w 1436"/>
                <a:gd name="T115" fmla="*/ 311150 h 736"/>
                <a:gd name="T116" fmla="*/ 34925 w 1436"/>
                <a:gd name="T117" fmla="*/ 612775 h 736"/>
                <a:gd name="T118" fmla="*/ 73025 w 1436"/>
                <a:gd name="T119" fmla="*/ 914400 h 7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436" h="736">
                  <a:moveTo>
                    <a:pt x="46" y="576"/>
                  </a:moveTo>
                  <a:lnTo>
                    <a:pt x="46" y="576"/>
                  </a:lnTo>
                  <a:lnTo>
                    <a:pt x="86" y="594"/>
                  </a:lnTo>
                  <a:lnTo>
                    <a:pt x="128" y="612"/>
                  </a:lnTo>
                  <a:lnTo>
                    <a:pt x="168" y="628"/>
                  </a:lnTo>
                  <a:lnTo>
                    <a:pt x="210" y="644"/>
                  </a:lnTo>
                  <a:lnTo>
                    <a:pt x="252" y="658"/>
                  </a:lnTo>
                  <a:lnTo>
                    <a:pt x="294" y="670"/>
                  </a:lnTo>
                  <a:lnTo>
                    <a:pt x="336" y="682"/>
                  </a:lnTo>
                  <a:lnTo>
                    <a:pt x="378" y="694"/>
                  </a:lnTo>
                  <a:lnTo>
                    <a:pt x="422" y="702"/>
                  </a:lnTo>
                  <a:lnTo>
                    <a:pt x="464" y="710"/>
                  </a:lnTo>
                  <a:lnTo>
                    <a:pt x="508" y="718"/>
                  </a:lnTo>
                  <a:lnTo>
                    <a:pt x="552" y="724"/>
                  </a:lnTo>
                  <a:lnTo>
                    <a:pt x="596" y="728"/>
                  </a:lnTo>
                  <a:lnTo>
                    <a:pt x="640" y="732"/>
                  </a:lnTo>
                  <a:lnTo>
                    <a:pt x="684" y="734"/>
                  </a:lnTo>
                  <a:lnTo>
                    <a:pt x="728" y="736"/>
                  </a:lnTo>
                  <a:lnTo>
                    <a:pt x="774" y="736"/>
                  </a:lnTo>
                  <a:lnTo>
                    <a:pt x="818" y="734"/>
                  </a:lnTo>
                  <a:lnTo>
                    <a:pt x="862" y="732"/>
                  </a:lnTo>
                  <a:lnTo>
                    <a:pt x="908" y="728"/>
                  </a:lnTo>
                  <a:lnTo>
                    <a:pt x="952" y="722"/>
                  </a:lnTo>
                  <a:lnTo>
                    <a:pt x="996" y="716"/>
                  </a:lnTo>
                  <a:lnTo>
                    <a:pt x="1042" y="708"/>
                  </a:lnTo>
                  <a:lnTo>
                    <a:pt x="1086" y="698"/>
                  </a:lnTo>
                  <a:lnTo>
                    <a:pt x="1130" y="688"/>
                  </a:lnTo>
                  <a:lnTo>
                    <a:pt x="1174" y="676"/>
                  </a:lnTo>
                  <a:lnTo>
                    <a:pt x="1218" y="662"/>
                  </a:lnTo>
                  <a:lnTo>
                    <a:pt x="1262" y="648"/>
                  </a:lnTo>
                  <a:lnTo>
                    <a:pt x="1306" y="632"/>
                  </a:lnTo>
                  <a:lnTo>
                    <a:pt x="1350" y="616"/>
                  </a:lnTo>
                  <a:lnTo>
                    <a:pt x="1394" y="596"/>
                  </a:lnTo>
                  <a:lnTo>
                    <a:pt x="1436" y="576"/>
                  </a:lnTo>
                  <a:lnTo>
                    <a:pt x="1276" y="478"/>
                  </a:lnTo>
                  <a:lnTo>
                    <a:pt x="1114" y="380"/>
                  </a:lnTo>
                  <a:lnTo>
                    <a:pt x="1138" y="190"/>
                  </a:lnTo>
                  <a:lnTo>
                    <a:pt x="1160" y="2"/>
                  </a:lnTo>
                  <a:lnTo>
                    <a:pt x="1160" y="0"/>
                  </a:lnTo>
                  <a:lnTo>
                    <a:pt x="1108" y="24"/>
                  </a:lnTo>
                  <a:lnTo>
                    <a:pt x="1056" y="42"/>
                  </a:lnTo>
                  <a:lnTo>
                    <a:pt x="1002" y="60"/>
                  </a:lnTo>
                  <a:lnTo>
                    <a:pt x="948" y="72"/>
                  </a:lnTo>
                  <a:lnTo>
                    <a:pt x="896" y="84"/>
                  </a:lnTo>
                  <a:lnTo>
                    <a:pt x="842" y="90"/>
                  </a:lnTo>
                  <a:lnTo>
                    <a:pt x="788" y="94"/>
                  </a:lnTo>
                  <a:lnTo>
                    <a:pt x="734" y="96"/>
                  </a:lnTo>
                  <a:lnTo>
                    <a:pt x="682" y="94"/>
                  </a:lnTo>
                  <a:lnTo>
                    <a:pt x="628" y="88"/>
                  </a:lnTo>
                  <a:lnTo>
                    <a:pt x="576" y="80"/>
                  </a:lnTo>
                  <a:lnTo>
                    <a:pt x="524" y="70"/>
                  </a:lnTo>
                  <a:lnTo>
                    <a:pt x="472" y="56"/>
                  </a:lnTo>
                  <a:lnTo>
                    <a:pt x="422" y="40"/>
                  </a:lnTo>
                  <a:lnTo>
                    <a:pt x="372" y="20"/>
                  </a:lnTo>
                  <a:lnTo>
                    <a:pt x="324" y="0"/>
                  </a:lnTo>
                  <a:lnTo>
                    <a:pt x="162" y="98"/>
                  </a:lnTo>
                  <a:lnTo>
                    <a:pt x="0" y="196"/>
                  </a:lnTo>
                  <a:lnTo>
                    <a:pt x="22" y="386"/>
                  </a:lnTo>
                  <a:lnTo>
                    <a:pt x="46" y="576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341830" y="3442554"/>
              <a:ext cx="512798" cy="818064"/>
            </a:xfrm>
            <a:custGeom>
              <a:avLst/>
              <a:gdLst>
                <a:gd name="T0" fmla="*/ 555625 w 850"/>
                <a:gd name="T1" fmla="*/ 0 h 1356"/>
                <a:gd name="T2" fmla="*/ 555625 w 850"/>
                <a:gd name="T3" fmla="*/ 0 h 1356"/>
                <a:gd name="T4" fmla="*/ 511175 w 850"/>
                <a:gd name="T5" fmla="*/ 57150 h 1356"/>
                <a:gd name="T6" fmla="*/ 469900 w 850"/>
                <a:gd name="T7" fmla="*/ 114300 h 1356"/>
                <a:gd name="T8" fmla="*/ 431800 w 850"/>
                <a:gd name="T9" fmla="*/ 171450 h 1356"/>
                <a:gd name="T10" fmla="*/ 393700 w 850"/>
                <a:gd name="T11" fmla="*/ 228600 h 1356"/>
                <a:gd name="T12" fmla="*/ 355600 w 850"/>
                <a:gd name="T13" fmla="*/ 288925 h 1356"/>
                <a:gd name="T14" fmla="*/ 320675 w 850"/>
                <a:gd name="T15" fmla="*/ 349250 h 1356"/>
                <a:gd name="T16" fmla="*/ 288925 w 850"/>
                <a:gd name="T17" fmla="*/ 409575 h 1356"/>
                <a:gd name="T18" fmla="*/ 257175 w 850"/>
                <a:gd name="T19" fmla="*/ 473075 h 1356"/>
                <a:gd name="T20" fmla="*/ 225425 w 850"/>
                <a:gd name="T21" fmla="*/ 536575 h 1356"/>
                <a:gd name="T22" fmla="*/ 200025 w 850"/>
                <a:gd name="T23" fmla="*/ 600075 h 1356"/>
                <a:gd name="T24" fmla="*/ 171450 w 850"/>
                <a:gd name="T25" fmla="*/ 663575 h 1356"/>
                <a:gd name="T26" fmla="*/ 149225 w 850"/>
                <a:gd name="T27" fmla="*/ 730250 h 1356"/>
                <a:gd name="T28" fmla="*/ 123825 w 850"/>
                <a:gd name="T29" fmla="*/ 796925 h 1356"/>
                <a:gd name="T30" fmla="*/ 104775 w 850"/>
                <a:gd name="T31" fmla="*/ 863600 h 1356"/>
                <a:gd name="T32" fmla="*/ 85725 w 850"/>
                <a:gd name="T33" fmla="*/ 933450 h 1356"/>
                <a:gd name="T34" fmla="*/ 66675 w 850"/>
                <a:gd name="T35" fmla="*/ 1000125 h 1356"/>
                <a:gd name="T36" fmla="*/ 50800 w 850"/>
                <a:gd name="T37" fmla="*/ 1069975 h 1356"/>
                <a:gd name="T38" fmla="*/ 38100 w 850"/>
                <a:gd name="T39" fmla="*/ 1139825 h 1356"/>
                <a:gd name="T40" fmla="*/ 25400 w 850"/>
                <a:gd name="T41" fmla="*/ 1209675 h 1356"/>
                <a:gd name="T42" fmla="*/ 15875 w 850"/>
                <a:gd name="T43" fmla="*/ 1279525 h 1356"/>
                <a:gd name="T44" fmla="*/ 9525 w 850"/>
                <a:gd name="T45" fmla="*/ 1349375 h 1356"/>
                <a:gd name="T46" fmla="*/ 3175 w 850"/>
                <a:gd name="T47" fmla="*/ 1422400 h 1356"/>
                <a:gd name="T48" fmla="*/ 0 w 850"/>
                <a:gd name="T49" fmla="*/ 1495425 h 1356"/>
                <a:gd name="T50" fmla="*/ 0 w 850"/>
                <a:gd name="T51" fmla="*/ 1565275 h 1356"/>
                <a:gd name="T52" fmla="*/ 0 w 850"/>
                <a:gd name="T53" fmla="*/ 1638300 h 1356"/>
                <a:gd name="T54" fmla="*/ 3175 w 850"/>
                <a:gd name="T55" fmla="*/ 1711325 h 1356"/>
                <a:gd name="T56" fmla="*/ 6350 w 850"/>
                <a:gd name="T57" fmla="*/ 1784350 h 1356"/>
                <a:gd name="T58" fmla="*/ 12700 w 850"/>
                <a:gd name="T59" fmla="*/ 1857375 h 1356"/>
                <a:gd name="T60" fmla="*/ 22225 w 850"/>
                <a:gd name="T61" fmla="*/ 1930400 h 1356"/>
                <a:gd name="T62" fmla="*/ 34925 w 850"/>
                <a:gd name="T63" fmla="*/ 2003425 h 1356"/>
                <a:gd name="T64" fmla="*/ 47625 w 850"/>
                <a:gd name="T65" fmla="*/ 2076450 h 1356"/>
                <a:gd name="T66" fmla="*/ 63500 w 850"/>
                <a:gd name="T67" fmla="*/ 2152650 h 1356"/>
                <a:gd name="T68" fmla="*/ 269875 w 850"/>
                <a:gd name="T69" fmla="*/ 1936750 h 1356"/>
                <a:gd name="T70" fmla="*/ 482600 w 850"/>
                <a:gd name="T71" fmla="*/ 1724025 h 1356"/>
                <a:gd name="T72" fmla="*/ 765175 w 850"/>
                <a:gd name="T73" fmla="*/ 1825625 h 1356"/>
                <a:gd name="T74" fmla="*/ 1047750 w 850"/>
                <a:gd name="T75" fmla="*/ 1927225 h 1356"/>
                <a:gd name="T76" fmla="*/ 1054100 w 850"/>
                <a:gd name="T77" fmla="*/ 1927225 h 1356"/>
                <a:gd name="T78" fmla="*/ 1054100 w 850"/>
                <a:gd name="T79" fmla="*/ 1927225 h 1356"/>
                <a:gd name="T80" fmla="*/ 1035050 w 850"/>
                <a:gd name="T81" fmla="*/ 1838325 h 1356"/>
                <a:gd name="T82" fmla="*/ 1025525 w 850"/>
                <a:gd name="T83" fmla="*/ 1749425 h 1356"/>
                <a:gd name="T84" fmla="*/ 1016000 w 850"/>
                <a:gd name="T85" fmla="*/ 1663700 h 1356"/>
                <a:gd name="T86" fmla="*/ 1016000 w 850"/>
                <a:gd name="T87" fmla="*/ 1574800 h 1356"/>
                <a:gd name="T88" fmla="*/ 1019175 w 850"/>
                <a:gd name="T89" fmla="*/ 1489075 h 1356"/>
                <a:gd name="T90" fmla="*/ 1025525 w 850"/>
                <a:gd name="T91" fmla="*/ 1403350 h 1356"/>
                <a:gd name="T92" fmla="*/ 1038225 w 850"/>
                <a:gd name="T93" fmla="*/ 1317625 h 1356"/>
                <a:gd name="T94" fmla="*/ 1057275 w 850"/>
                <a:gd name="T95" fmla="*/ 1235075 h 1356"/>
                <a:gd name="T96" fmla="*/ 1079500 w 850"/>
                <a:gd name="T97" fmla="*/ 1152525 h 1356"/>
                <a:gd name="T98" fmla="*/ 1104900 w 850"/>
                <a:gd name="T99" fmla="*/ 1073150 h 1356"/>
                <a:gd name="T100" fmla="*/ 1136650 w 850"/>
                <a:gd name="T101" fmla="*/ 993775 h 1356"/>
                <a:gd name="T102" fmla="*/ 1171575 w 850"/>
                <a:gd name="T103" fmla="*/ 917575 h 1356"/>
                <a:gd name="T104" fmla="*/ 1209675 w 850"/>
                <a:gd name="T105" fmla="*/ 844550 h 1356"/>
                <a:gd name="T106" fmla="*/ 1250950 w 850"/>
                <a:gd name="T107" fmla="*/ 771525 h 1356"/>
                <a:gd name="T108" fmla="*/ 1298575 w 850"/>
                <a:gd name="T109" fmla="*/ 701675 h 1356"/>
                <a:gd name="T110" fmla="*/ 1349375 w 850"/>
                <a:gd name="T111" fmla="*/ 635000 h 1356"/>
                <a:gd name="T112" fmla="*/ 1254125 w 850"/>
                <a:gd name="T113" fmla="*/ 346075 h 1356"/>
                <a:gd name="T114" fmla="*/ 1158875 w 850"/>
                <a:gd name="T115" fmla="*/ 60325 h 1356"/>
                <a:gd name="T116" fmla="*/ 860425 w 850"/>
                <a:gd name="T117" fmla="*/ 31750 h 1356"/>
                <a:gd name="T118" fmla="*/ 555625 w 850"/>
                <a:gd name="T119" fmla="*/ 0 h 13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850" h="1356">
                  <a:moveTo>
                    <a:pt x="350" y="0"/>
                  </a:moveTo>
                  <a:lnTo>
                    <a:pt x="350" y="0"/>
                  </a:lnTo>
                  <a:lnTo>
                    <a:pt x="322" y="36"/>
                  </a:lnTo>
                  <a:lnTo>
                    <a:pt x="296" y="72"/>
                  </a:lnTo>
                  <a:lnTo>
                    <a:pt x="272" y="108"/>
                  </a:lnTo>
                  <a:lnTo>
                    <a:pt x="248" y="144"/>
                  </a:lnTo>
                  <a:lnTo>
                    <a:pt x="224" y="182"/>
                  </a:lnTo>
                  <a:lnTo>
                    <a:pt x="202" y="220"/>
                  </a:lnTo>
                  <a:lnTo>
                    <a:pt x="182" y="258"/>
                  </a:lnTo>
                  <a:lnTo>
                    <a:pt x="162" y="298"/>
                  </a:lnTo>
                  <a:lnTo>
                    <a:pt x="142" y="338"/>
                  </a:lnTo>
                  <a:lnTo>
                    <a:pt x="126" y="378"/>
                  </a:lnTo>
                  <a:lnTo>
                    <a:pt x="108" y="418"/>
                  </a:lnTo>
                  <a:lnTo>
                    <a:pt x="94" y="460"/>
                  </a:lnTo>
                  <a:lnTo>
                    <a:pt x="78" y="502"/>
                  </a:lnTo>
                  <a:lnTo>
                    <a:pt x="66" y="544"/>
                  </a:lnTo>
                  <a:lnTo>
                    <a:pt x="54" y="588"/>
                  </a:lnTo>
                  <a:lnTo>
                    <a:pt x="42" y="630"/>
                  </a:lnTo>
                  <a:lnTo>
                    <a:pt x="32" y="674"/>
                  </a:lnTo>
                  <a:lnTo>
                    <a:pt x="24" y="718"/>
                  </a:lnTo>
                  <a:lnTo>
                    <a:pt x="16" y="762"/>
                  </a:lnTo>
                  <a:lnTo>
                    <a:pt x="10" y="806"/>
                  </a:lnTo>
                  <a:lnTo>
                    <a:pt x="6" y="850"/>
                  </a:lnTo>
                  <a:lnTo>
                    <a:pt x="2" y="896"/>
                  </a:lnTo>
                  <a:lnTo>
                    <a:pt x="0" y="942"/>
                  </a:lnTo>
                  <a:lnTo>
                    <a:pt x="0" y="986"/>
                  </a:lnTo>
                  <a:lnTo>
                    <a:pt x="0" y="1032"/>
                  </a:lnTo>
                  <a:lnTo>
                    <a:pt x="2" y="1078"/>
                  </a:lnTo>
                  <a:lnTo>
                    <a:pt x="4" y="1124"/>
                  </a:lnTo>
                  <a:lnTo>
                    <a:pt x="8" y="1170"/>
                  </a:lnTo>
                  <a:lnTo>
                    <a:pt x="14" y="1216"/>
                  </a:lnTo>
                  <a:lnTo>
                    <a:pt x="22" y="1262"/>
                  </a:lnTo>
                  <a:lnTo>
                    <a:pt x="30" y="1308"/>
                  </a:lnTo>
                  <a:lnTo>
                    <a:pt x="40" y="1356"/>
                  </a:lnTo>
                  <a:lnTo>
                    <a:pt x="170" y="1220"/>
                  </a:lnTo>
                  <a:lnTo>
                    <a:pt x="304" y="1086"/>
                  </a:lnTo>
                  <a:lnTo>
                    <a:pt x="482" y="1150"/>
                  </a:lnTo>
                  <a:lnTo>
                    <a:pt x="660" y="1214"/>
                  </a:lnTo>
                  <a:lnTo>
                    <a:pt x="664" y="1214"/>
                  </a:lnTo>
                  <a:lnTo>
                    <a:pt x="652" y="1158"/>
                  </a:lnTo>
                  <a:lnTo>
                    <a:pt x="646" y="1102"/>
                  </a:lnTo>
                  <a:lnTo>
                    <a:pt x="640" y="1048"/>
                  </a:lnTo>
                  <a:lnTo>
                    <a:pt x="640" y="992"/>
                  </a:lnTo>
                  <a:lnTo>
                    <a:pt x="642" y="938"/>
                  </a:lnTo>
                  <a:lnTo>
                    <a:pt x="646" y="884"/>
                  </a:lnTo>
                  <a:lnTo>
                    <a:pt x="654" y="830"/>
                  </a:lnTo>
                  <a:lnTo>
                    <a:pt x="666" y="778"/>
                  </a:lnTo>
                  <a:lnTo>
                    <a:pt x="680" y="726"/>
                  </a:lnTo>
                  <a:lnTo>
                    <a:pt x="696" y="676"/>
                  </a:lnTo>
                  <a:lnTo>
                    <a:pt x="716" y="626"/>
                  </a:lnTo>
                  <a:lnTo>
                    <a:pt x="738" y="578"/>
                  </a:lnTo>
                  <a:lnTo>
                    <a:pt x="762" y="532"/>
                  </a:lnTo>
                  <a:lnTo>
                    <a:pt x="788" y="486"/>
                  </a:lnTo>
                  <a:lnTo>
                    <a:pt x="818" y="442"/>
                  </a:lnTo>
                  <a:lnTo>
                    <a:pt x="850" y="400"/>
                  </a:lnTo>
                  <a:lnTo>
                    <a:pt x="790" y="218"/>
                  </a:lnTo>
                  <a:lnTo>
                    <a:pt x="730" y="38"/>
                  </a:lnTo>
                  <a:lnTo>
                    <a:pt x="542" y="20"/>
                  </a:lnTo>
                  <a:lnTo>
                    <a:pt x="350" y="0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622080" y="4201867"/>
              <a:ext cx="720330" cy="742048"/>
            </a:xfrm>
            <a:custGeom>
              <a:avLst/>
              <a:gdLst>
                <a:gd name="T0" fmla="*/ 517525 w 1194"/>
                <a:gd name="T1" fmla="*/ 1952625 h 1230"/>
                <a:gd name="T2" fmla="*/ 517525 w 1194"/>
                <a:gd name="T3" fmla="*/ 1952625 h 1230"/>
                <a:gd name="T4" fmla="*/ 581025 w 1194"/>
                <a:gd name="T5" fmla="*/ 1920875 h 1230"/>
                <a:gd name="T6" fmla="*/ 641350 w 1194"/>
                <a:gd name="T7" fmla="*/ 1889125 h 1230"/>
                <a:gd name="T8" fmla="*/ 701675 w 1194"/>
                <a:gd name="T9" fmla="*/ 1854200 h 1230"/>
                <a:gd name="T10" fmla="*/ 762000 w 1194"/>
                <a:gd name="T11" fmla="*/ 1819275 h 1230"/>
                <a:gd name="T12" fmla="*/ 822325 w 1194"/>
                <a:gd name="T13" fmla="*/ 1781175 h 1230"/>
                <a:gd name="T14" fmla="*/ 879475 w 1194"/>
                <a:gd name="T15" fmla="*/ 1739900 h 1230"/>
                <a:gd name="T16" fmla="*/ 936625 w 1194"/>
                <a:gd name="T17" fmla="*/ 1698625 h 1230"/>
                <a:gd name="T18" fmla="*/ 990600 w 1194"/>
                <a:gd name="T19" fmla="*/ 1657350 h 1230"/>
                <a:gd name="T20" fmla="*/ 1044575 w 1194"/>
                <a:gd name="T21" fmla="*/ 1612900 h 1230"/>
                <a:gd name="T22" fmla="*/ 1098550 w 1194"/>
                <a:gd name="T23" fmla="*/ 1568450 h 1230"/>
                <a:gd name="T24" fmla="*/ 1149350 w 1194"/>
                <a:gd name="T25" fmla="*/ 1520825 h 1230"/>
                <a:gd name="T26" fmla="*/ 1200150 w 1194"/>
                <a:gd name="T27" fmla="*/ 1473200 h 1230"/>
                <a:gd name="T28" fmla="*/ 1250950 w 1194"/>
                <a:gd name="T29" fmla="*/ 1422400 h 1230"/>
                <a:gd name="T30" fmla="*/ 1298575 w 1194"/>
                <a:gd name="T31" fmla="*/ 1371600 h 1230"/>
                <a:gd name="T32" fmla="*/ 1346200 w 1194"/>
                <a:gd name="T33" fmla="*/ 1317625 h 1230"/>
                <a:gd name="T34" fmla="*/ 1390650 w 1194"/>
                <a:gd name="T35" fmla="*/ 1263650 h 1230"/>
                <a:gd name="T36" fmla="*/ 1435100 w 1194"/>
                <a:gd name="T37" fmla="*/ 1209675 h 1230"/>
                <a:gd name="T38" fmla="*/ 1476375 w 1194"/>
                <a:gd name="T39" fmla="*/ 1152525 h 1230"/>
                <a:gd name="T40" fmla="*/ 1517650 w 1194"/>
                <a:gd name="T41" fmla="*/ 1092200 h 1230"/>
                <a:gd name="T42" fmla="*/ 1555750 w 1194"/>
                <a:gd name="T43" fmla="*/ 1035050 h 1230"/>
                <a:gd name="T44" fmla="*/ 1593850 w 1194"/>
                <a:gd name="T45" fmla="*/ 974725 h 1230"/>
                <a:gd name="T46" fmla="*/ 1631950 w 1194"/>
                <a:gd name="T47" fmla="*/ 911225 h 1230"/>
                <a:gd name="T48" fmla="*/ 1663700 w 1194"/>
                <a:gd name="T49" fmla="*/ 847725 h 1230"/>
                <a:gd name="T50" fmla="*/ 1698625 w 1194"/>
                <a:gd name="T51" fmla="*/ 784225 h 1230"/>
                <a:gd name="T52" fmla="*/ 1730375 w 1194"/>
                <a:gd name="T53" fmla="*/ 717550 h 1230"/>
                <a:gd name="T54" fmla="*/ 1758950 w 1194"/>
                <a:gd name="T55" fmla="*/ 650875 h 1230"/>
                <a:gd name="T56" fmla="*/ 1784350 w 1194"/>
                <a:gd name="T57" fmla="*/ 584200 h 1230"/>
                <a:gd name="T58" fmla="*/ 1809750 w 1194"/>
                <a:gd name="T59" fmla="*/ 514350 h 1230"/>
                <a:gd name="T60" fmla="*/ 1835150 w 1194"/>
                <a:gd name="T61" fmla="*/ 444500 h 1230"/>
                <a:gd name="T62" fmla="*/ 1857375 w 1194"/>
                <a:gd name="T63" fmla="*/ 374650 h 1230"/>
                <a:gd name="T64" fmla="*/ 1876425 w 1194"/>
                <a:gd name="T65" fmla="*/ 301625 h 1230"/>
                <a:gd name="T66" fmla="*/ 1895475 w 1194"/>
                <a:gd name="T67" fmla="*/ 228600 h 1230"/>
                <a:gd name="T68" fmla="*/ 1612900 w 1194"/>
                <a:gd name="T69" fmla="*/ 330200 h 1230"/>
                <a:gd name="T70" fmla="*/ 1330325 w 1194"/>
                <a:gd name="T71" fmla="*/ 431800 h 1230"/>
                <a:gd name="T72" fmla="*/ 1120775 w 1194"/>
                <a:gd name="T73" fmla="*/ 219075 h 1230"/>
                <a:gd name="T74" fmla="*/ 908050 w 1194"/>
                <a:gd name="T75" fmla="*/ 3175 h 1230"/>
                <a:gd name="T76" fmla="*/ 904875 w 1194"/>
                <a:gd name="T77" fmla="*/ 0 h 1230"/>
                <a:gd name="T78" fmla="*/ 904875 w 1194"/>
                <a:gd name="T79" fmla="*/ 0 h 1230"/>
                <a:gd name="T80" fmla="*/ 882650 w 1194"/>
                <a:gd name="T81" fmla="*/ 88900 h 1230"/>
                <a:gd name="T82" fmla="*/ 854075 w 1194"/>
                <a:gd name="T83" fmla="*/ 174625 h 1230"/>
                <a:gd name="T84" fmla="*/ 822325 w 1194"/>
                <a:gd name="T85" fmla="*/ 254000 h 1230"/>
                <a:gd name="T86" fmla="*/ 787400 w 1194"/>
                <a:gd name="T87" fmla="*/ 333375 h 1230"/>
                <a:gd name="T88" fmla="*/ 746125 w 1194"/>
                <a:gd name="T89" fmla="*/ 412750 h 1230"/>
                <a:gd name="T90" fmla="*/ 701675 w 1194"/>
                <a:gd name="T91" fmla="*/ 485775 h 1230"/>
                <a:gd name="T92" fmla="*/ 654050 w 1194"/>
                <a:gd name="T93" fmla="*/ 555625 h 1230"/>
                <a:gd name="T94" fmla="*/ 603250 w 1194"/>
                <a:gd name="T95" fmla="*/ 622300 h 1230"/>
                <a:gd name="T96" fmla="*/ 546100 w 1194"/>
                <a:gd name="T97" fmla="*/ 688975 h 1230"/>
                <a:gd name="T98" fmla="*/ 488950 w 1194"/>
                <a:gd name="T99" fmla="*/ 749300 h 1230"/>
                <a:gd name="T100" fmla="*/ 425450 w 1194"/>
                <a:gd name="T101" fmla="*/ 806450 h 1230"/>
                <a:gd name="T102" fmla="*/ 361950 w 1194"/>
                <a:gd name="T103" fmla="*/ 860425 h 1230"/>
                <a:gd name="T104" fmla="*/ 295275 w 1194"/>
                <a:gd name="T105" fmla="*/ 911225 h 1230"/>
                <a:gd name="T106" fmla="*/ 225425 w 1194"/>
                <a:gd name="T107" fmla="*/ 955675 h 1230"/>
                <a:gd name="T108" fmla="*/ 152400 w 1194"/>
                <a:gd name="T109" fmla="*/ 996950 h 1230"/>
                <a:gd name="T110" fmla="*/ 76200 w 1194"/>
                <a:gd name="T111" fmla="*/ 1038225 h 1230"/>
                <a:gd name="T112" fmla="*/ 38100 w 1194"/>
                <a:gd name="T113" fmla="*/ 1336675 h 1230"/>
                <a:gd name="T114" fmla="*/ 0 w 1194"/>
                <a:gd name="T115" fmla="*/ 1635125 h 1230"/>
                <a:gd name="T116" fmla="*/ 257175 w 1194"/>
                <a:gd name="T117" fmla="*/ 1793875 h 1230"/>
                <a:gd name="T118" fmla="*/ 517525 w 1194"/>
                <a:gd name="T119" fmla="*/ 1952625 h 123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94" h="1230">
                  <a:moveTo>
                    <a:pt x="326" y="1230"/>
                  </a:moveTo>
                  <a:lnTo>
                    <a:pt x="326" y="1230"/>
                  </a:lnTo>
                  <a:lnTo>
                    <a:pt x="366" y="1210"/>
                  </a:lnTo>
                  <a:lnTo>
                    <a:pt x="404" y="1190"/>
                  </a:lnTo>
                  <a:lnTo>
                    <a:pt x="442" y="1168"/>
                  </a:lnTo>
                  <a:lnTo>
                    <a:pt x="480" y="1146"/>
                  </a:lnTo>
                  <a:lnTo>
                    <a:pt x="518" y="1122"/>
                  </a:lnTo>
                  <a:lnTo>
                    <a:pt x="554" y="1096"/>
                  </a:lnTo>
                  <a:lnTo>
                    <a:pt x="590" y="1070"/>
                  </a:lnTo>
                  <a:lnTo>
                    <a:pt x="624" y="1044"/>
                  </a:lnTo>
                  <a:lnTo>
                    <a:pt x="658" y="1016"/>
                  </a:lnTo>
                  <a:lnTo>
                    <a:pt x="692" y="988"/>
                  </a:lnTo>
                  <a:lnTo>
                    <a:pt x="724" y="958"/>
                  </a:lnTo>
                  <a:lnTo>
                    <a:pt x="756" y="928"/>
                  </a:lnTo>
                  <a:lnTo>
                    <a:pt x="788" y="896"/>
                  </a:lnTo>
                  <a:lnTo>
                    <a:pt x="818" y="864"/>
                  </a:lnTo>
                  <a:lnTo>
                    <a:pt x="848" y="830"/>
                  </a:lnTo>
                  <a:lnTo>
                    <a:pt x="876" y="796"/>
                  </a:lnTo>
                  <a:lnTo>
                    <a:pt x="904" y="762"/>
                  </a:lnTo>
                  <a:lnTo>
                    <a:pt x="930" y="726"/>
                  </a:lnTo>
                  <a:lnTo>
                    <a:pt x="956" y="688"/>
                  </a:lnTo>
                  <a:lnTo>
                    <a:pt x="980" y="652"/>
                  </a:lnTo>
                  <a:lnTo>
                    <a:pt x="1004" y="614"/>
                  </a:lnTo>
                  <a:lnTo>
                    <a:pt x="1028" y="574"/>
                  </a:lnTo>
                  <a:lnTo>
                    <a:pt x="1048" y="534"/>
                  </a:lnTo>
                  <a:lnTo>
                    <a:pt x="1070" y="494"/>
                  </a:lnTo>
                  <a:lnTo>
                    <a:pt x="1090" y="452"/>
                  </a:lnTo>
                  <a:lnTo>
                    <a:pt x="1108" y="410"/>
                  </a:lnTo>
                  <a:lnTo>
                    <a:pt x="1124" y="368"/>
                  </a:lnTo>
                  <a:lnTo>
                    <a:pt x="1140" y="324"/>
                  </a:lnTo>
                  <a:lnTo>
                    <a:pt x="1156" y="280"/>
                  </a:lnTo>
                  <a:lnTo>
                    <a:pt x="1170" y="236"/>
                  </a:lnTo>
                  <a:lnTo>
                    <a:pt x="1182" y="190"/>
                  </a:lnTo>
                  <a:lnTo>
                    <a:pt x="1194" y="144"/>
                  </a:lnTo>
                  <a:lnTo>
                    <a:pt x="1016" y="208"/>
                  </a:lnTo>
                  <a:lnTo>
                    <a:pt x="838" y="272"/>
                  </a:lnTo>
                  <a:lnTo>
                    <a:pt x="706" y="138"/>
                  </a:lnTo>
                  <a:lnTo>
                    <a:pt x="572" y="2"/>
                  </a:lnTo>
                  <a:lnTo>
                    <a:pt x="570" y="0"/>
                  </a:lnTo>
                  <a:lnTo>
                    <a:pt x="556" y="56"/>
                  </a:lnTo>
                  <a:lnTo>
                    <a:pt x="538" y="110"/>
                  </a:lnTo>
                  <a:lnTo>
                    <a:pt x="518" y="160"/>
                  </a:lnTo>
                  <a:lnTo>
                    <a:pt x="496" y="210"/>
                  </a:lnTo>
                  <a:lnTo>
                    <a:pt x="470" y="260"/>
                  </a:lnTo>
                  <a:lnTo>
                    <a:pt x="442" y="306"/>
                  </a:lnTo>
                  <a:lnTo>
                    <a:pt x="412" y="350"/>
                  </a:lnTo>
                  <a:lnTo>
                    <a:pt x="380" y="392"/>
                  </a:lnTo>
                  <a:lnTo>
                    <a:pt x="344" y="434"/>
                  </a:lnTo>
                  <a:lnTo>
                    <a:pt x="308" y="472"/>
                  </a:lnTo>
                  <a:lnTo>
                    <a:pt x="268" y="508"/>
                  </a:lnTo>
                  <a:lnTo>
                    <a:pt x="228" y="542"/>
                  </a:lnTo>
                  <a:lnTo>
                    <a:pt x="186" y="574"/>
                  </a:lnTo>
                  <a:lnTo>
                    <a:pt x="142" y="602"/>
                  </a:lnTo>
                  <a:lnTo>
                    <a:pt x="96" y="628"/>
                  </a:lnTo>
                  <a:lnTo>
                    <a:pt x="48" y="654"/>
                  </a:lnTo>
                  <a:lnTo>
                    <a:pt x="24" y="842"/>
                  </a:lnTo>
                  <a:lnTo>
                    <a:pt x="0" y="1030"/>
                  </a:lnTo>
                  <a:lnTo>
                    <a:pt x="162" y="1130"/>
                  </a:lnTo>
                  <a:lnTo>
                    <a:pt x="326" y="1230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378909" y="3041365"/>
              <a:ext cx="756528" cy="604498"/>
            </a:xfrm>
            <a:custGeom>
              <a:avLst/>
              <a:gdLst>
                <a:gd name="T0" fmla="*/ 1990725 w 1254"/>
                <a:gd name="T1" fmla="*/ 958850 h 1002"/>
                <a:gd name="T2" fmla="*/ 1990725 w 1254"/>
                <a:gd name="T3" fmla="*/ 958850 h 1002"/>
                <a:gd name="T4" fmla="*/ 1946275 w 1254"/>
                <a:gd name="T5" fmla="*/ 904875 h 1002"/>
                <a:gd name="T6" fmla="*/ 1898650 w 1254"/>
                <a:gd name="T7" fmla="*/ 850900 h 1002"/>
                <a:gd name="T8" fmla="*/ 1851025 w 1254"/>
                <a:gd name="T9" fmla="*/ 800100 h 1002"/>
                <a:gd name="T10" fmla="*/ 1803400 w 1254"/>
                <a:gd name="T11" fmla="*/ 749300 h 1002"/>
                <a:gd name="T12" fmla="*/ 1752600 w 1254"/>
                <a:gd name="T13" fmla="*/ 701675 h 1002"/>
                <a:gd name="T14" fmla="*/ 1701800 w 1254"/>
                <a:gd name="T15" fmla="*/ 654050 h 1002"/>
                <a:gd name="T16" fmla="*/ 1651000 w 1254"/>
                <a:gd name="T17" fmla="*/ 606425 h 1002"/>
                <a:gd name="T18" fmla="*/ 1597025 w 1254"/>
                <a:gd name="T19" fmla="*/ 561975 h 1002"/>
                <a:gd name="T20" fmla="*/ 1539875 w 1254"/>
                <a:gd name="T21" fmla="*/ 520700 h 1002"/>
                <a:gd name="T22" fmla="*/ 1485900 w 1254"/>
                <a:gd name="T23" fmla="*/ 476250 h 1002"/>
                <a:gd name="T24" fmla="*/ 1428750 w 1254"/>
                <a:gd name="T25" fmla="*/ 438150 h 1002"/>
                <a:gd name="T26" fmla="*/ 1368425 w 1254"/>
                <a:gd name="T27" fmla="*/ 400050 h 1002"/>
                <a:gd name="T28" fmla="*/ 1308100 w 1254"/>
                <a:gd name="T29" fmla="*/ 361950 h 1002"/>
                <a:gd name="T30" fmla="*/ 1247775 w 1254"/>
                <a:gd name="T31" fmla="*/ 327025 h 1002"/>
                <a:gd name="T32" fmla="*/ 1187450 w 1254"/>
                <a:gd name="T33" fmla="*/ 292100 h 1002"/>
                <a:gd name="T34" fmla="*/ 1123950 w 1254"/>
                <a:gd name="T35" fmla="*/ 260350 h 1002"/>
                <a:gd name="T36" fmla="*/ 1060450 w 1254"/>
                <a:gd name="T37" fmla="*/ 228600 h 1002"/>
                <a:gd name="T38" fmla="*/ 993775 w 1254"/>
                <a:gd name="T39" fmla="*/ 200025 h 1002"/>
                <a:gd name="T40" fmla="*/ 930275 w 1254"/>
                <a:gd name="T41" fmla="*/ 174625 h 1002"/>
                <a:gd name="T42" fmla="*/ 863600 w 1254"/>
                <a:gd name="T43" fmla="*/ 149225 h 1002"/>
                <a:gd name="T44" fmla="*/ 793750 w 1254"/>
                <a:gd name="T45" fmla="*/ 127000 h 1002"/>
                <a:gd name="T46" fmla="*/ 727075 w 1254"/>
                <a:gd name="T47" fmla="*/ 104775 h 1002"/>
                <a:gd name="T48" fmla="*/ 657225 w 1254"/>
                <a:gd name="T49" fmla="*/ 85725 h 1002"/>
                <a:gd name="T50" fmla="*/ 587375 w 1254"/>
                <a:gd name="T51" fmla="*/ 66675 h 1002"/>
                <a:gd name="T52" fmla="*/ 517525 w 1254"/>
                <a:gd name="T53" fmla="*/ 50800 h 1002"/>
                <a:gd name="T54" fmla="*/ 444500 w 1254"/>
                <a:gd name="T55" fmla="*/ 38100 h 1002"/>
                <a:gd name="T56" fmla="*/ 374650 w 1254"/>
                <a:gd name="T57" fmla="*/ 28575 h 1002"/>
                <a:gd name="T58" fmla="*/ 301625 w 1254"/>
                <a:gd name="T59" fmla="*/ 15875 h 1002"/>
                <a:gd name="T60" fmla="*/ 225425 w 1254"/>
                <a:gd name="T61" fmla="*/ 9525 h 1002"/>
                <a:gd name="T62" fmla="*/ 152400 w 1254"/>
                <a:gd name="T63" fmla="*/ 3175 h 1002"/>
                <a:gd name="T64" fmla="*/ 79375 w 1254"/>
                <a:gd name="T65" fmla="*/ 0 h 1002"/>
                <a:gd name="T66" fmla="*/ 3175 w 1254"/>
                <a:gd name="T67" fmla="*/ 0 h 1002"/>
                <a:gd name="T68" fmla="*/ 165100 w 1254"/>
                <a:gd name="T69" fmla="*/ 250825 h 1002"/>
                <a:gd name="T70" fmla="*/ 327025 w 1254"/>
                <a:gd name="T71" fmla="*/ 504825 h 1002"/>
                <a:gd name="T72" fmla="*/ 165100 w 1254"/>
                <a:gd name="T73" fmla="*/ 758825 h 1002"/>
                <a:gd name="T74" fmla="*/ 0 w 1254"/>
                <a:gd name="T75" fmla="*/ 1012825 h 1002"/>
                <a:gd name="T76" fmla="*/ 0 w 1254"/>
                <a:gd name="T77" fmla="*/ 1016000 h 1002"/>
                <a:gd name="T78" fmla="*/ 0 w 1254"/>
                <a:gd name="T79" fmla="*/ 1016000 h 1002"/>
                <a:gd name="T80" fmla="*/ 92075 w 1254"/>
                <a:gd name="T81" fmla="*/ 1019175 h 1002"/>
                <a:gd name="T82" fmla="*/ 180975 w 1254"/>
                <a:gd name="T83" fmla="*/ 1025525 h 1002"/>
                <a:gd name="T84" fmla="*/ 266700 w 1254"/>
                <a:gd name="T85" fmla="*/ 1038225 h 1002"/>
                <a:gd name="T86" fmla="*/ 352425 w 1254"/>
                <a:gd name="T87" fmla="*/ 1057275 h 1002"/>
                <a:gd name="T88" fmla="*/ 434975 w 1254"/>
                <a:gd name="T89" fmla="*/ 1079500 h 1002"/>
                <a:gd name="T90" fmla="*/ 517525 w 1254"/>
                <a:gd name="T91" fmla="*/ 1104900 h 1002"/>
                <a:gd name="T92" fmla="*/ 596900 w 1254"/>
                <a:gd name="T93" fmla="*/ 1136650 h 1002"/>
                <a:gd name="T94" fmla="*/ 676275 w 1254"/>
                <a:gd name="T95" fmla="*/ 1171575 h 1002"/>
                <a:gd name="T96" fmla="*/ 749300 w 1254"/>
                <a:gd name="T97" fmla="*/ 1212850 h 1002"/>
                <a:gd name="T98" fmla="*/ 822325 w 1254"/>
                <a:gd name="T99" fmla="*/ 1254125 h 1002"/>
                <a:gd name="T100" fmla="*/ 892175 w 1254"/>
                <a:gd name="T101" fmla="*/ 1301750 h 1002"/>
                <a:gd name="T102" fmla="*/ 958850 w 1254"/>
                <a:gd name="T103" fmla="*/ 1352550 h 1002"/>
                <a:gd name="T104" fmla="*/ 1022350 w 1254"/>
                <a:gd name="T105" fmla="*/ 1409700 h 1002"/>
                <a:gd name="T106" fmla="*/ 1082675 w 1254"/>
                <a:gd name="T107" fmla="*/ 1466850 h 1002"/>
                <a:gd name="T108" fmla="*/ 1139825 w 1254"/>
                <a:gd name="T109" fmla="*/ 1527175 h 1002"/>
                <a:gd name="T110" fmla="*/ 1193800 w 1254"/>
                <a:gd name="T111" fmla="*/ 1590675 h 1002"/>
                <a:gd name="T112" fmla="*/ 1495425 w 1254"/>
                <a:gd name="T113" fmla="*/ 1565275 h 1002"/>
                <a:gd name="T114" fmla="*/ 1797050 w 1254"/>
                <a:gd name="T115" fmla="*/ 1533525 h 1002"/>
                <a:gd name="T116" fmla="*/ 1892300 w 1254"/>
                <a:gd name="T117" fmla="*/ 1247775 h 1002"/>
                <a:gd name="T118" fmla="*/ 1990725 w 1254"/>
                <a:gd name="T119" fmla="*/ 958850 h 10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254" h="1002">
                  <a:moveTo>
                    <a:pt x="1254" y="604"/>
                  </a:moveTo>
                  <a:lnTo>
                    <a:pt x="1254" y="604"/>
                  </a:lnTo>
                  <a:lnTo>
                    <a:pt x="1226" y="570"/>
                  </a:lnTo>
                  <a:lnTo>
                    <a:pt x="1196" y="536"/>
                  </a:lnTo>
                  <a:lnTo>
                    <a:pt x="1166" y="504"/>
                  </a:lnTo>
                  <a:lnTo>
                    <a:pt x="1136" y="472"/>
                  </a:lnTo>
                  <a:lnTo>
                    <a:pt x="1104" y="442"/>
                  </a:lnTo>
                  <a:lnTo>
                    <a:pt x="1072" y="412"/>
                  </a:lnTo>
                  <a:lnTo>
                    <a:pt x="1040" y="382"/>
                  </a:lnTo>
                  <a:lnTo>
                    <a:pt x="1006" y="354"/>
                  </a:lnTo>
                  <a:lnTo>
                    <a:pt x="970" y="328"/>
                  </a:lnTo>
                  <a:lnTo>
                    <a:pt x="936" y="300"/>
                  </a:lnTo>
                  <a:lnTo>
                    <a:pt x="900" y="276"/>
                  </a:lnTo>
                  <a:lnTo>
                    <a:pt x="862" y="252"/>
                  </a:lnTo>
                  <a:lnTo>
                    <a:pt x="824" y="228"/>
                  </a:lnTo>
                  <a:lnTo>
                    <a:pt x="786" y="206"/>
                  </a:lnTo>
                  <a:lnTo>
                    <a:pt x="748" y="184"/>
                  </a:lnTo>
                  <a:lnTo>
                    <a:pt x="708" y="164"/>
                  </a:lnTo>
                  <a:lnTo>
                    <a:pt x="668" y="144"/>
                  </a:lnTo>
                  <a:lnTo>
                    <a:pt x="626" y="126"/>
                  </a:lnTo>
                  <a:lnTo>
                    <a:pt x="586" y="110"/>
                  </a:lnTo>
                  <a:lnTo>
                    <a:pt x="544" y="94"/>
                  </a:lnTo>
                  <a:lnTo>
                    <a:pt x="500" y="80"/>
                  </a:lnTo>
                  <a:lnTo>
                    <a:pt x="458" y="66"/>
                  </a:lnTo>
                  <a:lnTo>
                    <a:pt x="414" y="54"/>
                  </a:lnTo>
                  <a:lnTo>
                    <a:pt x="370" y="42"/>
                  </a:lnTo>
                  <a:lnTo>
                    <a:pt x="326" y="32"/>
                  </a:lnTo>
                  <a:lnTo>
                    <a:pt x="280" y="24"/>
                  </a:lnTo>
                  <a:lnTo>
                    <a:pt x="236" y="18"/>
                  </a:lnTo>
                  <a:lnTo>
                    <a:pt x="190" y="10"/>
                  </a:lnTo>
                  <a:lnTo>
                    <a:pt x="142" y="6"/>
                  </a:lnTo>
                  <a:lnTo>
                    <a:pt x="96" y="2"/>
                  </a:lnTo>
                  <a:lnTo>
                    <a:pt x="50" y="0"/>
                  </a:lnTo>
                  <a:lnTo>
                    <a:pt x="2" y="0"/>
                  </a:lnTo>
                  <a:lnTo>
                    <a:pt x="104" y="158"/>
                  </a:lnTo>
                  <a:lnTo>
                    <a:pt x="206" y="318"/>
                  </a:lnTo>
                  <a:lnTo>
                    <a:pt x="104" y="478"/>
                  </a:lnTo>
                  <a:lnTo>
                    <a:pt x="0" y="638"/>
                  </a:lnTo>
                  <a:lnTo>
                    <a:pt x="0" y="640"/>
                  </a:lnTo>
                  <a:lnTo>
                    <a:pt x="58" y="642"/>
                  </a:lnTo>
                  <a:lnTo>
                    <a:pt x="114" y="646"/>
                  </a:lnTo>
                  <a:lnTo>
                    <a:pt x="168" y="654"/>
                  </a:lnTo>
                  <a:lnTo>
                    <a:pt x="222" y="666"/>
                  </a:lnTo>
                  <a:lnTo>
                    <a:pt x="274" y="680"/>
                  </a:lnTo>
                  <a:lnTo>
                    <a:pt x="326" y="696"/>
                  </a:lnTo>
                  <a:lnTo>
                    <a:pt x="376" y="716"/>
                  </a:lnTo>
                  <a:lnTo>
                    <a:pt x="426" y="738"/>
                  </a:lnTo>
                  <a:lnTo>
                    <a:pt x="472" y="764"/>
                  </a:lnTo>
                  <a:lnTo>
                    <a:pt x="518" y="790"/>
                  </a:lnTo>
                  <a:lnTo>
                    <a:pt x="562" y="820"/>
                  </a:lnTo>
                  <a:lnTo>
                    <a:pt x="604" y="852"/>
                  </a:lnTo>
                  <a:lnTo>
                    <a:pt x="644" y="888"/>
                  </a:lnTo>
                  <a:lnTo>
                    <a:pt x="682" y="924"/>
                  </a:lnTo>
                  <a:lnTo>
                    <a:pt x="718" y="962"/>
                  </a:lnTo>
                  <a:lnTo>
                    <a:pt x="752" y="1002"/>
                  </a:lnTo>
                  <a:lnTo>
                    <a:pt x="942" y="986"/>
                  </a:lnTo>
                  <a:lnTo>
                    <a:pt x="1132" y="966"/>
                  </a:lnTo>
                  <a:lnTo>
                    <a:pt x="1192" y="786"/>
                  </a:lnTo>
                  <a:lnTo>
                    <a:pt x="1254" y="604"/>
                  </a:lnTo>
                  <a:close/>
                </a:path>
              </a:pathLst>
            </a:custGeom>
            <a:grpFill/>
            <a:ln w="3810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84270" y="3041365"/>
              <a:ext cx="880804" cy="604498"/>
            </a:xfrm>
            <a:custGeom>
              <a:avLst/>
              <a:gdLst>
                <a:gd name="T0" fmla="*/ 1987550 w 1460"/>
                <a:gd name="T1" fmla="*/ 0 h 1002"/>
                <a:gd name="T2" fmla="*/ 1987550 w 1460"/>
                <a:gd name="T3" fmla="*/ 0 h 1002"/>
                <a:gd name="T4" fmla="*/ 1917700 w 1460"/>
                <a:gd name="T5" fmla="*/ 0 h 1002"/>
                <a:gd name="T6" fmla="*/ 1847850 w 1460"/>
                <a:gd name="T7" fmla="*/ 3175 h 1002"/>
                <a:gd name="T8" fmla="*/ 1778000 w 1460"/>
                <a:gd name="T9" fmla="*/ 9525 h 1002"/>
                <a:gd name="T10" fmla="*/ 1708150 w 1460"/>
                <a:gd name="T11" fmla="*/ 15875 h 1002"/>
                <a:gd name="T12" fmla="*/ 1638300 w 1460"/>
                <a:gd name="T13" fmla="*/ 22225 h 1002"/>
                <a:gd name="T14" fmla="*/ 1571625 w 1460"/>
                <a:gd name="T15" fmla="*/ 34925 h 1002"/>
                <a:gd name="T16" fmla="*/ 1501775 w 1460"/>
                <a:gd name="T17" fmla="*/ 47625 h 1002"/>
                <a:gd name="T18" fmla="*/ 1431925 w 1460"/>
                <a:gd name="T19" fmla="*/ 60325 h 1002"/>
                <a:gd name="T20" fmla="*/ 1365250 w 1460"/>
                <a:gd name="T21" fmla="*/ 76200 h 1002"/>
                <a:gd name="T22" fmla="*/ 1298575 w 1460"/>
                <a:gd name="T23" fmla="*/ 95250 h 1002"/>
                <a:gd name="T24" fmla="*/ 1228725 w 1460"/>
                <a:gd name="T25" fmla="*/ 114300 h 1002"/>
                <a:gd name="T26" fmla="*/ 1162050 w 1460"/>
                <a:gd name="T27" fmla="*/ 136525 h 1002"/>
                <a:gd name="T28" fmla="*/ 1095375 w 1460"/>
                <a:gd name="T29" fmla="*/ 158750 h 1002"/>
                <a:gd name="T30" fmla="*/ 1031875 w 1460"/>
                <a:gd name="T31" fmla="*/ 184150 h 1002"/>
                <a:gd name="T32" fmla="*/ 965200 w 1460"/>
                <a:gd name="T33" fmla="*/ 212725 h 1002"/>
                <a:gd name="T34" fmla="*/ 901700 w 1460"/>
                <a:gd name="T35" fmla="*/ 241300 h 1002"/>
                <a:gd name="T36" fmla="*/ 838200 w 1460"/>
                <a:gd name="T37" fmla="*/ 273050 h 1002"/>
                <a:gd name="T38" fmla="*/ 774700 w 1460"/>
                <a:gd name="T39" fmla="*/ 304800 h 1002"/>
                <a:gd name="T40" fmla="*/ 714375 w 1460"/>
                <a:gd name="T41" fmla="*/ 339725 h 1002"/>
                <a:gd name="T42" fmla="*/ 654050 w 1460"/>
                <a:gd name="T43" fmla="*/ 377825 h 1002"/>
                <a:gd name="T44" fmla="*/ 593725 w 1460"/>
                <a:gd name="T45" fmla="*/ 415925 h 1002"/>
                <a:gd name="T46" fmla="*/ 533400 w 1460"/>
                <a:gd name="T47" fmla="*/ 454025 h 1002"/>
                <a:gd name="T48" fmla="*/ 473075 w 1460"/>
                <a:gd name="T49" fmla="*/ 498475 h 1002"/>
                <a:gd name="T50" fmla="*/ 415925 w 1460"/>
                <a:gd name="T51" fmla="*/ 539750 h 1002"/>
                <a:gd name="T52" fmla="*/ 361950 w 1460"/>
                <a:gd name="T53" fmla="*/ 587375 h 1002"/>
                <a:gd name="T54" fmla="*/ 304800 w 1460"/>
                <a:gd name="T55" fmla="*/ 635000 h 1002"/>
                <a:gd name="T56" fmla="*/ 250825 w 1460"/>
                <a:gd name="T57" fmla="*/ 682625 h 1002"/>
                <a:gd name="T58" fmla="*/ 200025 w 1460"/>
                <a:gd name="T59" fmla="*/ 733425 h 1002"/>
                <a:gd name="T60" fmla="*/ 146050 w 1460"/>
                <a:gd name="T61" fmla="*/ 787400 h 1002"/>
                <a:gd name="T62" fmla="*/ 95250 w 1460"/>
                <a:gd name="T63" fmla="*/ 841375 h 1002"/>
                <a:gd name="T64" fmla="*/ 47625 w 1460"/>
                <a:gd name="T65" fmla="*/ 898525 h 1002"/>
                <a:gd name="T66" fmla="*/ 0 w 1460"/>
                <a:gd name="T67" fmla="*/ 955675 h 1002"/>
                <a:gd name="T68" fmla="*/ 295275 w 1460"/>
                <a:gd name="T69" fmla="*/ 984250 h 1002"/>
                <a:gd name="T70" fmla="*/ 596900 w 1460"/>
                <a:gd name="T71" fmla="*/ 1016000 h 1002"/>
                <a:gd name="T72" fmla="*/ 692150 w 1460"/>
                <a:gd name="T73" fmla="*/ 1301750 h 1002"/>
                <a:gd name="T74" fmla="*/ 790575 w 1460"/>
                <a:gd name="T75" fmla="*/ 1587500 h 1002"/>
                <a:gd name="T76" fmla="*/ 793750 w 1460"/>
                <a:gd name="T77" fmla="*/ 1590675 h 1002"/>
                <a:gd name="T78" fmla="*/ 793750 w 1460"/>
                <a:gd name="T79" fmla="*/ 1590675 h 1002"/>
                <a:gd name="T80" fmla="*/ 850900 w 1460"/>
                <a:gd name="T81" fmla="*/ 1520825 h 1002"/>
                <a:gd name="T82" fmla="*/ 911225 w 1460"/>
                <a:gd name="T83" fmla="*/ 1457325 h 1002"/>
                <a:gd name="T84" fmla="*/ 977900 w 1460"/>
                <a:gd name="T85" fmla="*/ 1397000 h 1002"/>
                <a:gd name="T86" fmla="*/ 1044575 w 1460"/>
                <a:gd name="T87" fmla="*/ 1339850 h 1002"/>
                <a:gd name="T88" fmla="*/ 1114425 w 1460"/>
                <a:gd name="T89" fmla="*/ 1289050 h 1002"/>
                <a:gd name="T90" fmla="*/ 1184275 w 1460"/>
                <a:gd name="T91" fmla="*/ 1241425 h 1002"/>
                <a:gd name="T92" fmla="*/ 1260475 w 1460"/>
                <a:gd name="T93" fmla="*/ 1200150 h 1002"/>
                <a:gd name="T94" fmla="*/ 1336675 w 1460"/>
                <a:gd name="T95" fmla="*/ 1162050 h 1002"/>
                <a:gd name="T96" fmla="*/ 1412875 w 1460"/>
                <a:gd name="T97" fmla="*/ 1127125 h 1002"/>
                <a:gd name="T98" fmla="*/ 1492250 w 1460"/>
                <a:gd name="T99" fmla="*/ 1098550 h 1002"/>
                <a:gd name="T100" fmla="*/ 1571625 w 1460"/>
                <a:gd name="T101" fmla="*/ 1073150 h 1002"/>
                <a:gd name="T102" fmla="*/ 1654175 w 1460"/>
                <a:gd name="T103" fmla="*/ 1050925 h 1002"/>
                <a:gd name="T104" fmla="*/ 1736725 w 1460"/>
                <a:gd name="T105" fmla="*/ 1035050 h 1002"/>
                <a:gd name="T106" fmla="*/ 1819275 w 1460"/>
                <a:gd name="T107" fmla="*/ 1025525 h 1002"/>
                <a:gd name="T108" fmla="*/ 1905000 w 1460"/>
                <a:gd name="T109" fmla="*/ 1019175 h 1002"/>
                <a:gd name="T110" fmla="*/ 1987550 w 1460"/>
                <a:gd name="T111" fmla="*/ 1016000 h 1002"/>
                <a:gd name="T112" fmla="*/ 2152650 w 1460"/>
                <a:gd name="T113" fmla="*/ 762000 h 1002"/>
                <a:gd name="T114" fmla="*/ 2317750 w 1460"/>
                <a:gd name="T115" fmla="*/ 511175 h 1002"/>
                <a:gd name="T116" fmla="*/ 2152650 w 1460"/>
                <a:gd name="T117" fmla="*/ 257175 h 1002"/>
                <a:gd name="T118" fmla="*/ 1987550 w 1460"/>
                <a:gd name="T119" fmla="*/ 0 h 10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460" h="1002">
                  <a:moveTo>
                    <a:pt x="1252" y="0"/>
                  </a:moveTo>
                  <a:lnTo>
                    <a:pt x="1252" y="0"/>
                  </a:lnTo>
                  <a:lnTo>
                    <a:pt x="1208" y="0"/>
                  </a:lnTo>
                  <a:lnTo>
                    <a:pt x="1164" y="2"/>
                  </a:lnTo>
                  <a:lnTo>
                    <a:pt x="1120" y="6"/>
                  </a:lnTo>
                  <a:lnTo>
                    <a:pt x="1076" y="10"/>
                  </a:lnTo>
                  <a:lnTo>
                    <a:pt x="1032" y="14"/>
                  </a:lnTo>
                  <a:lnTo>
                    <a:pt x="990" y="22"/>
                  </a:lnTo>
                  <a:lnTo>
                    <a:pt x="946" y="30"/>
                  </a:lnTo>
                  <a:lnTo>
                    <a:pt x="902" y="38"/>
                  </a:lnTo>
                  <a:lnTo>
                    <a:pt x="860" y="48"/>
                  </a:lnTo>
                  <a:lnTo>
                    <a:pt x="818" y="60"/>
                  </a:lnTo>
                  <a:lnTo>
                    <a:pt x="774" y="72"/>
                  </a:lnTo>
                  <a:lnTo>
                    <a:pt x="732" y="86"/>
                  </a:lnTo>
                  <a:lnTo>
                    <a:pt x="690" y="100"/>
                  </a:lnTo>
                  <a:lnTo>
                    <a:pt x="650" y="116"/>
                  </a:lnTo>
                  <a:lnTo>
                    <a:pt x="608" y="134"/>
                  </a:lnTo>
                  <a:lnTo>
                    <a:pt x="568" y="152"/>
                  </a:lnTo>
                  <a:lnTo>
                    <a:pt x="528" y="172"/>
                  </a:lnTo>
                  <a:lnTo>
                    <a:pt x="488" y="192"/>
                  </a:lnTo>
                  <a:lnTo>
                    <a:pt x="450" y="214"/>
                  </a:lnTo>
                  <a:lnTo>
                    <a:pt x="412" y="238"/>
                  </a:lnTo>
                  <a:lnTo>
                    <a:pt x="374" y="262"/>
                  </a:lnTo>
                  <a:lnTo>
                    <a:pt x="336" y="286"/>
                  </a:lnTo>
                  <a:lnTo>
                    <a:pt x="298" y="314"/>
                  </a:lnTo>
                  <a:lnTo>
                    <a:pt x="262" y="340"/>
                  </a:lnTo>
                  <a:lnTo>
                    <a:pt x="228" y="370"/>
                  </a:lnTo>
                  <a:lnTo>
                    <a:pt x="192" y="400"/>
                  </a:lnTo>
                  <a:lnTo>
                    <a:pt x="158" y="430"/>
                  </a:lnTo>
                  <a:lnTo>
                    <a:pt x="126" y="462"/>
                  </a:lnTo>
                  <a:lnTo>
                    <a:pt x="92" y="496"/>
                  </a:lnTo>
                  <a:lnTo>
                    <a:pt x="60" y="530"/>
                  </a:lnTo>
                  <a:lnTo>
                    <a:pt x="30" y="566"/>
                  </a:lnTo>
                  <a:lnTo>
                    <a:pt x="0" y="602"/>
                  </a:lnTo>
                  <a:lnTo>
                    <a:pt x="186" y="620"/>
                  </a:lnTo>
                  <a:lnTo>
                    <a:pt x="376" y="640"/>
                  </a:lnTo>
                  <a:lnTo>
                    <a:pt x="436" y="820"/>
                  </a:lnTo>
                  <a:lnTo>
                    <a:pt x="498" y="1000"/>
                  </a:lnTo>
                  <a:lnTo>
                    <a:pt x="500" y="1002"/>
                  </a:lnTo>
                  <a:lnTo>
                    <a:pt x="536" y="958"/>
                  </a:lnTo>
                  <a:lnTo>
                    <a:pt x="574" y="918"/>
                  </a:lnTo>
                  <a:lnTo>
                    <a:pt x="616" y="880"/>
                  </a:lnTo>
                  <a:lnTo>
                    <a:pt x="658" y="844"/>
                  </a:lnTo>
                  <a:lnTo>
                    <a:pt x="702" y="812"/>
                  </a:lnTo>
                  <a:lnTo>
                    <a:pt x="746" y="782"/>
                  </a:lnTo>
                  <a:lnTo>
                    <a:pt x="794" y="756"/>
                  </a:lnTo>
                  <a:lnTo>
                    <a:pt x="842" y="732"/>
                  </a:lnTo>
                  <a:lnTo>
                    <a:pt x="890" y="710"/>
                  </a:lnTo>
                  <a:lnTo>
                    <a:pt x="940" y="692"/>
                  </a:lnTo>
                  <a:lnTo>
                    <a:pt x="990" y="676"/>
                  </a:lnTo>
                  <a:lnTo>
                    <a:pt x="1042" y="662"/>
                  </a:lnTo>
                  <a:lnTo>
                    <a:pt x="1094" y="652"/>
                  </a:lnTo>
                  <a:lnTo>
                    <a:pt x="1146" y="646"/>
                  </a:lnTo>
                  <a:lnTo>
                    <a:pt x="1200" y="642"/>
                  </a:lnTo>
                  <a:lnTo>
                    <a:pt x="1252" y="640"/>
                  </a:lnTo>
                  <a:lnTo>
                    <a:pt x="1356" y="480"/>
                  </a:lnTo>
                  <a:lnTo>
                    <a:pt x="1460" y="322"/>
                  </a:lnTo>
                  <a:lnTo>
                    <a:pt x="1356" y="162"/>
                  </a:lnTo>
                  <a:lnTo>
                    <a:pt x="1252" y="0"/>
                  </a:lnTo>
                  <a:close/>
                </a:path>
              </a:pathLst>
            </a:custGeom>
            <a:grpFill/>
            <a:ln w="38100" cmpd="sng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4374511" y="4134480"/>
              <a:ext cx="690164" cy="821682"/>
            </a:xfrm>
            <a:custGeom>
              <a:avLst/>
              <a:gdLst>
                <a:gd name="T0" fmla="*/ 0 w 1144"/>
                <a:gd name="T1" fmla="*/ 434975 h 1362"/>
                <a:gd name="T2" fmla="*/ 0 w 1144"/>
                <a:gd name="T3" fmla="*/ 434975 h 1362"/>
                <a:gd name="T4" fmla="*/ 15875 w 1144"/>
                <a:gd name="T5" fmla="*/ 501650 h 1362"/>
                <a:gd name="T6" fmla="*/ 34925 w 1144"/>
                <a:gd name="T7" fmla="*/ 571500 h 1362"/>
                <a:gd name="T8" fmla="*/ 53975 w 1144"/>
                <a:gd name="T9" fmla="*/ 638175 h 1362"/>
                <a:gd name="T10" fmla="*/ 76200 w 1144"/>
                <a:gd name="T11" fmla="*/ 704850 h 1362"/>
                <a:gd name="T12" fmla="*/ 101600 w 1144"/>
                <a:gd name="T13" fmla="*/ 768350 h 1362"/>
                <a:gd name="T14" fmla="*/ 127000 w 1144"/>
                <a:gd name="T15" fmla="*/ 835025 h 1362"/>
                <a:gd name="T16" fmla="*/ 155575 w 1144"/>
                <a:gd name="T17" fmla="*/ 898525 h 1362"/>
                <a:gd name="T18" fmla="*/ 184150 w 1144"/>
                <a:gd name="T19" fmla="*/ 962025 h 1362"/>
                <a:gd name="T20" fmla="*/ 212725 w 1144"/>
                <a:gd name="T21" fmla="*/ 1025525 h 1362"/>
                <a:gd name="T22" fmla="*/ 247650 w 1144"/>
                <a:gd name="T23" fmla="*/ 1085850 h 1362"/>
                <a:gd name="T24" fmla="*/ 279400 w 1144"/>
                <a:gd name="T25" fmla="*/ 1149350 h 1362"/>
                <a:gd name="T26" fmla="*/ 317500 w 1144"/>
                <a:gd name="T27" fmla="*/ 1209675 h 1362"/>
                <a:gd name="T28" fmla="*/ 355600 w 1144"/>
                <a:gd name="T29" fmla="*/ 1266825 h 1362"/>
                <a:gd name="T30" fmla="*/ 393700 w 1144"/>
                <a:gd name="T31" fmla="*/ 1327150 h 1362"/>
                <a:gd name="T32" fmla="*/ 434975 w 1144"/>
                <a:gd name="T33" fmla="*/ 1384300 h 1362"/>
                <a:gd name="T34" fmla="*/ 476250 w 1144"/>
                <a:gd name="T35" fmla="*/ 1438275 h 1362"/>
                <a:gd name="T36" fmla="*/ 520700 w 1144"/>
                <a:gd name="T37" fmla="*/ 1495425 h 1362"/>
                <a:gd name="T38" fmla="*/ 568325 w 1144"/>
                <a:gd name="T39" fmla="*/ 1549400 h 1362"/>
                <a:gd name="T40" fmla="*/ 615950 w 1144"/>
                <a:gd name="T41" fmla="*/ 1600200 h 1362"/>
                <a:gd name="T42" fmla="*/ 663575 w 1144"/>
                <a:gd name="T43" fmla="*/ 1654175 h 1362"/>
                <a:gd name="T44" fmla="*/ 714375 w 1144"/>
                <a:gd name="T45" fmla="*/ 1701800 h 1362"/>
                <a:gd name="T46" fmla="*/ 768350 w 1144"/>
                <a:gd name="T47" fmla="*/ 1752600 h 1362"/>
                <a:gd name="T48" fmla="*/ 822325 w 1144"/>
                <a:gd name="T49" fmla="*/ 1800225 h 1362"/>
                <a:gd name="T50" fmla="*/ 876300 w 1144"/>
                <a:gd name="T51" fmla="*/ 1844675 h 1362"/>
                <a:gd name="T52" fmla="*/ 933450 w 1144"/>
                <a:gd name="T53" fmla="*/ 1889125 h 1362"/>
                <a:gd name="T54" fmla="*/ 993775 w 1144"/>
                <a:gd name="T55" fmla="*/ 1933575 h 1362"/>
                <a:gd name="T56" fmla="*/ 1054100 w 1144"/>
                <a:gd name="T57" fmla="*/ 1974850 h 1362"/>
                <a:gd name="T58" fmla="*/ 1114425 w 1144"/>
                <a:gd name="T59" fmla="*/ 2016125 h 1362"/>
                <a:gd name="T60" fmla="*/ 1177925 w 1144"/>
                <a:gd name="T61" fmla="*/ 2054225 h 1362"/>
                <a:gd name="T62" fmla="*/ 1241425 w 1144"/>
                <a:gd name="T63" fmla="*/ 2092325 h 1362"/>
                <a:gd name="T64" fmla="*/ 1308100 w 1144"/>
                <a:gd name="T65" fmla="*/ 2127250 h 1362"/>
                <a:gd name="T66" fmla="*/ 1374775 w 1144"/>
                <a:gd name="T67" fmla="*/ 2162175 h 1362"/>
                <a:gd name="T68" fmla="*/ 1336675 w 1144"/>
                <a:gd name="T69" fmla="*/ 1863725 h 1362"/>
                <a:gd name="T70" fmla="*/ 1301750 w 1144"/>
                <a:gd name="T71" fmla="*/ 1565275 h 1362"/>
                <a:gd name="T72" fmla="*/ 1558925 w 1144"/>
                <a:gd name="T73" fmla="*/ 1406525 h 1362"/>
                <a:gd name="T74" fmla="*/ 1816100 w 1144"/>
                <a:gd name="T75" fmla="*/ 1250950 h 1362"/>
                <a:gd name="T76" fmla="*/ 1816100 w 1144"/>
                <a:gd name="T77" fmla="*/ 1244600 h 1362"/>
                <a:gd name="T78" fmla="*/ 1816100 w 1144"/>
                <a:gd name="T79" fmla="*/ 1244600 h 1362"/>
                <a:gd name="T80" fmla="*/ 1736725 w 1144"/>
                <a:gd name="T81" fmla="*/ 1203325 h 1362"/>
                <a:gd name="T82" fmla="*/ 1660525 w 1144"/>
                <a:gd name="T83" fmla="*/ 1158875 h 1362"/>
                <a:gd name="T84" fmla="*/ 1587500 w 1144"/>
                <a:gd name="T85" fmla="*/ 1111250 h 1362"/>
                <a:gd name="T86" fmla="*/ 1517650 w 1144"/>
                <a:gd name="T87" fmla="*/ 1057275 h 1362"/>
                <a:gd name="T88" fmla="*/ 1450975 w 1144"/>
                <a:gd name="T89" fmla="*/ 1000125 h 1362"/>
                <a:gd name="T90" fmla="*/ 1390650 w 1144"/>
                <a:gd name="T91" fmla="*/ 939800 h 1362"/>
                <a:gd name="T92" fmla="*/ 1333500 w 1144"/>
                <a:gd name="T93" fmla="*/ 879475 h 1362"/>
                <a:gd name="T94" fmla="*/ 1276350 w 1144"/>
                <a:gd name="T95" fmla="*/ 812800 h 1362"/>
                <a:gd name="T96" fmla="*/ 1228725 w 1144"/>
                <a:gd name="T97" fmla="*/ 746125 h 1362"/>
                <a:gd name="T98" fmla="*/ 1181100 w 1144"/>
                <a:gd name="T99" fmla="*/ 673100 h 1362"/>
                <a:gd name="T100" fmla="*/ 1139825 w 1144"/>
                <a:gd name="T101" fmla="*/ 600075 h 1362"/>
                <a:gd name="T102" fmla="*/ 1101725 w 1144"/>
                <a:gd name="T103" fmla="*/ 527050 h 1362"/>
                <a:gd name="T104" fmla="*/ 1066800 w 1144"/>
                <a:gd name="T105" fmla="*/ 447675 h 1362"/>
                <a:gd name="T106" fmla="*/ 1038225 w 1144"/>
                <a:gd name="T107" fmla="*/ 371475 h 1362"/>
                <a:gd name="T108" fmla="*/ 1012825 w 1144"/>
                <a:gd name="T109" fmla="*/ 288925 h 1362"/>
                <a:gd name="T110" fmla="*/ 990600 w 1144"/>
                <a:gd name="T111" fmla="*/ 209550 h 1362"/>
                <a:gd name="T112" fmla="*/ 708025 w 1144"/>
                <a:gd name="T113" fmla="*/ 104775 h 1362"/>
                <a:gd name="T114" fmla="*/ 425450 w 1144"/>
                <a:gd name="T115" fmla="*/ 0 h 1362"/>
                <a:gd name="T116" fmla="*/ 212725 w 1144"/>
                <a:gd name="T117" fmla="*/ 215900 h 1362"/>
                <a:gd name="T118" fmla="*/ 0 w 1144"/>
                <a:gd name="T119" fmla="*/ 434975 h 136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44" h="1362">
                  <a:moveTo>
                    <a:pt x="0" y="274"/>
                  </a:moveTo>
                  <a:lnTo>
                    <a:pt x="0" y="274"/>
                  </a:lnTo>
                  <a:lnTo>
                    <a:pt x="10" y="316"/>
                  </a:lnTo>
                  <a:lnTo>
                    <a:pt x="22" y="360"/>
                  </a:lnTo>
                  <a:lnTo>
                    <a:pt x="34" y="402"/>
                  </a:lnTo>
                  <a:lnTo>
                    <a:pt x="48" y="444"/>
                  </a:lnTo>
                  <a:lnTo>
                    <a:pt x="64" y="484"/>
                  </a:lnTo>
                  <a:lnTo>
                    <a:pt x="80" y="526"/>
                  </a:lnTo>
                  <a:lnTo>
                    <a:pt x="98" y="566"/>
                  </a:lnTo>
                  <a:lnTo>
                    <a:pt x="116" y="606"/>
                  </a:lnTo>
                  <a:lnTo>
                    <a:pt x="134" y="646"/>
                  </a:lnTo>
                  <a:lnTo>
                    <a:pt x="156" y="684"/>
                  </a:lnTo>
                  <a:lnTo>
                    <a:pt x="176" y="724"/>
                  </a:lnTo>
                  <a:lnTo>
                    <a:pt x="200" y="762"/>
                  </a:lnTo>
                  <a:lnTo>
                    <a:pt x="224" y="798"/>
                  </a:lnTo>
                  <a:lnTo>
                    <a:pt x="248" y="836"/>
                  </a:lnTo>
                  <a:lnTo>
                    <a:pt x="274" y="872"/>
                  </a:lnTo>
                  <a:lnTo>
                    <a:pt x="300" y="906"/>
                  </a:lnTo>
                  <a:lnTo>
                    <a:pt x="328" y="942"/>
                  </a:lnTo>
                  <a:lnTo>
                    <a:pt x="358" y="976"/>
                  </a:lnTo>
                  <a:lnTo>
                    <a:pt x="388" y="1008"/>
                  </a:lnTo>
                  <a:lnTo>
                    <a:pt x="418" y="1042"/>
                  </a:lnTo>
                  <a:lnTo>
                    <a:pt x="450" y="1072"/>
                  </a:lnTo>
                  <a:lnTo>
                    <a:pt x="484" y="1104"/>
                  </a:lnTo>
                  <a:lnTo>
                    <a:pt x="518" y="1134"/>
                  </a:lnTo>
                  <a:lnTo>
                    <a:pt x="552" y="1162"/>
                  </a:lnTo>
                  <a:lnTo>
                    <a:pt x="588" y="1190"/>
                  </a:lnTo>
                  <a:lnTo>
                    <a:pt x="626" y="1218"/>
                  </a:lnTo>
                  <a:lnTo>
                    <a:pt x="664" y="1244"/>
                  </a:lnTo>
                  <a:lnTo>
                    <a:pt x="702" y="1270"/>
                  </a:lnTo>
                  <a:lnTo>
                    <a:pt x="742" y="1294"/>
                  </a:lnTo>
                  <a:lnTo>
                    <a:pt x="782" y="1318"/>
                  </a:lnTo>
                  <a:lnTo>
                    <a:pt x="824" y="1340"/>
                  </a:lnTo>
                  <a:lnTo>
                    <a:pt x="866" y="1362"/>
                  </a:lnTo>
                  <a:lnTo>
                    <a:pt x="842" y="1174"/>
                  </a:lnTo>
                  <a:lnTo>
                    <a:pt x="820" y="986"/>
                  </a:lnTo>
                  <a:lnTo>
                    <a:pt x="982" y="886"/>
                  </a:lnTo>
                  <a:lnTo>
                    <a:pt x="1144" y="788"/>
                  </a:lnTo>
                  <a:lnTo>
                    <a:pt x="1144" y="784"/>
                  </a:lnTo>
                  <a:lnTo>
                    <a:pt x="1094" y="758"/>
                  </a:lnTo>
                  <a:lnTo>
                    <a:pt x="1046" y="730"/>
                  </a:lnTo>
                  <a:lnTo>
                    <a:pt x="1000" y="700"/>
                  </a:lnTo>
                  <a:lnTo>
                    <a:pt x="956" y="666"/>
                  </a:lnTo>
                  <a:lnTo>
                    <a:pt x="914" y="630"/>
                  </a:lnTo>
                  <a:lnTo>
                    <a:pt x="876" y="592"/>
                  </a:lnTo>
                  <a:lnTo>
                    <a:pt x="840" y="554"/>
                  </a:lnTo>
                  <a:lnTo>
                    <a:pt x="804" y="512"/>
                  </a:lnTo>
                  <a:lnTo>
                    <a:pt x="774" y="470"/>
                  </a:lnTo>
                  <a:lnTo>
                    <a:pt x="744" y="424"/>
                  </a:lnTo>
                  <a:lnTo>
                    <a:pt x="718" y="378"/>
                  </a:lnTo>
                  <a:lnTo>
                    <a:pt x="694" y="332"/>
                  </a:lnTo>
                  <a:lnTo>
                    <a:pt x="672" y="282"/>
                  </a:lnTo>
                  <a:lnTo>
                    <a:pt x="654" y="234"/>
                  </a:lnTo>
                  <a:lnTo>
                    <a:pt x="638" y="182"/>
                  </a:lnTo>
                  <a:lnTo>
                    <a:pt x="624" y="132"/>
                  </a:lnTo>
                  <a:lnTo>
                    <a:pt x="446" y="66"/>
                  </a:lnTo>
                  <a:lnTo>
                    <a:pt x="268" y="0"/>
                  </a:lnTo>
                  <a:lnTo>
                    <a:pt x="134" y="136"/>
                  </a:lnTo>
                  <a:lnTo>
                    <a:pt x="0" y="274"/>
                  </a:lnTo>
                  <a:close/>
                </a:path>
              </a:pathLst>
            </a:custGeom>
            <a:grpFill/>
            <a:ln w="38100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341947" y="1054003"/>
            <a:ext cx="2013264" cy="293898"/>
          </a:xfrm>
          <a:prstGeom prst="rect">
            <a:avLst/>
          </a:prstGeom>
          <a:noFill/>
        </p:spPr>
        <p:txBody>
          <a:bodyPr wrap="square" lIns="80147" tIns="40074" rIns="80147" bIns="40074" rtlCol="0" anchor="ctr">
            <a:noAutofit/>
          </a:bodyPr>
          <a:lstStyle/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WestConnex (Road) </a:t>
            </a:r>
          </a:p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$1.8bn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359" y="2178511"/>
            <a:ext cx="3633996" cy="293898"/>
          </a:xfrm>
          <a:prstGeom prst="rect">
            <a:avLst/>
          </a:prstGeom>
          <a:noFill/>
        </p:spPr>
        <p:txBody>
          <a:bodyPr wrap="square" lIns="80147" tIns="40074" rIns="80147" bIns="40074" rtlCol="0" anchor="ctr">
            <a:noAutofit/>
          </a:bodyPr>
          <a:lstStyle/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Major Stadia Network (Sports Infrastructure)</a:t>
            </a:r>
          </a:p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$1bn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933" y="2404070"/>
            <a:ext cx="1581467" cy="88589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TextBox 14"/>
          <p:cNvSpPr txBox="1"/>
          <p:nvPr/>
        </p:nvSpPr>
        <p:spPr>
          <a:xfrm>
            <a:off x="5429038" y="2200729"/>
            <a:ext cx="3405362" cy="202472"/>
          </a:xfrm>
          <a:prstGeom prst="rect">
            <a:avLst/>
          </a:prstGeom>
          <a:noFill/>
        </p:spPr>
        <p:txBody>
          <a:bodyPr wrap="square" lIns="80147" tIns="40074" rIns="80147" bIns="40074" rtlCol="0" anchor="ctr">
            <a:noAutofit/>
          </a:bodyPr>
          <a:lstStyle/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Sydney Opera House renewal (Cultural) </a:t>
            </a:r>
          </a:p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$600mn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387" y="3724257"/>
            <a:ext cx="1498262" cy="8919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1767670" y="1083187"/>
            <a:ext cx="2013147" cy="293898"/>
          </a:xfrm>
          <a:prstGeom prst="rect">
            <a:avLst/>
          </a:prstGeom>
          <a:noFill/>
        </p:spPr>
        <p:txBody>
          <a:bodyPr wrap="square" lIns="80147" tIns="40074" rIns="80147" bIns="40074" rtlCol="0" anchor="ctr">
            <a:noAutofit/>
          </a:bodyPr>
          <a:lstStyle/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Sydney Metro (Rail)</a:t>
            </a:r>
          </a:p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$7bn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-68093" y="3403865"/>
            <a:ext cx="3368562" cy="293898"/>
          </a:xfrm>
          <a:prstGeom prst="rect">
            <a:avLst/>
          </a:prstGeom>
          <a:noFill/>
        </p:spPr>
        <p:txBody>
          <a:bodyPr wrap="square" lIns="80147" tIns="40074" rIns="80147" bIns="40074" rtlCol="0" anchor="ctr">
            <a:noAutofit/>
          </a:bodyPr>
          <a:lstStyle/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Westmead Hospital (Health Infrastructure)</a:t>
            </a:r>
          </a:p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$750mn</a:t>
            </a: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3508" y="3470558"/>
            <a:ext cx="1581467" cy="8919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83508" y="1308743"/>
            <a:ext cx="1581467" cy="8919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57847" y="1308743"/>
            <a:ext cx="1582125" cy="8919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87044" y="2404070"/>
            <a:ext cx="1581467" cy="8855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913809" y="2508890"/>
            <a:ext cx="1296064" cy="293898"/>
          </a:xfrm>
          <a:prstGeom prst="rect">
            <a:avLst/>
          </a:prstGeom>
          <a:noFill/>
        </p:spPr>
        <p:txBody>
          <a:bodyPr wrap="square" lIns="80147" tIns="40074" rIns="80147" bIns="40074" rtlCol="0" anchor="ctr">
            <a:noAutofit/>
          </a:bodyPr>
          <a:lstStyle/>
          <a:p>
            <a:endParaRPr lang="en-AU" sz="1200" b="1" dirty="0">
              <a:solidFill>
                <a:srgbClr val="0078C9"/>
              </a:solidFill>
              <a:latin typeface="+mj-lt"/>
              <a:cs typeface="Arial" panose="020B0604020202020204" pitchFamily="34" charset="0"/>
            </a:endParaRPr>
          </a:p>
          <a:p>
            <a:pPr algn="ctr"/>
            <a:r>
              <a:rPr lang="en-AU" sz="28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New </a:t>
            </a:r>
          </a:p>
          <a:p>
            <a:pPr algn="ctr"/>
            <a:r>
              <a:rPr lang="en-AU" sz="2800" dirty="0" smtClean="0">
                <a:solidFill>
                  <a:srgbClr val="0070C0"/>
                </a:solidFill>
                <a:latin typeface="NAB Script" pitchFamily="66" charset="0"/>
                <a:cs typeface="Calibri" pitchFamily="34" charset="0"/>
              </a:rPr>
              <a:t>Assets</a:t>
            </a:r>
            <a:endParaRPr lang="en-AU" sz="2800" dirty="0">
              <a:solidFill>
                <a:srgbClr val="0070C0"/>
              </a:solidFill>
              <a:latin typeface="NAB Script" pitchFamily="66" charset="0"/>
              <a:cs typeface="Calibri" pitchFamily="34" charset="0"/>
            </a:endParaRPr>
          </a:p>
          <a:p>
            <a:pPr algn="ctr"/>
            <a:r>
              <a:rPr lang="en-AU" sz="1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Non-exhaustive</a:t>
            </a:r>
          </a:p>
          <a:p>
            <a:endParaRPr lang="en-AU" sz="1000" b="1" dirty="0">
              <a:solidFill>
                <a:srgbClr val="0078C9"/>
              </a:solidFill>
              <a:latin typeface="+mj-lt"/>
              <a:cs typeface="Arial" panose="020B0604020202020204" pitchFamily="34" charset="0"/>
            </a:endParaRPr>
          </a:p>
        </p:txBody>
      </p:sp>
      <p:cxnSp>
        <p:nvCxnSpPr>
          <p:cNvPr id="24" name="Elbow Connector 23"/>
          <p:cNvCxnSpPr>
            <a:stCxn id="20" idx="6"/>
            <a:endCxn id="25" idx="0"/>
          </p:cNvCxnSpPr>
          <p:nvPr/>
        </p:nvCxnSpPr>
        <p:spPr bwMode="auto">
          <a:xfrm>
            <a:off x="3564976" y="1754736"/>
            <a:ext cx="760727" cy="311266"/>
          </a:xfrm>
          <a:prstGeom prst="bentConnector2">
            <a:avLst/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oval" w="med" len="med"/>
            <a:tailEnd type="none" w="sm" len="sm"/>
          </a:ln>
          <a:effectLst/>
        </p:spPr>
      </p:cxnSp>
      <p:sp>
        <p:nvSpPr>
          <p:cNvPr id="25" name="Rectangle 24"/>
          <p:cNvSpPr/>
          <p:nvPr/>
        </p:nvSpPr>
        <p:spPr bwMode="auto">
          <a:xfrm>
            <a:off x="4264128" y="2066002"/>
            <a:ext cx="123149" cy="10569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147" tIns="40074" rIns="80147" bIns="40074" numCol="1" rtlCol="0" anchor="ctr" anchorCtr="0" compatLnSpc="1">
            <a:prstTxWarp prst="textNoShape">
              <a:avLst/>
            </a:prstTxWarp>
          </a:bodyPr>
          <a:lstStyle/>
          <a:p>
            <a:pPr algn="ctr" defTabSz="914179" fontAlgn="base">
              <a:spcBef>
                <a:spcPct val="0"/>
              </a:spcBef>
              <a:spcAft>
                <a:spcPct val="0"/>
              </a:spcAft>
            </a:pPr>
            <a:endParaRPr lang="en-AU" sz="1400" dirty="0">
              <a:latin typeface="Corpid C1 Regular" pitchFamily="34" charset="0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4800327" y="2053043"/>
            <a:ext cx="123149" cy="105690"/>
          </a:xfrm>
          <a:prstGeom prst="rect">
            <a:avLst/>
          </a:prstGeom>
          <a:noFill/>
          <a:ln w="63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147" tIns="40074" rIns="80147" bIns="40074" numCol="1" rtlCol="0" anchor="ctr" anchorCtr="0" compatLnSpc="1">
            <a:prstTxWarp prst="textNoShape">
              <a:avLst/>
            </a:prstTxWarp>
          </a:bodyPr>
          <a:lstStyle/>
          <a:p>
            <a:pPr algn="ctr" defTabSz="914179" fontAlgn="base">
              <a:spcBef>
                <a:spcPct val="0"/>
              </a:spcBef>
              <a:spcAft>
                <a:spcPct val="0"/>
              </a:spcAft>
            </a:pPr>
            <a:endParaRPr lang="en-AU" sz="1400" dirty="0">
              <a:latin typeface="Corpid C1 Regular" pitchFamily="34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5164507" y="2403200"/>
            <a:ext cx="123149" cy="105690"/>
          </a:xfrm>
          <a:prstGeom prst="rect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147" tIns="40074" rIns="80147" bIns="40074" numCol="1" rtlCol="0" anchor="ctr" anchorCtr="0" compatLnSpc="1">
            <a:prstTxWarp prst="textNoShape">
              <a:avLst/>
            </a:prstTxWarp>
          </a:bodyPr>
          <a:lstStyle/>
          <a:p>
            <a:pPr algn="ctr" defTabSz="914179" fontAlgn="base">
              <a:spcBef>
                <a:spcPct val="0"/>
              </a:spcBef>
              <a:spcAft>
                <a:spcPct val="0"/>
              </a:spcAft>
            </a:pPr>
            <a:endParaRPr lang="en-AU" sz="1400" dirty="0">
              <a:latin typeface="Corpid C1 Regular" pitchFamily="34" charset="0"/>
            </a:endParaRPr>
          </a:p>
        </p:txBody>
      </p:sp>
      <p:sp>
        <p:nvSpPr>
          <p:cNvPr id="28" name="Rectangle 27"/>
          <p:cNvSpPr/>
          <p:nvPr/>
        </p:nvSpPr>
        <p:spPr bwMode="auto">
          <a:xfrm>
            <a:off x="3882610" y="2403200"/>
            <a:ext cx="123149" cy="105690"/>
          </a:xfrm>
          <a:prstGeom prst="rect">
            <a:avLst/>
          </a:prstGeom>
          <a:noFill/>
          <a:ln w="6350" cap="flat" cmpd="sng" algn="ctr">
            <a:solidFill>
              <a:schemeClr val="bg1">
                <a:lumMod val="9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80147" tIns="40074" rIns="80147" bIns="40074" numCol="1" rtlCol="0" anchor="ctr" anchorCtr="0" compatLnSpc="1">
            <a:prstTxWarp prst="textNoShape">
              <a:avLst/>
            </a:prstTxWarp>
          </a:bodyPr>
          <a:lstStyle/>
          <a:p>
            <a:pPr algn="ctr" defTabSz="914179" fontAlgn="base">
              <a:spcBef>
                <a:spcPct val="0"/>
              </a:spcBef>
              <a:spcAft>
                <a:spcPct val="0"/>
              </a:spcAft>
            </a:pPr>
            <a:endParaRPr lang="en-AU" sz="1400" dirty="0">
              <a:latin typeface="Corpid C1 Regular" pitchFamily="34" charset="0"/>
            </a:endParaRPr>
          </a:p>
        </p:txBody>
      </p:sp>
      <p:cxnSp>
        <p:nvCxnSpPr>
          <p:cNvPr id="32" name="Elbow Connector 31"/>
          <p:cNvCxnSpPr>
            <a:stCxn id="22" idx="6"/>
          </p:cNvCxnSpPr>
          <p:nvPr/>
        </p:nvCxnSpPr>
        <p:spPr bwMode="auto">
          <a:xfrm flipV="1">
            <a:off x="2968511" y="2472409"/>
            <a:ext cx="849927" cy="374415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oval" w="med" len="med"/>
            <a:tailEnd type="none" w="sm" len="sm"/>
          </a:ln>
          <a:effectLst/>
        </p:spPr>
      </p:cxnSp>
      <p:cxnSp>
        <p:nvCxnSpPr>
          <p:cNvPr id="33" name="Elbow Connector 32"/>
          <p:cNvCxnSpPr>
            <a:stCxn id="19" idx="6"/>
          </p:cNvCxnSpPr>
          <p:nvPr/>
        </p:nvCxnSpPr>
        <p:spPr bwMode="auto">
          <a:xfrm flipV="1">
            <a:off x="3564975" y="2929876"/>
            <a:ext cx="397826" cy="986675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oval" w="med" len="med"/>
            <a:tailEnd type="none" w="sm" len="sm"/>
          </a:ln>
          <a:effectLst/>
        </p:spPr>
      </p:cxnSp>
      <p:cxnSp>
        <p:nvCxnSpPr>
          <p:cNvPr id="34" name="Straight Connector 33"/>
          <p:cNvCxnSpPr/>
          <p:nvPr/>
        </p:nvCxnSpPr>
        <p:spPr bwMode="auto">
          <a:xfrm flipV="1">
            <a:off x="4561841" y="3289960"/>
            <a:ext cx="1144" cy="406586"/>
          </a:xfrm>
          <a:prstGeom prst="line">
            <a:avLst/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oval" w="med" len="med"/>
            <a:tailEnd type="none" w="sm" len="sm"/>
          </a:ln>
          <a:effectLst/>
        </p:spPr>
      </p:cxnSp>
      <p:cxnSp>
        <p:nvCxnSpPr>
          <p:cNvPr id="35" name="Elbow Connector 34"/>
          <p:cNvCxnSpPr>
            <a:stCxn id="21" idx="2"/>
            <a:endCxn id="26" idx="0"/>
          </p:cNvCxnSpPr>
          <p:nvPr/>
        </p:nvCxnSpPr>
        <p:spPr bwMode="auto">
          <a:xfrm rot="10800000" flipV="1">
            <a:off x="4861900" y="1754736"/>
            <a:ext cx="695946" cy="298307"/>
          </a:xfrm>
          <a:prstGeom prst="bentConnector2">
            <a:avLst/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oval" w="med" len="med"/>
            <a:tailEnd type="none" w="sm" len="sm"/>
          </a:ln>
          <a:effectLst/>
        </p:spPr>
      </p:cxnSp>
      <p:cxnSp>
        <p:nvCxnSpPr>
          <p:cNvPr id="36" name="Elbow Connector 35"/>
          <p:cNvCxnSpPr>
            <a:stCxn id="14" idx="2"/>
          </p:cNvCxnSpPr>
          <p:nvPr/>
        </p:nvCxnSpPr>
        <p:spPr bwMode="auto">
          <a:xfrm rot="10800000">
            <a:off x="5367530" y="2472410"/>
            <a:ext cx="738403" cy="374606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oval" w="med" len="med"/>
            <a:tailEnd type="none" w="sm" len="sm"/>
          </a:ln>
          <a:effectLst/>
        </p:spPr>
      </p:cxnSp>
      <p:pic>
        <p:nvPicPr>
          <p:cNvPr id="37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9118" y="950543"/>
            <a:ext cx="723506" cy="620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8" name="Elbow Connector 37"/>
          <p:cNvCxnSpPr/>
          <p:nvPr/>
        </p:nvCxnSpPr>
        <p:spPr bwMode="auto">
          <a:xfrm rot="10800000">
            <a:off x="5177213" y="2915127"/>
            <a:ext cx="380635" cy="1001425"/>
          </a:xfrm>
          <a:prstGeom prst="bentConnector3">
            <a:avLst>
              <a:gd name="adj1" fmla="val 50000"/>
            </a:avLst>
          </a:prstGeom>
          <a:solidFill>
            <a:schemeClr val="hlink"/>
          </a:solidFill>
          <a:ln w="6350" cap="flat" cmpd="sng" algn="ctr">
            <a:solidFill>
              <a:srgbClr val="00B0F0"/>
            </a:solidFill>
            <a:prstDash val="solid"/>
            <a:round/>
            <a:headEnd type="oval" w="med" len="med"/>
            <a:tailEnd type="none" w="sm" len="sm"/>
          </a:ln>
          <a:effectLst/>
        </p:spPr>
      </p:cxnSp>
      <p:pic>
        <p:nvPicPr>
          <p:cNvPr id="39" name="Picture 1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72681" y="3470558"/>
            <a:ext cx="1581467" cy="89198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5297158" y="3258352"/>
            <a:ext cx="2933450" cy="293898"/>
          </a:xfrm>
          <a:prstGeom prst="rect">
            <a:avLst/>
          </a:prstGeom>
          <a:noFill/>
        </p:spPr>
        <p:txBody>
          <a:bodyPr wrap="square" lIns="80147" tIns="40074" rIns="80147" bIns="40074" rtlCol="0" anchor="ctr">
            <a:noAutofit/>
          </a:bodyPr>
          <a:lstStyle/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Arthur Philip High School + Parramatta High School </a:t>
            </a:r>
            <a:r>
              <a:rPr lang="en-AU" sz="1200" b="1" dirty="0" smtClean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</a:t>
            </a:r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100mn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964114" y="4295791"/>
            <a:ext cx="333203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Pacific Highway Upgrade (Regional Roads)</a:t>
            </a:r>
          </a:p>
          <a:p>
            <a:pPr algn="ctr"/>
            <a:r>
              <a:rPr lang="en-AU" sz="1200" b="1" dirty="0">
                <a:solidFill>
                  <a:srgbClr val="0078C9"/>
                </a:solidFill>
                <a:latin typeface="+mj-lt"/>
                <a:cs typeface="Arial" panose="020B0604020202020204" pitchFamily="34" charset="0"/>
              </a:rPr>
              <a:t>$400mn</a:t>
            </a:r>
          </a:p>
          <a:p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2417210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mlPJ_raS1WjpTGB3hkRj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uMpbyZm_QXWndc21yptzN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O2RSgdAR4GNLfiUX_FN_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mlPJ_raS1WjpTGB3hkRj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5QUMVIMR1OAm40qpa9I8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6CRRmJeR9SjhtHu7zXAi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4eoy1MBQ0.D.nSXXW9Yg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khG1LUUTCmfRaG6i_Y0c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nHcoUX8TNCtr5ZbSFBEQ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vSX1V.CSM.MXEKF.deFy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M9xeZOHTka7umUxKaWXK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5QUMVIMR1OAm40qpa9I8A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RkqQBxnR7m0n7rkSeBqZ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6CRRmJeR9SjhtHu7zXAi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4eoy1MBQ0.D.nSXXW9Yg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nHcoUX8TNCtr5ZbSFBEQ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RkqQBxnR7m0n7rkSeBqZ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GS275UASS2ew497Z0XKT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mgt5XFqTcmJxib5gieqt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aA3cpM6RiSMtsWYKacUHw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1234</TotalTime>
  <Words>804</Words>
  <Application>Microsoft Office PowerPoint</Application>
  <PresentationFormat>On-screen Show (16:9)</PresentationFormat>
  <Paragraphs>196</Paragraphs>
  <Slides>14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ＭＳ Ｐゴシック</vt:lpstr>
      <vt:lpstr>Arial</vt:lpstr>
      <vt:lpstr>Arial Black</vt:lpstr>
      <vt:lpstr>Calibri</vt:lpstr>
      <vt:lpstr>Calibri Light</vt:lpstr>
      <vt:lpstr>Corpid C1 Regular</vt:lpstr>
      <vt:lpstr>NAB Impact</vt:lpstr>
      <vt:lpstr>NAB Script</vt:lpstr>
      <vt:lpstr>Wingdings</vt:lpstr>
      <vt:lpstr>Office Theme</vt:lpstr>
      <vt:lpstr>Chart</vt:lpstr>
      <vt:lpstr>BUILDING NATIONS SYMPOSIUM</vt:lpstr>
      <vt:lpstr>The Challenge</vt:lpstr>
      <vt:lpstr>Infrastructure: Market Opportunity</vt:lpstr>
      <vt:lpstr>Global debt levels</vt:lpstr>
      <vt:lpstr>A Solution</vt:lpstr>
      <vt:lpstr>NSW in 2011: Financial Constraints</vt:lpstr>
      <vt:lpstr>Asset Recycling Process: Infrastructure NSW</vt:lpstr>
      <vt:lpstr>Asset Recycling: 2013 onwards</vt:lpstr>
      <vt:lpstr>Re-investment of proceeds</vt:lpstr>
      <vt:lpstr>Economic benefits in NSW</vt:lpstr>
      <vt:lpstr>PowerPoint Presentation</vt:lpstr>
      <vt:lpstr>The NZ Opportunity</vt:lpstr>
      <vt:lpstr>The NZ Opportunity </vt:lpstr>
      <vt:lpstr>Thank you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 Weaver</dc:creator>
  <cp:lastModifiedBy>Spyglass_2 Toyota</cp:lastModifiedBy>
  <cp:revision>110</cp:revision>
  <dcterms:created xsi:type="dcterms:W3CDTF">2017-01-25T22:23:04Z</dcterms:created>
  <dcterms:modified xsi:type="dcterms:W3CDTF">2017-10-26T19:26:59Z</dcterms:modified>
</cp:coreProperties>
</file>