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4" r:id="rId3"/>
    <p:sldId id="280" r:id="rId4"/>
    <p:sldId id="289" r:id="rId5"/>
    <p:sldId id="288" r:id="rId6"/>
    <p:sldId id="28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9F"/>
    <a:srgbClr val="F68026"/>
    <a:srgbClr val="5F6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2219EA-8D7C-48FD-A881-D85CFB487C4A}" v="4" dt="2018-11-23T03:03:04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46" d="100"/>
          <a:sy n="146" d="100"/>
        </p:scale>
        <p:origin x="492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en Selwood" userId="d696cb33-2a1b-4b1a-93bd-1c4a257f2e67" providerId="ADAL" clId="{B2F75977-C2B6-4858-91D4-153762013083}"/>
    <pc:docChg chg="modSld">
      <pc:chgData name="Stephen Selwood" userId="d696cb33-2a1b-4b1a-93bd-1c4a257f2e67" providerId="ADAL" clId="{B2F75977-C2B6-4858-91D4-153762013083}" dt="2018-11-20T19:15:28.586" v="244" actId="166"/>
      <pc:docMkLst>
        <pc:docMk/>
      </pc:docMkLst>
      <pc:sldChg chg="modTransition">
        <pc:chgData name="Stephen Selwood" userId="d696cb33-2a1b-4b1a-93bd-1c4a257f2e67" providerId="ADAL" clId="{B2F75977-C2B6-4858-91D4-153762013083}" dt="2018-11-20T19:06:38.648" v="0"/>
        <pc:sldMkLst>
          <pc:docMk/>
          <pc:sldMk cId="83563918" sldId="256"/>
        </pc:sldMkLst>
      </pc:sldChg>
      <pc:sldChg chg="modTransition">
        <pc:chgData name="Stephen Selwood" userId="d696cb33-2a1b-4b1a-93bd-1c4a257f2e67" providerId="ADAL" clId="{B2F75977-C2B6-4858-91D4-153762013083}" dt="2018-11-20T19:06:38.648" v="0"/>
        <pc:sldMkLst>
          <pc:docMk/>
          <pc:sldMk cId="2511213547" sldId="280"/>
        </pc:sldMkLst>
      </pc:sldChg>
      <pc:sldChg chg="modTransition">
        <pc:chgData name="Stephen Selwood" userId="d696cb33-2a1b-4b1a-93bd-1c4a257f2e67" providerId="ADAL" clId="{B2F75977-C2B6-4858-91D4-153762013083}" dt="2018-11-20T19:06:38.648" v="0"/>
        <pc:sldMkLst>
          <pc:docMk/>
          <pc:sldMk cId="1154101964" sldId="282"/>
        </pc:sldMkLst>
      </pc:sldChg>
      <pc:sldChg chg="modTransition">
        <pc:chgData name="Stephen Selwood" userId="d696cb33-2a1b-4b1a-93bd-1c4a257f2e67" providerId="ADAL" clId="{B2F75977-C2B6-4858-91D4-153762013083}" dt="2018-11-20T19:06:38.648" v="0"/>
        <pc:sldMkLst>
          <pc:docMk/>
          <pc:sldMk cId="4232527560" sldId="284"/>
        </pc:sldMkLst>
      </pc:sldChg>
      <pc:sldChg chg="modTransition">
        <pc:chgData name="Stephen Selwood" userId="d696cb33-2a1b-4b1a-93bd-1c4a257f2e67" providerId="ADAL" clId="{B2F75977-C2B6-4858-91D4-153762013083}" dt="2018-11-20T19:06:38.648" v="0"/>
        <pc:sldMkLst>
          <pc:docMk/>
          <pc:sldMk cId="3585769027" sldId="286"/>
        </pc:sldMkLst>
      </pc:sldChg>
      <pc:sldChg chg="modSp modTransition">
        <pc:chgData name="Stephen Selwood" userId="d696cb33-2a1b-4b1a-93bd-1c4a257f2e67" providerId="ADAL" clId="{B2F75977-C2B6-4858-91D4-153762013083}" dt="2018-11-20T19:15:28.586" v="244" actId="166"/>
        <pc:sldMkLst>
          <pc:docMk/>
          <pc:sldMk cId="1658589406" sldId="288"/>
        </pc:sldMkLst>
        <pc:spChg chg="mod">
          <ac:chgData name="Stephen Selwood" userId="d696cb33-2a1b-4b1a-93bd-1c4a257f2e67" providerId="ADAL" clId="{B2F75977-C2B6-4858-91D4-153762013083}" dt="2018-11-20T19:12:02.149" v="210" actId="1036"/>
          <ac:spMkLst>
            <pc:docMk/>
            <pc:sldMk cId="1658589406" sldId="288"/>
            <ac:spMk id="5" creationId="{159BEEA3-7F25-4309-9F63-619F9A24AE17}"/>
          </ac:spMkLst>
        </pc:spChg>
        <pc:spChg chg="mod">
          <ac:chgData name="Stephen Selwood" userId="d696cb33-2a1b-4b1a-93bd-1c4a257f2e67" providerId="ADAL" clId="{B2F75977-C2B6-4858-91D4-153762013083}" dt="2018-11-20T19:11:20.183" v="195" actId="1037"/>
          <ac:spMkLst>
            <pc:docMk/>
            <pc:sldMk cId="1658589406" sldId="288"/>
            <ac:spMk id="6" creationId="{E77CA70A-BAFB-43D6-BDC6-733250184E80}"/>
          </ac:spMkLst>
        </pc:spChg>
        <pc:spChg chg="mod">
          <ac:chgData name="Stephen Selwood" userId="d696cb33-2a1b-4b1a-93bd-1c4a257f2e67" providerId="ADAL" clId="{B2F75977-C2B6-4858-91D4-153762013083}" dt="2018-11-20T19:13:14.254" v="228" actId="1037"/>
          <ac:spMkLst>
            <pc:docMk/>
            <pc:sldMk cId="1658589406" sldId="288"/>
            <ac:spMk id="7" creationId="{A8BA3096-2B0A-4127-A8A6-2D9C61D096F0}"/>
          </ac:spMkLst>
        </pc:spChg>
        <pc:spChg chg="mod">
          <ac:chgData name="Stephen Selwood" userId="d696cb33-2a1b-4b1a-93bd-1c4a257f2e67" providerId="ADAL" clId="{B2F75977-C2B6-4858-91D4-153762013083}" dt="2018-11-20T19:13:27.591" v="236" actId="1036"/>
          <ac:spMkLst>
            <pc:docMk/>
            <pc:sldMk cId="1658589406" sldId="288"/>
            <ac:spMk id="8" creationId="{C7BCEC12-149D-47BA-9367-91C6CC30AB91}"/>
          </ac:spMkLst>
        </pc:spChg>
        <pc:spChg chg="mod">
          <ac:chgData name="Stephen Selwood" userId="d696cb33-2a1b-4b1a-93bd-1c4a257f2e67" providerId="ADAL" clId="{B2F75977-C2B6-4858-91D4-153762013083}" dt="2018-11-20T19:11:28.844" v="197" actId="1035"/>
          <ac:spMkLst>
            <pc:docMk/>
            <pc:sldMk cId="1658589406" sldId="288"/>
            <ac:spMk id="9" creationId="{B0BDAA9F-FC47-44F8-8F8B-B7C08EFC53B1}"/>
          </ac:spMkLst>
        </pc:spChg>
        <pc:spChg chg="mod">
          <ac:chgData name="Stephen Selwood" userId="d696cb33-2a1b-4b1a-93bd-1c4a257f2e67" providerId="ADAL" clId="{B2F75977-C2B6-4858-91D4-153762013083}" dt="2018-11-20T19:14:17.824" v="239" actId="14100"/>
          <ac:spMkLst>
            <pc:docMk/>
            <pc:sldMk cId="1658589406" sldId="288"/>
            <ac:spMk id="10" creationId="{45E10A50-B2D0-40AC-AAB0-B72E0C898BAA}"/>
          </ac:spMkLst>
        </pc:spChg>
        <pc:spChg chg="mod">
          <ac:chgData name="Stephen Selwood" userId="d696cb33-2a1b-4b1a-93bd-1c4a257f2e67" providerId="ADAL" clId="{B2F75977-C2B6-4858-91D4-153762013083}" dt="2018-11-20T19:14:41.055" v="243" actId="20577"/>
          <ac:spMkLst>
            <pc:docMk/>
            <pc:sldMk cId="1658589406" sldId="288"/>
            <ac:spMk id="14" creationId="{5E6248C4-AA48-4A42-9579-29409F388325}"/>
          </ac:spMkLst>
        </pc:spChg>
        <pc:spChg chg="mod">
          <ac:chgData name="Stephen Selwood" userId="d696cb33-2a1b-4b1a-93bd-1c4a257f2e67" providerId="ADAL" clId="{B2F75977-C2B6-4858-91D4-153762013083}" dt="2018-11-20T19:10:16.522" v="184" actId="1076"/>
          <ac:spMkLst>
            <pc:docMk/>
            <pc:sldMk cId="1658589406" sldId="288"/>
            <ac:spMk id="19" creationId="{A847A038-5612-4B1A-8059-2655725FAF65}"/>
          </ac:spMkLst>
        </pc:spChg>
        <pc:graphicFrameChg chg="mod">
          <ac:chgData name="Stephen Selwood" userId="d696cb33-2a1b-4b1a-93bd-1c4a257f2e67" providerId="ADAL" clId="{B2F75977-C2B6-4858-91D4-153762013083}" dt="2018-11-20T19:15:28.586" v="244" actId="166"/>
          <ac:graphicFrameMkLst>
            <pc:docMk/>
            <pc:sldMk cId="1658589406" sldId="288"/>
            <ac:graphicFrameMk id="4" creationId="{36CB2C5D-0822-480C-9A87-1DD331E9BA74}"/>
          </ac:graphicFrameMkLst>
        </pc:graphicFrameChg>
      </pc:sldChg>
    </pc:docChg>
  </pc:docChgLst>
  <pc:docChgLst>
    <pc:chgData name="Stephen Selwood" userId="d696cb33-2a1b-4b1a-93bd-1c4a257f2e67" providerId="ADAL" clId="{532219EA-8D7C-48FD-A881-D85CFB487C4A}"/>
    <pc:docChg chg="delSld modSld sldOrd">
      <pc:chgData name="Stephen Selwood" userId="d696cb33-2a1b-4b1a-93bd-1c4a257f2e67" providerId="ADAL" clId="{532219EA-8D7C-48FD-A881-D85CFB487C4A}" dt="2018-11-23T03:03:08.399" v="23" actId="2696"/>
      <pc:docMkLst>
        <pc:docMk/>
      </pc:docMkLst>
      <pc:sldChg chg="del ord">
        <pc:chgData name="Stephen Selwood" userId="d696cb33-2a1b-4b1a-93bd-1c4a257f2e67" providerId="ADAL" clId="{532219EA-8D7C-48FD-A881-D85CFB487C4A}" dt="2018-11-23T03:01:30.528" v="2" actId="2696"/>
        <pc:sldMkLst>
          <pc:docMk/>
          <pc:sldMk cId="83563918" sldId="256"/>
        </pc:sldMkLst>
      </pc:sldChg>
      <pc:sldChg chg="del">
        <pc:chgData name="Stephen Selwood" userId="d696cb33-2a1b-4b1a-93bd-1c4a257f2e67" providerId="ADAL" clId="{532219EA-8D7C-48FD-A881-D85CFB487C4A}" dt="2018-11-23T03:03:08.399" v="23" actId="2696"/>
        <pc:sldMkLst>
          <pc:docMk/>
          <pc:sldMk cId="4274106194" sldId="256"/>
        </pc:sldMkLst>
      </pc:sldChg>
      <pc:sldChg chg="del">
        <pc:chgData name="Stephen Selwood" userId="d696cb33-2a1b-4b1a-93bd-1c4a257f2e67" providerId="ADAL" clId="{532219EA-8D7C-48FD-A881-D85CFB487C4A}" dt="2018-11-23T03:01:24.419" v="1" actId="2696"/>
        <pc:sldMkLst>
          <pc:docMk/>
          <pc:sldMk cId="3585769027" sldId="286"/>
        </pc:sldMkLst>
      </pc:sldChg>
      <pc:sldChg chg="ord">
        <pc:chgData name="Stephen Selwood" userId="d696cb33-2a1b-4b1a-93bd-1c4a257f2e67" providerId="ADAL" clId="{532219EA-8D7C-48FD-A881-D85CFB487C4A}" dt="2018-11-23T03:02:14.322" v="3"/>
        <pc:sldMkLst>
          <pc:docMk/>
          <pc:sldMk cId="1658589406" sldId="288"/>
        </pc:sldMkLst>
      </pc:sldChg>
      <pc:sldChg chg="modSp">
        <pc:chgData name="Stephen Selwood" userId="d696cb33-2a1b-4b1a-93bd-1c4a257f2e67" providerId="ADAL" clId="{532219EA-8D7C-48FD-A881-D85CFB487C4A}" dt="2018-11-23T03:02:48.973" v="22" actId="20577"/>
        <pc:sldMkLst>
          <pc:docMk/>
          <pc:sldMk cId="107125050" sldId="289"/>
        </pc:sldMkLst>
        <pc:spChg chg="mod">
          <ac:chgData name="Stephen Selwood" userId="d696cb33-2a1b-4b1a-93bd-1c4a257f2e67" providerId="ADAL" clId="{532219EA-8D7C-48FD-A881-D85CFB487C4A}" dt="2018-11-23T03:02:48.973" v="22" actId="20577"/>
          <ac:spMkLst>
            <pc:docMk/>
            <pc:sldMk cId="107125050" sldId="289"/>
            <ac:spMk id="29" creationId="{2DEE9A19-6FD8-4C95-8D59-BC391AB2187A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C90A4F-2E2B-4972-A9A8-FAC046FA04AE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NZ"/>
        </a:p>
      </dgm:t>
    </dgm:pt>
    <dgm:pt modelId="{944CD398-9697-40DD-AF27-3E144D61CF25}">
      <dgm:prSet phldrT="[Text]" custT="1"/>
      <dgm:spPr/>
      <dgm:t>
        <a:bodyPr/>
        <a:lstStyle/>
        <a:p>
          <a:r>
            <a:rPr lang="en-NZ" sz="1400" b="1" dirty="0"/>
            <a:t>World Class Infrastructure</a:t>
          </a:r>
        </a:p>
      </dgm:t>
    </dgm:pt>
    <dgm:pt modelId="{88942A85-5D69-4173-B2BC-F0DDE1FDABA8}" type="parTrans" cxnId="{8221037F-ADDC-438E-B3D0-D01E8C6DD2CA}">
      <dgm:prSet/>
      <dgm:spPr/>
      <dgm:t>
        <a:bodyPr/>
        <a:lstStyle/>
        <a:p>
          <a:endParaRPr lang="en-NZ"/>
        </a:p>
      </dgm:t>
    </dgm:pt>
    <dgm:pt modelId="{90C80B26-CCBD-4600-BDB0-C763FA0E6CC2}" type="sibTrans" cxnId="{8221037F-ADDC-438E-B3D0-D01E8C6DD2CA}">
      <dgm:prSet/>
      <dgm:spPr/>
      <dgm:t>
        <a:bodyPr/>
        <a:lstStyle/>
        <a:p>
          <a:endParaRPr lang="en-NZ"/>
        </a:p>
      </dgm:t>
    </dgm:pt>
    <dgm:pt modelId="{F490D0E3-A845-43C1-B9CF-7A4851774F32}">
      <dgm:prSet phldrT="[Text]" custT="1"/>
      <dgm:spPr/>
      <dgm:t>
        <a:bodyPr/>
        <a:lstStyle/>
        <a:p>
          <a:r>
            <a:rPr lang="en-NZ" sz="1100" b="1" dirty="0"/>
            <a:t>Vision and Leadership</a:t>
          </a:r>
        </a:p>
      </dgm:t>
    </dgm:pt>
    <dgm:pt modelId="{95F4701A-6C04-4F68-91FD-DD6FAA1EABD8}" type="parTrans" cxnId="{AF2C7798-3938-4E03-8511-5E9F1B2C1C2C}">
      <dgm:prSet/>
      <dgm:spPr/>
      <dgm:t>
        <a:bodyPr/>
        <a:lstStyle/>
        <a:p>
          <a:endParaRPr lang="en-NZ"/>
        </a:p>
      </dgm:t>
    </dgm:pt>
    <dgm:pt modelId="{74DF9155-7506-49ED-99CD-DEAF1D6690B6}" type="sibTrans" cxnId="{AF2C7798-3938-4E03-8511-5E9F1B2C1C2C}">
      <dgm:prSet/>
      <dgm:spPr/>
      <dgm:t>
        <a:bodyPr/>
        <a:lstStyle/>
        <a:p>
          <a:endParaRPr lang="en-NZ"/>
        </a:p>
      </dgm:t>
    </dgm:pt>
    <dgm:pt modelId="{6E3DF6CA-2265-4DE5-A8BF-17D42D1D5698}">
      <dgm:prSet phldrT="[Text]" custT="1"/>
      <dgm:spPr/>
      <dgm:t>
        <a:bodyPr/>
        <a:lstStyle/>
        <a:p>
          <a:r>
            <a:rPr lang="en-NZ" sz="1100" b="1" dirty="0"/>
            <a:t>Think and Plan Long Term</a:t>
          </a:r>
        </a:p>
      </dgm:t>
    </dgm:pt>
    <dgm:pt modelId="{42D55655-D473-46CB-9CBC-A22952168FCE}" type="parTrans" cxnId="{6F13B722-6A45-43DF-AAD7-BA9400687DA0}">
      <dgm:prSet/>
      <dgm:spPr/>
      <dgm:t>
        <a:bodyPr/>
        <a:lstStyle/>
        <a:p>
          <a:endParaRPr lang="en-NZ"/>
        </a:p>
      </dgm:t>
    </dgm:pt>
    <dgm:pt modelId="{128EF7DB-A127-489A-BDC4-5816D2BC4C89}" type="sibTrans" cxnId="{6F13B722-6A45-43DF-AAD7-BA9400687DA0}">
      <dgm:prSet/>
      <dgm:spPr/>
      <dgm:t>
        <a:bodyPr/>
        <a:lstStyle/>
        <a:p>
          <a:endParaRPr lang="en-NZ"/>
        </a:p>
      </dgm:t>
    </dgm:pt>
    <dgm:pt modelId="{C9CBE397-A2E7-4EBA-BCC4-3D34E95907C3}">
      <dgm:prSet phldrT="[Text]" custT="1"/>
      <dgm:spPr/>
      <dgm:t>
        <a:bodyPr/>
        <a:lstStyle/>
        <a:p>
          <a:r>
            <a:rPr lang="en-NZ" sz="1100" b="1" dirty="0"/>
            <a:t>Funding linked to Plans</a:t>
          </a:r>
        </a:p>
      </dgm:t>
    </dgm:pt>
    <dgm:pt modelId="{17DA3629-2E63-4F6E-A0BB-E7AA1AA29267}" type="parTrans" cxnId="{2F226E4A-5A98-4652-9A47-00D811C63307}">
      <dgm:prSet/>
      <dgm:spPr/>
      <dgm:t>
        <a:bodyPr/>
        <a:lstStyle/>
        <a:p>
          <a:endParaRPr lang="en-NZ"/>
        </a:p>
      </dgm:t>
    </dgm:pt>
    <dgm:pt modelId="{ED94341E-1F5E-4450-BA6B-A6E7F672F991}" type="sibTrans" cxnId="{2F226E4A-5A98-4652-9A47-00D811C63307}">
      <dgm:prSet/>
      <dgm:spPr/>
      <dgm:t>
        <a:bodyPr/>
        <a:lstStyle/>
        <a:p>
          <a:endParaRPr lang="en-NZ"/>
        </a:p>
      </dgm:t>
    </dgm:pt>
    <dgm:pt modelId="{D5B1AEEC-8860-44A0-828A-7383DABC7E38}">
      <dgm:prSet phldrT="[Text]" custT="1"/>
      <dgm:spPr/>
      <dgm:t>
        <a:bodyPr/>
        <a:lstStyle/>
        <a:p>
          <a:r>
            <a:rPr lang="en-NZ" sz="1100" b="1" dirty="0"/>
            <a:t>Laws and Regulation to enable Plans</a:t>
          </a:r>
        </a:p>
      </dgm:t>
    </dgm:pt>
    <dgm:pt modelId="{4EDC7CFA-E958-4D8C-99E3-5ACA5EAB3202}" type="parTrans" cxnId="{4917853B-B0C2-4100-B15E-44536872877A}">
      <dgm:prSet/>
      <dgm:spPr/>
      <dgm:t>
        <a:bodyPr/>
        <a:lstStyle/>
        <a:p>
          <a:endParaRPr lang="en-NZ"/>
        </a:p>
      </dgm:t>
    </dgm:pt>
    <dgm:pt modelId="{CDB63AF2-6B76-4423-B9F4-6E3B8D935F5B}" type="sibTrans" cxnId="{4917853B-B0C2-4100-B15E-44536872877A}">
      <dgm:prSet/>
      <dgm:spPr/>
      <dgm:t>
        <a:bodyPr/>
        <a:lstStyle/>
        <a:p>
          <a:endParaRPr lang="en-NZ"/>
        </a:p>
      </dgm:t>
    </dgm:pt>
    <dgm:pt modelId="{E8B27C34-5751-44D8-A340-C16136E07C39}">
      <dgm:prSet phldrT="[Text]" custT="1"/>
      <dgm:spPr/>
      <dgm:t>
        <a:bodyPr/>
        <a:lstStyle/>
        <a:p>
          <a:r>
            <a:rPr lang="en-NZ" sz="1100" b="1" dirty="0"/>
            <a:t>Delivery Capability &amp; Capacity to Implement Plans</a:t>
          </a:r>
        </a:p>
      </dgm:t>
    </dgm:pt>
    <dgm:pt modelId="{83CA9662-E3F1-4B68-A3AD-F5E8BBD49057}" type="parTrans" cxnId="{48645D61-D412-41A6-B990-38BC2A1B56ED}">
      <dgm:prSet/>
      <dgm:spPr/>
      <dgm:t>
        <a:bodyPr/>
        <a:lstStyle/>
        <a:p>
          <a:endParaRPr lang="en-NZ"/>
        </a:p>
      </dgm:t>
    </dgm:pt>
    <dgm:pt modelId="{70D5F69D-9C20-4662-9A13-BF298C0405ED}" type="sibTrans" cxnId="{48645D61-D412-41A6-B990-38BC2A1B56ED}">
      <dgm:prSet/>
      <dgm:spPr/>
      <dgm:t>
        <a:bodyPr/>
        <a:lstStyle/>
        <a:p>
          <a:endParaRPr lang="en-NZ"/>
        </a:p>
      </dgm:t>
    </dgm:pt>
    <dgm:pt modelId="{EA32EC89-959D-49CD-9260-ADFFC154717D}" type="pres">
      <dgm:prSet presAssocID="{2AC90A4F-2E2B-4972-A9A8-FAC046FA04A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42A58EB-539D-4D34-A30B-30BF1FD023BD}" type="pres">
      <dgm:prSet presAssocID="{944CD398-9697-40DD-AF27-3E144D61CF25}" presName="centerShape" presStyleLbl="node0" presStyleIdx="0" presStyleCnt="1"/>
      <dgm:spPr/>
    </dgm:pt>
    <dgm:pt modelId="{DDB6748A-F8AA-46BD-96F8-3A3BB050F6C3}" type="pres">
      <dgm:prSet presAssocID="{F490D0E3-A845-43C1-B9CF-7A4851774F32}" presName="node" presStyleLbl="node1" presStyleIdx="0" presStyleCnt="5">
        <dgm:presLayoutVars>
          <dgm:bulletEnabled val="1"/>
        </dgm:presLayoutVars>
      </dgm:prSet>
      <dgm:spPr/>
    </dgm:pt>
    <dgm:pt modelId="{48DA8CBA-C6B6-4A55-80A6-B4E1B00DD0A6}" type="pres">
      <dgm:prSet presAssocID="{F490D0E3-A845-43C1-B9CF-7A4851774F32}" presName="dummy" presStyleCnt="0"/>
      <dgm:spPr/>
    </dgm:pt>
    <dgm:pt modelId="{A4079497-CF53-4F09-9179-185460D7470B}" type="pres">
      <dgm:prSet presAssocID="{74DF9155-7506-49ED-99CD-DEAF1D6690B6}" presName="sibTrans" presStyleLbl="sibTrans2D1" presStyleIdx="0" presStyleCnt="5"/>
      <dgm:spPr/>
    </dgm:pt>
    <dgm:pt modelId="{C9FD3A11-731D-402F-A849-FC5819BA88CA}" type="pres">
      <dgm:prSet presAssocID="{6E3DF6CA-2265-4DE5-A8BF-17D42D1D5698}" presName="node" presStyleLbl="node1" presStyleIdx="1" presStyleCnt="5">
        <dgm:presLayoutVars>
          <dgm:bulletEnabled val="1"/>
        </dgm:presLayoutVars>
      </dgm:prSet>
      <dgm:spPr/>
    </dgm:pt>
    <dgm:pt modelId="{B6218A3C-1A1B-4C00-BB87-47EA3E7F0B56}" type="pres">
      <dgm:prSet presAssocID="{6E3DF6CA-2265-4DE5-A8BF-17D42D1D5698}" presName="dummy" presStyleCnt="0"/>
      <dgm:spPr/>
    </dgm:pt>
    <dgm:pt modelId="{12EEBD96-6403-4438-822D-D5B0894D21B9}" type="pres">
      <dgm:prSet presAssocID="{128EF7DB-A127-489A-BDC4-5816D2BC4C89}" presName="sibTrans" presStyleLbl="sibTrans2D1" presStyleIdx="1" presStyleCnt="5"/>
      <dgm:spPr/>
    </dgm:pt>
    <dgm:pt modelId="{78248BDD-1135-4704-95A9-0F96542DCE51}" type="pres">
      <dgm:prSet presAssocID="{C9CBE397-A2E7-4EBA-BCC4-3D34E95907C3}" presName="node" presStyleLbl="node1" presStyleIdx="2" presStyleCnt="5">
        <dgm:presLayoutVars>
          <dgm:bulletEnabled val="1"/>
        </dgm:presLayoutVars>
      </dgm:prSet>
      <dgm:spPr/>
    </dgm:pt>
    <dgm:pt modelId="{4B5A7D74-2D34-4729-B559-4BD1B69BA1DB}" type="pres">
      <dgm:prSet presAssocID="{C9CBE397-A2E7-4EBA-BCC4-3D34E95907C3}" presName="dummy" presStyleCnt="0"/>
      <dgm:spPr/>
    </dgm:pt>
    <dgm:pt modelId="{617D23FC-D172-4747-BB3E-34CB10E30AD9}" type="pres">
      <dgm:prSet presAssocID="{ED94341E-1F5E-4450-BA6B-A6E7F672F991}" presName="sibTrans" presStyleLbl="sibTrans2D1" presStyleIdx="2" presStyleCnt="5"/>
      <dgm:spPr/>
    </dgm:pt>
    <dgm:pt modelId="{519BC40E-F992-4CC9-8D10-BB12B23F79B8}" type="pres">
      <dgm:prSet presAssocID="{D5B1AEEC-8860-44A0-828A-7383DABC7E38}" presName="node" presStyleLbl="node1" presStyleIdx="3" presStyleCnt="5">
        <dgm:presLayoutVars>
          <dgm:bulletEnabled val="1"/>
        </dgm:presLayoutVars>
      </dgm:prSet>
      <dgm:spPr/>
    </dgm:pt>
    <dgm:pt modelId="{B15BCE28-F325-4BB9-B71D-2D84680DEFF2}" type="pres">
      <dgm:prSet presAssocID="{D5B1AEEC-8860-44A0-828A-7383DABC7E38}" presName="dummy" presStyleCnt="0"/>
      <dgm:spPr/>
    </dgm:pt>
    <dgm:pt modelId="{CB8D6C01-07DE-4F81-A8D9-38F4CD4E8CD2}" type="pres">
      <dgm:prSet presAssocID="{CDB63AF2-6B76-4423-B9F4-6E3B8D935F5B}" presName="sibTrans" presStyleLbl="sibTrans2D1" presStyleIdx="3" presStyleCnt="5"/>
      <dgm:spPr/>
    </dgm:pt>
    <dgm:pt modelId="{F9CDA3C3-D9B8-43C7-BC32-045C3FD551AE}" type="pres">
      <dgm:prSet presAssocID="{E8B27C34-5751-44D8-A340-C16136E07C39}" presName="node" presStyleLbl="node1" presStyleIdx="4" presStyleCnt="5">
        <dgm:presLayoutVars>
          <dgm:bulletEnabled val="1"/>
        </dgm:presLayoutVars>
      </dgm:prSet>
      <dgm:spPr/>
    </dgm:pt>
    <dgm:pt modelId="{0EAE0A7C-CF7B-4C4C-B3D0-AF4ABCF2FD31}" type="pres">
      <dgm:prSet presAssocID="{E8B27C34-5751-44D8-A340-C16136E07C39}" presName="dummy" presStyleCnt="0"/>
      <dgm:spPr/>
    </dgm:pt>
    <dgm:pt modelId="{94E42298-4714-4989-8B41-3965799A61EB}" type="pres">
      <dgm:prSet presAssocID="{70D5F69D-9C20-4662-9A13-BF298C0405ED}" presName="sibTrans" presStyleLbl="sibTrans2D1" presStyleIdx="4" presStyleCnt="5"/>
      <dgm:spPr/>
    </dgm:pt>
  </dgm:ptLst>
  <dgm:cxnLst>
    <dgm:cxn modelId="{BD844812-B1A5-4F43-837A-92896FAD88BD}" type="presOf" srcId="{128EF7DB-A127-489A-BDC4-5816D2BC4C89}" destId="{12EEBD96-6403-4438-822D-D5B0894D21B9}" srcOrd="0" destOrd="0" presId="urn:microsoft.com/office/officeart/2005/8/layout/radial6"/>
    <dgm:cxn modelId="{318E1013-6E01-44E9-954D-C58EAFCD4841}" type="presOf" srcId="{6E3DF6CA-2265-4DE5-A8BF-17D42D1D5698}" destId="{C9FD3A11-731D-402F-A849-FC5819BA88CA}" srcOrd="0" destOrd="0" presId="urn:microsoft.com/office/officeart/2005/8/layout/radial6"/>
    <dgm:cxn modelId="{6F13B722-6A45-43DF-AAD7-BA9400687DA0}" srcId="{944CD398-9697-40DD-AF27-3E144D61CF25}" destId="{6E3DF6CA-2265-4DE5-A8BF-17D42D1D5698}" srcOrd="1" destOrd="0" parTransId="{42D55655-D473-46CB-9CBC-A22952168FCE}" sibTransId="{128EF7DB-A127-489A-BDC4-5816D2BC4C89}"/>
    <dgm:cxn modelId="{4917853B-B0C2-4100-B15E-44536872877A}" srcId="{944CD398-9697-40DD-AF27-3E144D61CF25}" destId="{D5B1AEEC-8860-44A0-828A-7383DABC7E38}" srcOrd="3" destOrd="0" parTransId="{4EDC7CFA-E958-4D8C-99E3-5ACA5EAB3202}" sibTransId="{CDB63AF2-6B76-4423-B9F4-6E3B8D935F5B}"/>
    <dgm:cxn modelId="{48645D61-D412-41A6-B990-38BC2A1B56ED}" srcId="{944CD398-9697-40DD-AF27-3E144D61CF25}" destId="{E8B27C34-5751-44D8-A340-C16136E07C39}" srcOrd="4" destOrd="0" parTransId="{83CA9662-E3F1-4B68-A3AD-F5E8BBD49057}" sibTransId="{70D5F69D-9C20-4662-9A13-BF298C0405ED}"/>
    <dgm:cxn modelId="{2F226E4A-5A98-4652-9A47-00D811C63307}" srcId="{944CD398-9697-40DD-AF27-3E144D61CF25}" destId="{C9CBE397-A2E7-4EBA-BCC4-3D34E95907C3}" srcOrd="2" destOrd="0" parTransId="{17DA3629-2E63-4F6E-A0BB-E7AA1AA29267}" sibTransId="{ED94341E-1F5E-4450-BA6B-A6E7F672F991}"/>
    <dgm:cxn modelId="{8221037F-ADDC-438E-B3D0-D01E8C6DD2CA}" srcId="{2AC90A4F-2E2B-4972-A9A8-FAC046FA04AE}" destId="{944CD398-9697-40DD-AF27-3E144D61CF25}" srcOrd="0" destOrd="0" parTransId="{88942A85-5D69-4173-B2BC-F0DDE1FDABA8}" sibTransId="{90C80B26-CCBD-4600-BDB0-C763FA0E6CC2}"/>
    <dgm:cxn modelId="{6B994881-DE87-4297-83BC-A3D79BA1A751}" type="presOf" srcId="{74DF9155-7506-49ED-99CD-DEAF1D6690B6}" destId="{A4079497-CF53-4F09-9179-185460D7470B}" srcOrd="0" destOrd="0" presId="urn:microsoft.com/office/officeart/2005/8/layout/radial6"/>
    <dgm:cxn modelId="{B1934D81-FCDB-4A82-919F-5EC696D9CD35}" type="presOf" srcId="{C9CBE397-A2E7-4EBA-BCC4-3D34E95907C3}" destId="{78248BDD-1135-4704-95A9-0F96542DCE51}" srcOrd="0" destOrd="0" presId="urn:microsoft.com/office/officeart/2005/8/layout/radial6"/>
    <dgm:cxn modelId="{50290782-17B9-49E7-A11F-073CBF0EA463}" type="presOf" srcId="{70D5F69D-9C20-4662-9A13-BF298C0405ED}" destId="{94E42298-4714-4989-8B41-3965799A61EB}" srcOrd="0" destOrd="0" presId="urn:microsoft.com/office/officeart/2005/8/layout/radial6"/>
    <dgm:cxn modelId="{25138A97-7BF6-4A29-A1F8-9E6CCE58D5FD}" type="presOf" srcId="{D5B1AEEC-8860-44A0-828A-7383DABC7E38}" destId="{519BC40E-F992-4CC9-8D10-BB12B23F79B8}" srcOrd="0" destOrd="0" presId="urn:microsoft.com/office/officeart/2005/8/layout/radial6"/>
    <dgm:cxn modelId="{AF2C7798-3938-4E03-8511-5E9F1B2C1C2C}" srcId="{944CD398-9697-40DD-AF27-3E144D61CF25}" destId="{F490D0E3-A845-43C1-B9CF-7A4851774F32}" srcOrd="0" destOrd="0" parTransId="{95F4701A-6C04-4F68-91FD-DD6FAA1EABD8}" sibTransId="{74DF9155-7506-49ED-99CD-DEAF1D6690B6}"/>
    <dgm:cxn modelId="{2F8A56A0-23DB-4623-9CAB-6AE4507EA024}" type="presOf" srcId="{F490D0E3-A845-43C1-B9CF-7A4851774F32}" destId="{DDB6748A-F8AA-46BD-96F8-3A3BB050F6C3}" srcOrd="0" destOrd="0" presId="urn:microsoft.com/office/officeart/2005/8/layout/radial6"/>
    <dgm:cxn modelId="{2A7E63CA-AAD0-4D47-B67F-CC54FEEFAD2E}" type="presOf" srcId="{ED94341E-1F5E-4450-BA6B-A6E7F672F991}" destId="{617D23FC-D172-4747-BB3E-34CB10E30AD9}" srcOrd="0" destOrd="0" presId="urn:microsoft.com/office/officeart/2005/8/layout/radial6"/>
    <dgm:cxn modelId="{70F054D1-3DA7-472D-B363-4247829C9CDE}" type="presOf" srcId="{E8B27C34-5751-44D8-A340-C16136E07C39}" destId="{F9CDA3C3-D9B8-43C7-BC32-045C3FD551AE}" srcOrd="0" destOrd="0" presId="urn:microsoft.com/office/officeart/2005/8/layout/radial6"/>
    <dgm:cxn modelId="{41E658DE-1572-4E7A-A72C-CBB56DAB5F6E}" type="presOf" srcId="{2AC90A4F-2E2B-4972-A9A8-FAC046FA04AE}" destId="{EA32EC89-959D-49CD-9260-ADFFC154717D}" srcOrd="0" destOrd="0" presId="urn:microsoft.com/office/officeart/2005/8/layout/radial6"/>
    <dgm:cxn modelId="{89B4A0EC-DAA6-4A81-8CED-A6ECF021B2D5}" type="presOf" srcId="{944CD398-9697-40DD-AF27-3E144D61CF25}" destId="{342A58EB-539D-4D34-A30B-30BF1FD023BD}" srcOrd="0" destOrd="0" presId="urn:microsoft.com/office/officeart/2005/8/layout/radial6"/>
    <dgm:cxn modelId="{BA6A4FEE-8145-438B-BC10-E8D34CABA34A}" type="presOf" srcId="{CDB63AF2-6B76-4423-B9F4-6E3B8D935F5B}" destId="{CB8D6C01-07DE-4F81-A8D9-38F4CD4E8CD2}" srcOrd="0" destOrd="0" presId="urn:microsoft.com/office/officeart/2005/8/layout/radial6"/>
    <dgm:cxn modelId="{35F6B8FA-898D-408A-B7B4-9173FF4EDDAB}" type="presParOf" srcId="{EA32EC89-959D-49CD-9260-ADFFC154717D}" destId="{342A58EB-539D-4D34-A30B-30BF1FD023BD}" srcOrd="0" destOrd="0" presId="urn:microsoft.com/office/officeart/2005/8/layout/radial6"/>
    <dgm:cxn modelId="{29D34E8D-4DC3-4893-81A0-4E7DDD50C7AC}" type="presParOf" srcId="{EA32EC89-959D-49CD-9260-ADFFC154717D}" destId="{DDB6748A-F8AA-46BD-96F8-3A3BB050F6C3}" srcOrd="1" destOrd="0" presId="urn:microsoft.com/office/officeart/2005/8/layout/radial6"/>
    <dgm:cxn modelId="{57ACED07-8B72-4861-ADC6-DD8720F166E6}" type="presParOf" srcId="{EA32EC89-959D-49CD-9260-ADFFC154717D}" destId="{48DA8CBA-C6B6-4A55-80A6-B4E1B00DD0A6}" srcOrd="2" destOrd="0" presId="urn:microsoft.com/office/officeart/2005/8/layout/radial6"/>
    <dgm:cxn modelId="{83648277-59F5-4DE9-9963-43A7E91954A3}" type="presParOf" srcId="{EA32EC89-959D-49CD-9260-ADFFC154717D}" destId="{A4079497-CF53-4F09-9179-185460D7470B}" srcOrd="3" destOrd="0" presId="urn:microsoft.com/office/officeart/2005/8/layout/radial6"/>
    <dgm:cxn modelId="{67B5DB45-011F-44AF-8825-2EFA67BCDE9F}" type="presParOf" srcId="{EA32EC89-959D-49CD-9260-ADFFC154717D}" destId="{C9FD3A11-731D-402F-A849-FC5819BA88CA}" srcOrd="4" destOrd="0" presId="urn:microsoft.com/office/officeart/2005/8/layout/radial6"/>
    <dgm:cxn modelId="{51DC4141-7DEC-4820-B6DB-CE9EA0A0FF67}" type="presParOf" srcId="{EA32EC89-959D-49CD-9260-ADFFC154717D}" destId="{B6218A3C-1A1B-4C00-BB87-47EA3E7F0B56}" srcOrd="5" destOrd="0" presId="urn:microsoft.com/office/officeart/2005/8/layout/radial6"/>
    <dgm:cxn modelId="{8D2E6752-4271-41BB-B303-38B7A38F0131}" type="presParOf" srcId="{EA32EC89-959D-49CD-9260-ADFFC154717D}" destId="{12EEBD96-6403-4438-822D-D5B0894D21B9}" srcOrd="6" destOrd="0" presId="urn:microsoft.com/office/officeart/2005/8/layout/radial6"/>
    <dgm:cxn modelId="{04EC33B0-3B27-434E-B686-4892EBE2BA67}" type="presParOf" srcId="{EA32EC89-959D-49CD-9260-ADFFC154717D}" destId="{78248BDD-1135-4704-95A9-0F96542DCE51}" srcOrd="7" destOrd="0" presId="urn:microsoft.com/office/officeart/2005/8/layout/radial6"/>
    <dgm:cxn modelId="{3EB70BD1-F207-44A7-8B86-2DEBEC9ADC0E}" type="presParOf" srcId="{EA32EC89-959D-49CD-9260-ADFFC154717D}" destId="{4B5A7D74-2D34-4729-B559-4BD1B69BA1DB}" srcOrd="8" destOrd="0" presId="urn:microsoft.com/office/officeart/2005/8/layout/radial6"/>
    <dgm:cxn modelId="{F8AE51F7-E702-414A-836D-F4B83A267C70}" type="presParOf" srcId="{EA32EC89-959D-49CD-9260-ADFFC154717D}" destId="{617D23FC-D172-4747-BB3E-34CB10E30AD9}" srcOrd="9" destOrd="0" presId="urn:microsoft.com/office/officeart/2005/8/layout/radial6"/>
    <dgm:cxn modelId="{C4AB4D97-4589-412C-A8B2-1E3F0CE24A52}" type="presParOf" srcId="{EA32EC89-959D-49CD-9260-ADFFC154717D}" destId="{519BC40E-F992-4CC9-8D10-BB12B23F79B8}" srcOrd="10" destOrd="0" presId="urn:microsoft.com/office/officeart/2005/8/layout/radial6"/>
    <dgm:cxn modelId="{83C38287-F4A0-494E-B611-60691AA17A60}" type="presParOf" srcId="{EA32EC89-959D-49CD-9260-ADFFC154717D}" destId="{B15BCE28-F325-4BB9-B71D-2D84680DEFF2}" srcOrd="11" destOrd="0" presId="urn:microsoft.com/office/officeart/2005/8/layout/radial6"/>
    <dgm:cxn modelId="{1056E0D7-CA31-429A-9B83-EB89F2DDA563}" type="presParOf" srcId="{EA32EC89-959D-49CD-9260-ADFFC154717D}" destId="{CB8D6C01-07DE-4F81-A8D9-38F4CD4E8CD2}" srcOrd="12" destOrd="0" presId="urn:microsoft.com/office/officeart/2005/8/layout/radial6"/>
    <dgm:cxn modelId="{CD0B38F7-2294-4D67-AE17-AEA0B2A3EBCF}" type="presParOf" srcId="{EA32EC89-959D-49CD-9260-ADFFC154717D}" destId="{F9CDA3C3-D9B8-43C7-BC32-045C3FD551AE}" srcOrd="13" destOrd="0" presId="urn:microsoft.com/office/officeart/2005/8/layout/radial6"/>
    <dgm:cxn modelId="{1EBB9C0F-BCC9-4BE8-BF08-5080D7A9261B}" type="presParOf" srcId="{EA32EC89-959D-49CD-9260-ADFFC154717D}" destId="{0EAE0A7C-CF7B-4C4C-B3D0-AF4ABCF2FD31}" srcOrd="14" destOrd="0" presId="urn:microsoft.com/office/officeart/2005/8/layout/radial6"/>
    <dgm:cxn modelId="{0EADF14F-11F5-4144-B0A7-28BB9E80DC51}" type="presParOf" srcId="{EA32EC89-959D-49CD-9260-ADFFC154717D}" destId="{94E42298-4714-4989-8B41-3965799A61EB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E42298-4714-4989-8B41-3965799A61EB}">
      <dsp:nvSpPr>
        <dsp:cNvPr id="0" name=""/>
        <dsp:cNvSpPr/>
      </dsp:nvSpPr>
      <dsp:spPr>
        <a:xfrm>
          <a:off x="1411946" y="520061"/>
          <a:ext cx="3475066" cy="3475066"/>
        </a:xfrm>
        <a:prstGeom prst="blockArc">
          <a:avLst>
            <a:gd name="adj1" fmla="val 11880000"/>
            <a:gd name="adj2" fmla="val 16200000"/>
            <a:gd name="adj3" fmla="val 4639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8D6C01-07DE-4F81-A8D9-38F4CD4E8CD2}">
      <dsp:nvSpPr>
        <dsp:cNvPr id="0" name=""/>
        <dsp:cNvSpPr/>
      </dsp:nvSpPr>
      <dsp:spPr>
        <a:xfrm>
          <a:off x="1411946" y="520061"/>
          <a:ext cx="3475066" cy="3475066"/>
        </a:xfrm>
        <a:prstGeom prst="blockArc">
          <a:avLst>
            <a:gd name="adj1" fmla="val 7560000"/>
            <a:gd name="adj2" fmla="val 11880000"/>
            <a:gd name="adj3" fmla="val 463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7D23FC-D172-4747-BB3E-34CB10E30AD9}">
      <dsp:nvSpPr>
        <dsp:cNvPr id="0" name=""/>
        <dsp:cNvSpPr/>
      </dsp:nvSpPr>
      <dsp:spPr>
        <a:xfrm>
          <a:off x="1411946" y="520061"/>
          <a:ext cx="3475066" cy="3475066"/>
        </a:xfrm>
        <a:prstGeom prst="blockArc">
          <a:avLst>
            <a:gd name="adj1" fmla="val 3240000"/>
            <a:gd name="adj2" fmla="val 7560000"/>
            <a:gd name="adj3" fmla="val 463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EEBD96-6403-4438-822D-D5B0894D21B9}">
      <dsp:nvSpPr>
        <dsp:cNvPr id="0" name=""/>
        <dsp:cNvSpPr/>
      </dsp:nvSpPr>
      <dsp:spPr>
        <a:xfrm>
          <a:off x="1411946" y="520061"/>
          <a:ext cx="3475066" cy="3475066"/>
        </a:xfrm>
        <a:prstGeom prst="blockArc">
          <a:avLst>
            <a:gd name="adj1" fmla="val 20520000"/>
            <a:gd name="adj2" fmla="val 3240000"/>
            <a:gd name="adj3" fmla="val 463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079497-CF53-4F09-9179-185460D7470B}">
      <dsp:nvSpPr>
        <dsp:cNvPr id="0" name=""/>
        <dsp:cNvSpPr/>
      </dsp:nvSpPr>
      <dsp:spPr>
        <a:xfrm>
          <a:off x="1411946" y="520061"/>
          <a:ext cx="3475066" cy="3475066"/>
        </a:xfrm>
        <a:prstGeom prst="blockArc">
          <a:avLst>
            <a:gd name="adj1" fmla="val 16200000"/>
            <a:gd name="adj2" fmla="val 20520000"/>
            <a:gd name="adj3" fmla="val 463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A58EB-539D-4D34-A30B-30BF1FD023BD}">
      <dsp:nvSpPr>
        <dsp:cNvPr id="0" name=""/>
        <dsp:cNvSpPr/>
      </dsp:nvSpPr>
      <dsp:spPr>
        <a:xfrm>
          <a:off x="2349807" y="1457921"/>
          <a:ext cx="1599345" cy="15993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Z" sz="1400" b="1" kern="1200" dirty="0"/>
            <a:t>World Class Infrastructure</a:t>
          </a:r>
        </a:p>
      </dsp:txBody>
      <dsp:txXfrm>
        <a:off x="2584026" y="1692140"/>
        <a:ext cx="1130907" cy="1130907"/>
      </dsp:txXfrm>
    </dsp:sp>
    <dsp:sp modelId="{DDB6748A-F8AA-46BD-96F8-3A3BB050F6C3}">
      <dsp:nvSpPr>
        <dsp:cNvPr id="0" name=""/>
        <dsp:cNvSpPr/>
      </dsp:nvSpPr>
      <dsp:spPr>
        <a:xfrm>
          <a:off x="2589709" y="593"/>
          <a:ext cx="1119541" cy="111954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Z" sz="1100" b="1" kern="1200" dirty="0"/>
            <a:t>Vision and Leadership</a:t>
          </a:r>
        </a:p>
      </dsp:txBody>
      <dsp:txXfrm>
        <a:off x="2753662" y="164546"/>
        <a:ext cx="791635" cy="791635"/>
      </dsp:txXfrm>
    </dsp:sp>
    <dsp:sp modelId="{C9FD3A11-731D-402F-A849-FC5819BA88CA}">
      <dsp:nvSpPr>
        <dsp:cNvPr id="0" name=""/>
        <dsp:cNvSpPr/>
      </dsp:nvSpPr>
      <dsp:spPr>
        <a:xfrm>
          <a:off x="4203870" y="1173350"/>
          <a:ext cx="1119541" cy="111954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Z" sz="1100" b="1" kern="1200" dirty="0"/>
            <a:t>Think and Plan Long Term</a:t>
          </a:r>
        </a:p>
      </dsp:txBody>
      <dsp:txXfrm>
        <a:off x="4367823" y="1337303"/>
        <a:ext cx="791635" cy="791635"/>
      </dsp:txXfrm>
    </dsp:sp>
    <dsp:sp modelId="{78248BDD-1135-4704-95A9-0F96542DCE51}">
      <dsp:nvSpPr>
        <dsp:cNvPr id="0" name=""/>
        <dsp:cNvSpPr/>
      </dsp:nvSpPr>
      <dsp:spPr>
        <a:xfrm>
          <a:off x="3587315" y="3070911"/>
          <a:ext cx="1119541" cy="111954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Z" sz="1100" b="1" kern="1200" dirty="0"/>
            <a:t>Funding linked to Plans</a:t>
          </a:r>
        </a:p>
      </dsp:txBody>
      <dsp:txXfrm>
        <a:off x="3751268" y="3234864"/>
        <a:ext cx="791635" cy="791635"/>
      </dsp:txXfrm>
    </dsp:sp>
    <dsp:sp modelId="{519BC40E-F992-4CC9-8D10-BB12B23F79B8}">
      <dsp:nvSpPr>
        <dsp:cNvPr id="0" name=""/>
        <dsp:cNvSpPr/>
      </dsp:nvSpPr>
      <dsp:spPr>
        <a:xfrm>
          <a:off x="1592102" y="3070911"/>
          <a:ext cx="1119541" cy="111954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Z" sz="1100" b="1" kern="1200" dirty="0"/>
            <a:t>Laws and Regulation to enable Plans</a:t>
          </a:r>
        </a:p>
      </dsp:txBody>
      <dsp:txXfrm>
        <a:off x="1756055" y="3234864"/>
        <a:ext cx="791635" cy="791635"/>
      </dsp:txXfrm>
    </dsp:sp>
    <dsp:sp modelId="{F9CDA3C3-D9B8-43C7-BC32-045C3FD551AE}">
      <dsp:nvSpPr>
        <dsp:cNvPr id="0" name=""/>
        <dsp:cNvSpPr/>
      </dsp:nvSpPr>
      <dsp:spPr>
        <a:xfrm>
          <a:off x="975547" y="1173350"/>
          <a:ext cx="1119541" cy="111954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Z" sz="1100" b="1" kern="1200" dirty="0"/>
            <a:t>Delivery Capability &amp; Capacity to Implement Plans</a:t>
          </a:r>
        </a:p>
      </dsp:txBody>
      <dsp:txXfrm>
        <a:off x="1139500" y="1337303"/>
        <a:ext cx="791635" cy="7916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31684-DA40-40CF-AE4D-E01A355DF5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F1EF95-B18E-450C-8723-42C232AE54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875AA-2BE6-4F2A-9B31-6DAFA09E1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3EC6A-63D6-41E7-B002-C2158137A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25E8E1-B8E6-4CDC-983B-4C95D1AC5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74784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4E387-F5C3-40E1-9606-A87E5099B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236E9-D0C3-430F-A50A-42A1399B3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6F5D4-4540-42D9-AE98-95259109A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5858D-1D3D-4354-9825-3D6ED733B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1F7FB-4B34-4D76-BA41-6C1CC7359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6872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65B2F-D403-4516-AA77-8B72EEAD9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50A6B-1975-4A14-8E47-510B854A65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2D2B26-FEF0-4F21-B753-828F08FA0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ACD70-2B27-4888-AA82-FD353EBBB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B7BA2-5927-4721-8334-61EE79A9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732852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811CD-4914-450D-AA1B-290438B07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F9863-CCD2-4E39-9942-660E550A32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4AD0E-0E9B-4EAE-AA46-6D74399DEE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00F9A0-5F21-4950-A943-9FA392ADC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D8240-6E68-4AA0-9155-980460753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278777-0FE2-4259-A2F3-E12B833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11205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50C09-391C-4AA8-83CB-6A739D0A9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095EA-9050-401E-BE47-509BB3C31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666371-B5C6-436B-BC03-126C186782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294F39-768D-48CD-8BCA-24437EDCFB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C4C0FA-8E20-435D-9283-EF4DFD4EDC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4492E9-B4C8-4C91-A52A-5D9FA633F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719C3-4490-469E-B9FE-0EAE35FBF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2164CD-8E09-40DB-AC73-E6B0161A6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26722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12941-F1E3-48C0-9696-CF5CAC422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859086-614C-4680-BFDD-892202A3D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9A5D95-13BA-4E63-BBDC-5D491B1EE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104E6-0D2F-47E6-AC21-8E70EED3F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44061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F545FC-80FD-4215-BE91-B99804933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556AC-125D-4EDC-BDB7-B1E8E5019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75666-51A6-4AAD-8FDD-FC6FAFFD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55038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44FA-2F2B-420B-B7F5-3D5A84B55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BF3DF-2881-4D16-AFE0-41015A0B4C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ADEB2-76F0-44F8-9CB6-B22D9FB36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1780EC-7EB4-4733-BEE4-38635CD5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7AD2E2-451E-4F6E-A71F-7D013FADA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B7D054-F4AA-40B5-9E9F-6F3B1848A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92438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0F4E0-4009-4948-B3AE-7132F6AE5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86047E-925D-43D9-9914-D23B49D002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C7FBD5-F76E-40A3-9E1B-FF6B90DB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467BB2-6EB9-412F-9BAA-A5A27C3A6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AFDDC1-4A7F-4A74-B37A-18A2D414C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1E71C-8997-49E8-BE89-6C7789A8A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070159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A125C-D819-462A-9405-67F5B44D1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565490-E451-41E0-A4B9-2F9F8BA306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8994B-88CF-4B83-AD2C-0DA63B32A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47688-837D-447F-B5F8-B04FA449F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78789-BB9D-4A42-BE4F-7798C3F7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629784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ADDB9A-B2C9-477C-BCE8-3DEF5083A0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28548C-F2C7-43E7-88A2-3D1482865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85625-FF65-4D03-9F6C-6F89C0A7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11196-3E16-4439-BCE4-785FE462E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8001E-BB7D-458D-9461-F7AA5CB5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52273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76D72A-2BD6-4F87-99E1-6EF06295B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B20F9C-AB74-4AF6-96F7-6FCF8996C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F38427-7F23-4879-9D86-0737745032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27A15-BFCE-4CF9-BCAA-C0265E9E9AC9}" type="datetimeFigureOut">
              <a:rPr lang="en-NZ" smtClean="0"/>
              <a:t>23/11/2018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A00B1-4F70-4E32-A141-97EBAA3A15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14BD5-3432-499C-86E9-AB9D51BFF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A7406-27F2-4FC7-BC49-C1D69526269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2167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864334"/>
            <a:ext cx="4343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 Infrastructure Priorities 2019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4552950"/>
            <a:ext cx="4343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November 2018</a:t>
            </a:r>
          </a:p>
        </p:txBody>
      </p:sp>
    </p:spTree>
    <p:extLst>
      <p:ext uri="{BB962C8B-B14F-4D97-AF65-F5344CB8AC3E}">
        <p14:creationId xmlns:p14="http://schemas.microsoft.com/office/powerpoint/2010/main" val="423252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F68026"/>
            </a:gs>
            <a:gs pos="100000">
              <a:schemeClr val="accent6">
                <a:lumMod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9897D3-C456-4285-ACD4-9D784518ED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  <p:sp>
        <p:nvSpPr>
          <p:cNvPr id="12" name="Title 5">
            <a:extLst>
              <a:ext uri="{FF2B5EF4-FFF2-40B4-BE49-F238E27FC236}">
                <a16:creationId xmlns:a16="http://schemas.microsoft.com/office/drawing/2014/main" id="{F01F8771-F683-4DC1-A2BD-01C1C3560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96518"/>
            <a:ext cx="2013921" cy="874018"/>
          </a:xfrm>
        </p:spPr>
        <p:txBody>
          <a:bodyPr>
            <a:noAutofit/>
          </a:bodyPr>
          <a:lstStyle/>
          <a:p>
            <a:pPr algn="l"/>
            <a:r>
              <a:rPr lang="en-NZ" sz="2400" b="1" dirty="0">
                <a:solidFill>
                  <a:schemeClr val="bg1"/>
                </a:solidFill>
              </a:rPr>
              <a:t>Our </a:t>
            </a:r>
            <a:br>
              <a:rPr lang="en-NZ" sz="2400" b="1" dirty="0">
                <a:solidFill>
                  <a:schemeClr val="bg1"/>
                </a:solidFill>
              </a:rPr>
            </a:br>
            <a:r>
              <a:rPr lang="en-NZ" sz="2400" b="1" dirty="0">
                <a:solidFill>
                  <a:schemeClr val="bg1"/>
                </a:solidFill>
              </a:rPr>
              <a:t>Members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690A03B5-D71D-4681-AF79-52A35641BF51}"/>
              </a:ext>
            </a:extLst>
          </p:cNvPr>
          <p:cNvSpPr txBox="1">
            <a:spLocks/>
          </p:cNvSpPr>
          <p:nvPr/>
        </p:nvSpPr>
        <p:spPr>
          <a:xfrm>
            <a:off x="152058" y="987574"/>
            <a:ext cx="1881684" cy="4211101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Asset Owners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Constructors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Engineers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Designer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Developers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Facilities Maintenance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Financiers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Financial advisors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Investors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Iwi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Lawyers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Public agencies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Quantity Surveyors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Suppliers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Industry bodies</a:t>
            </a:r>
          </a:p>
          <a:p>
            <a:endParaRPr lang="en-NZ" sz="2900" dirty="0">
              <a:solidFill>
                <a:schemeClr val="bg1"/>
              </a:solidFill>
            </a:endParaRPr>
          </a:p>
          <a:p>
            <a:endParaRPr lang="en-NZ" sz="2900" dirty="0">
              <a:solidFill>
                <a:schemeClr val="bg1"/>
              </a:solidFill>
            </a:endParaRPr>
          </a:p>
          <a:p>
            <a:endParaRPr lang="en-NZ" sz="2900" dirty="0">
              <a:solidFill>
                <a:schemeClr val="bg1"/>
              </a:solidFill>
            </a:endParaRPr>
          </a:p>
          <a:p>
            <a:endParaRPr lang="en-NZ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A71CC1-BCA9-4729-9B59-333BD5AC1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712" y="61765"/>
            <a:ext cx="7130275" cy="501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21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4C0A403-5A95-40F2-A8AD-EED69DDA9233}"/>
              </a:ext>
            </a:extLst>
          </p:cNvPr>
          <p:cNvSpPr txBox="1"/>
          <p:nvPr/>
        </p:nvSpPr>
        <p:spPr>
          <a:xfrm>
            <a:off x="589887" y="224508"/>
            <a:ext cx="8354618" cy="300082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NZ" sz="1350" b="1" dirty="0">
                <a:solidFill>
                  <a:srgbClr val="F58025"/>
                </a:solidFill>
              </a:rPr>
              <a:t>World class infrastructure for the benefit of all New Zealanders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DAAE1B-D5D8-4A85-8D47-40E7B3781D38}"/>
              </a:ext>
            </a:extLst>
          </p:cNvPr>
          <p:cNvSpPr txBox="1"/>
          <p:nvPr/>
        </p:nvSpPr>
        <p:spPr>
          <a:xfrm>
            <a:off x="589887" y="557024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Aligned Leadership &amp; Governance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70F64A-FF1A-4785-9863-2493BBA08C16}"/>
              </a:ext>
            </a:extLst>
          </p:cNvPr>
          <p:cNvSpPr txBox="1"/>
          <p:nvPr/>
        </p:nvSpPr>
        <p:spPr>
          <a:xfrm>
            <a:off x="2273541" y="557024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Visionary </a:t>
            </a:r>
            <a:r>
              <a:rPr lang="en-NZ" sz="975" b="1" u="sng" dirty="0">
                <a:solidFill>
                  <a:schemeClr val="bg1"/>
                </a:solidFill>
              </a:rPr>
              <a:t>Long</a:t>
            </a:r>
            <a:r>
              <a:rPr lang="en-NZ" sz="975" b="1" dirty="0">
                <a:solidFill>
                  <a:schemeClr val="bg1"/>
                </a:solidFill>
              </a:rPr>
              <a:t> Term Plans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C33C9A-1317-4636-B98F-299B15057E8D}"/>
              </a:ext>
            </a:extLst>
          </p:cNvPr>
          <p:cNvSpPr txBox="1"/>
          <p:nvPr/>
        </p:nvSpPr>
        <p:spPr>
          <a:xfrm>
            <a:off x="3957195" y="557024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Enabling Laws and Regulations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84524A-C503-4041-B745-F4820D753C10}"/>
              </a:ext>
            </a:extLst>
          </p:cNvPr>
          <p:cNvSpPr txBox="1"/>
          <p:nvPr/>
        </p:nvSpPr>
        <p:spPr>
          <a:xfrm>
            <a:off x="5640849" y="557024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Funding to deliver the plan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CCF50B-B4FE-43C1-B10B-B8148313FC49}"/>
              </a:ext>
            </a:extLst>
          </p:cNvPr>
          <p:cNvSpPr txBox="1"/>
          <p:nvPr/>
        </p:nvSpPr>
        <p:spPr>
          <a:xfrm>
            <a:off x="7324505" y="557024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Capability &amp; Capacity to Implement the Plan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A27BC6-1387-420A-A11F-29AF7391180D}"/>
              </a:ext>
            </a:extLst>
          </p:cNvPr>
          <p:cNvSpPr txBox="1"/>
          <p:nvPr/>
        </p:nvSpPr>
        <p:spPr>
          <a:xfrm>
            <a:off x="589887" y="966245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Align national, regional and local infrastructure vision, planning, funding, regulation &amp; delivery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Local government and planning law reform</a:t>
            </a:r>
            <a:br>
              <a:rPr lang="en-NZ" sz="825" dirty="0">
                <a:solidFill>
                  <a:srgbClr val="393535"/>
                </a:solidFill>
              </a:rPr>
            </a:br>
            <a:endParaRPr lang="en-NZ" sz="825" dirty="0">
              <a:solidFill>
                <a:srgbClr val="393535"/>
              </a:solidFill>
            </a:endParaRP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Formation of independent national Infrastructure Body</a:t>
            </a:r>
            <a:br>
              <a:rPr lang="en-NZ" sz="825" dirty="0">
                <a:solidFill>
                  <a:srgbClr val="393535"/>
                </a:solidFill>
              </a:rPr>
            </a:br>
            <a:endParaRPr lang="en-NZ" sz="825" dirty="0">
              <a:solidFill>
                <a:srgbClr val="393535"/>
              </a:solidFill>
            </a:endParaRP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Bi-partisan approach to long term infrastructure needs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F8FE2E-F681-4EF7-AF95-49BE955B4C9B}"/>
              </a:ext>
            </a:extLst>
          </p:cNvPr>
          <p:cNvSpPr txBox="1"/>
          <p:nvPr/>
        </p:nvSpPr>
        <p:spPr>
          <a:xfrm>
            <a:off x="2273541" y="966245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Aligned national, regional and local 30 year social, economic, environmental spatial plans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30 year vision defined by outcomes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30 year plan by sector, region and town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10 year investment forecast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5 year budget for committed projects</a:t>
            </a:r>
          </a:p>
          <a:p>
            <a:r>
              <a:rPr lang="en-NZ" sz="825" dirty="0">
                <a:solidFill>
                  <a:srgbClr val="393535"/>
                </a:solidFill>
              </a:rPr>
              <a:t>Promote transport and land use integration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649B6D-0E7F-46DE-9D22-9542C1AAD690}"/>
              </a:ext>
            </a:extLst>
          </p:cNvPr>
          <p:cNvSpPr txBox="1"/>
          <p:nvPr/>
        </p:nvSpPr>
        <p:spPr>
          <a:xfrm>
            <a:off x="3957196" y="966245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Replace RMA, LGA and LTMA with modern “fit for purpose” legislation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New laws set up institutional, planning and funding framework nationally, regional locally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Outcomes focussed regulation</a:t>
            </a:r>
          </a:p>
          <a:p>
            <a:endParaRPr lang="en-NZ" sz="825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FFD161-3766-4EF7-AF7F-A92A4F68B75E}"/>
              </a:ext>
            </a:extLst>
          </p:cNvPr>
          <p:cNvSpPr txBox="1"/>
          <p:nvPr/>
        </p:nvSpPr>
        <p:spPr>
          <a:xfrm>
            <a:off x="5640851" y="966244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Implement road pricing &amp; volumetric charging for water</a:t>
            </a:r>
            <a:br>
              <a:rPr lang="en-NZ" sz="825" dirty="0">
                <a:solidFill>
                  <a:srgbClr val="393535"/>
                </a:solidFill>
              </a:rPr>
            </a:br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Enable public and private debt and equity funded through taxes, prices, value capture &amp; asset recycling</a:t>
            </a:r>
            <a:br>
              <a:rPr lang="en-NZ" sz="825" dirty="0">
                <a:solidFill>
                  <a:srgbClr val="393535"/>
                </a:solidFill>
              </a:rPr>
            </a:br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Replace “pay go” transport funding with long term project finance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DD7B36-B73A-4CC1-BF39-4E9871D64833}"/>
              </a:ext>
            </a:extLst>
          </p:cNvPr>
          <p:cNvSpPr txBox="1"/>
          <p:nvPr/>
        </p:nvSpPr>
        <p:spPr>
          <a:xfrm>
            <a:off x="7324505" y="966244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Major Projects NZ: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Procurement best practice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National Project Pipeline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Promote Healthy Industry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Oversee capability and capacity Plan</a:t>
            </a:r>
          </a:p>
          <a:p>
            <a:r>
              <a:rPr lang="en-NZ" sz="825" dirty="0">
                <a:solidFill>
                  <a:srgbClr val="393535"/>
                </a:solidFill>
              </a:rPr>
              <a:t>Support  Urban Dev Agencies</a:t>
            </a:r>
            <a:br>
              <a:rPr lang="en-NZ" sz="825" dirty="0">
                <a:solidFill>
                  <a:srgbClr val="393535"/>
                </a:solidFill>
              </a:rPr>
            </a:br>
            <a:r>
              <a:rPr lang="en-NZ" sz="825" dirty="0">
                <a:solidFill>
                  <a:srgbClr val="393535"/>
                </a:solidFill>
              </a:rPr>
              <a:t>Advance: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diversity and gender equality across the industry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water &amp; wider sector consolidation</a:t>
            </a:r>
          </a:p>
          <a:p>
            <a:endParaRPr lang="en-NZ" sz="825" dirty="0"/>
          </a:p>
          <a:p>
            <a:pPr marL="128588" indent="-128588">
              <a:buFont typeface="Arial" panose="020B0604020202020204" pitchFamily="34" charset="0"/>
              <a:buChar char="•"/>
            </a:pPr>
            <a:endParaRPr lang="en-NZ" sz="825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053B6C-CCAF-4B24-B7CC-1E8828496089}"/>
              </a:ext>
            </a:extLst>
          </p:cNvPr>
          <p:cNvSpPr txBox="1"/>
          <p:nvPr/>
        </p:nvSpPr>
        <p:spPr>
          <a:xfrm>
            <a:off x="589887" y="2599767"/>
            <a:ext cx="8354618" cy="300082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NZ" sz="1350" b="1" dirty="0">
                <a:solidFill>
                  <a:srgbClr val="F58025"/>
                </a:solidFill>
              </a:rPr>
              <a:t>Critical Success Factors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BB880C-149F-4CE2-B5D4-E165B3B08E7C}"/>
              </a:ext>
            </a:extLst>
          </p:cNvPr>
          <p:cNvSpPr txBox="1"/>
          <p:nvPr/>
        </p:nvSpPr>
        <p:spPr>
          <a:xfrm>
            <a:off x="7324505" y="2938016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Influential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8A671C0-40AB-4ED1-8668-0D32F275F309}"/>
              </a:ext>
            </a:extLst>
          </p:cNvPr>
          <p:cNvSpPr txBox="1"/>
          <p:nvPr/>
        </p:nvSpPr>
        <p:spPr>
          <a:xfrm>
            <a:off x="589886" y="2938016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Strategic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F1A5446-AE7C-4BE7-96E6-2C8E027D36D4}"/>
              </a:ext>
            </a:extLst>
          </p:cNvPr>
          <p:cNvSpPr txBox="1"/>
          <p:nvPr/>
        </p:nvSpPr>
        <p:spPr>
          <a:xfrm>
            <a:off x="3957196" y="2938016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“NZ Inc”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1CB673-C443-42DF-AF41-98A0ECFAD221}"/>
              </a:ext>
            </a:extLst>
          </p:cNvPr>
          <p:cNvSpPr txBox="1"/>
          <p:nvPr/>
        </p:nvSpPr>
        <p:spPr>
          <a:xfrm>
            <a:off x="2273541" y="2938016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Lead Thinking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9382834-5385-4BBA-99DA-1FD811F539B5}"/>
              </a:ext>
            </a:extLst>
          </p:cNvPr>
          <p:cNvSpPr txBox="1"/>
          <p:nvPr/>
        </p:nvSpPr>
        <p:spPr>
          <a:xfrm>
            <a:off x="5640851" y="2938016"/>
            <a:ext cx="1620000" cy="405000"/>
          </a:xfrm>
          <a:prstGeom prst="rect">
            <a:avLst/>
          </a:prstGeom>
          <a:solidFill>
            <a:srgbClr val="F58025"/>
          </a:solidFill>
          <a:ln w="12700">
            <a:solidFill>
              <a:srgbClr val="F58025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NZ" sz="975" b="1" dirty="0">
                <a:solidFill>
                  <a:schemeClr val="bg1"/>
                </a:solidFill>
              </a:rPr>
              <a:t>Connected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EE9A19-6FD8-4C95-8D59-BC391AB2187A}"/>
              </a:ext>
            </a:extLst>
          </p:cNvPr>
          <p:cNvSpPr txBox="1"/>
          <p:nvPr/>
        </p:nvSpPr>
        <p:spPr>
          <a:xfrm>
            <a:off x="589887" y="3349744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Focus issues of national importance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Not step into areas covered by other professional industry bodies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Partner with others to achieve collective action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Being willing to stay the distance on issues of national significance</a:t>
            </a:r>
          </a:p>
          <a:p>
            <a:endParaRPr lang="en-NZ" sz="825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89F077-B302-49AB-BC76-41225CD3EB68}"/>
              </a:ext>
            </a:extLst>
          </p:cNvPr>
          <p:cNvSpPr txBox="1"/>
          <p:nvPr/>
        </p:nvSpPr>
        <p:spPr>
          <a:xfrm>
            <a:off x="2273541" y="3349744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Lead thinking of solutions to long term infrastructure challenges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Advance new solutions to old problems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Promote international and domestic exemplar case studies 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Promote continuous improvement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87B852-DAB2-46F6-A6CD-588D17F59DF3}"/>
              </a:ext>
            </a:extLst>
          </p:cNvPr>
          <p:cNvSpPr txBox="1"/>
          <p:nvPr/>
        </p:nvSpPr>
        <p:spPr>
          <a:xfrm>
            <a:off x="3957195" y="3349744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Work in the long term interests of infrastructure in New Zealand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Place NZ’s needs ahead of commercial or organisational interests of individual members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Committed to a triple bottom line approach advancing sustainability &amp; social &amp; economic prosperity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1ADB350-08C1-436B-BA90-601636B782D1}"/>
              </a:ext>
            </a:extLst>
          </p:cNvPr>
          <p:cNvSpPr txBox="1"/>
          <p:nvPr/>
        </p:nvSpPr>
        <p:spPr>
          <a:xfrm>
            <a:off x="5640849" y="3349743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Building Nations, Delegation and Event programme: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Drive and support the policy agenda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Provide connections between the public and private sectors at the highest level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Keep members at the leading edge of market intelligence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NZ" sz="825" dirty="0">
                <a:solidFill>
                  <a:srgbClr val="393535"/>
                </a:solidFill>
              </a:rPr>
              <a:t>Promote diversity across the infrastructure sector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927F45-247A-4ED5-99E0-FB2BDA81CB4E}"/>
              </a:ext>
            </a:extLst>
          </p:cNvPr>
          <p:cNvSpPr txBox="1"/>
          <p:nvPr/>
        </p:nvSpPr>
        <p:spPr>
          <a:xfrm>
            <a:off x="7324505" y="3349743"/>
            <a:ext cx="1620000" cy="1566000"/>
          </a:xfrm>
          <a:prstGeom prst="rect">
            <a:avLst/>
          </a:prstGeom>
          <a:noFill/>
          <a:ln w="12700">
            <a:solidFill>
              <a:srgbClr val="F58025"/>
            </a:solidFill>
          </a:ln>
        </p:spPr>
        <p:txBody>
          <a:bodyPr wrap="square" rtlCol="0">
            <a:noAutofit/>
          </a:bodyPr>
          <a:lstStyle/>
          <a:p>
            <a:r>
              <a:rPr lang="en-NZ" sz="825" dirty="0">
                <a:solidFill>
                  <a:srgbClr val="393535"/>
                </a:solidFill>
              </a:rPr>
              <a:t>Influence is recognised by all political parties and media alike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Open engagement with key Ministers and Senior Govt officers in Treasury, MoT MBIE and NZTA and central and local government</a:t>
            </a:r>
          </a:p>
          <a:p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Advocacy backed research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endParaRPr lang="en-NZ" sz="825" dirty="0">
              <a:solidFill>
                <a:srgbClr val="393535"/>
              </a:solidFill>
            </a:endParaRPr>
          </a:p>
          <a:p>
            <a:r>
              <a:rPr lang="en-NZ" sz="825" dirty="0">
                <a:solidFill>
                  <a:srgbClr val="393535"/>
                </a:solidFill>
              </a:rPr>
              <a:t>Outcomes not process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9DC1E4-126E-4683-9566-4FAF39E62F02}"/>
              </a:ext>
            </a:extLst>
          </p:cNvPr>
          <p:cNvSpPr txBox="1"/>
          <p:nvPr/>
        </p:nvSpPr>
        <p:spPr>
          <a:xfrm>
            <a:off x="188728" y="557024"/>
            <a:ext cx="392415" cy="1975220"/>
          </a:xfrm>
          <a:prstGeom prst="rect">
            <a:avLst/>
          </a:prstGeom>
          <a:noFill/>
          <a:ln>
            <a:solidFill>
              <a:srgbClr val="F58025"/>
            </a:solidFill>
          </a:ln>
        </p:spPr>
        <p:txBody>
          <a:bodyPr vert="vert270" wrap="square" rtlCol="0" anchor="ctr">
            <a:spAutoFit/>
          </a:bodyPr>
          <a:lstStyle/>
          <a:p>
            <a:pPr algn="ctr"/>
            <a:r>
              <a:rPr lang="en-NZ" sz="1350" b="1" dirty="0">
                <a:solidFill>
                  <a:schemeClr val="accent2"/>
                </a:solidFill>
              </a:rPr>
              <a:t>Policy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07464A-CAD2-43D4-87B2-452155C01D4E}"/>
              </a:ext>
            </a:extLst>
          </p:cNvPr>
          <p:cNvSpPr txBox="1"/>
          <p:nvPr/>
        </p:nvSpPr>
        <p:spPr>
          <a:xfrm>
            <a:off x="156899" y="2938016"/>
            <a:ext cx="392415" cy="1975221"/>
          </a:xfrm>
          <a:prstGeom prst="rect">
            <a:avLst/>
          </a:prstGeom>
          <a:noFill/>
          <a:ln>
            <a:solidFill>
              <a:srgbClr val="F58025"/>
            </a:solidFill>
          </a:ln>
        </p:spPr>
        <p:txBody>
          <a:bodyPr vert="vert270" wrap="square" rtlCol="0" anchor="ctr">
            <a:spAutoFit/>
          </a:bodyPr>
          <a:lstStyle/>
          <a:p>
            <a:pPr algn="ctr"/>
            <a:r>
              <a:rPr lang="en-NZ" sz="1350" b="1" dirty="0">
                <a:solidFill>
                  <a:schemeClr val="accent2"/>
                </a:solidFill>
              </a:rPr>
              <a:t>Organisation</a:t>
            </a:r>
          </a:p>
        </p:txBody>
      </p:sp>
    </p:spTree>
    <p:extLst>
      <p:ext uri="{BB962C8B-B14F-4D97-AF65-F5344CB8AC3E}">
        <p14:creationId xmlns:p14="http://schemas.microsoft.com/office/powerpoint/2010/main" val="107125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77CA70A-BAFB-43D6-BDC6-733250184E80}"/>
              </a:ext>
            </a:extLst>
          </p:cNvPr>
          <p:cNvSpPr/>
          <p:nvPr/>
        </p:nvSpPr>
        <p:spPr>
          <a:xfrm>
            <a:off x="5396326" y="1995686"/>
            <a:ext cx="393278" cy="152762"/>
          </a:xfrm>
          <a:custGeom>
            <a:avLst/>
            <a:gdLst>
              <a:gd name="connsiteX0" fmla="*/ 524371 w 524371"/>
              <a:gd name="connsiteY0" fmla="*/ 0 h 203682"/>
              <a:gd name="connsiteX1" fmla="*/ 0 w 524371"/>
              <a:gd name="connsiteY1" fmla="*/ 203682 h 20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4371" h="203682">
                <a:moveTo>
                  <a:pt x="524371" y="0"/>
                </a:moveTo>
                <a:lnTo>
                  <a:pt x="0" y="203682"/>
                </a:lnTo>
              </a:path>
            </a:pathLst>
          </a:custGeom>
          <a:noFill/>
          <a:ln w="28575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59BEEA3-7F25-4309-9F63-619F9A24AE17}"/>
              </a:ext>
            </a:extLst>
          </p:cNvPr>
          <p:cNvSpPr/>
          <p:nvPr/>
        </p:nvSpPr>
        <p:spPr>
          <a:xfrm>
            <a:off x="4608243" y="1170781"/>
            <a:ext cx="0" cy="412780"/>
          </a:xfrm>
          <a:custGeom>
            <a:avLst/>
            <a:gdLst>
              <a:gd name="connsiteX0" fmla="*/ 0 w 0"/>
              <a:gd name="connsiteY0" fmla="*/ 0 h 550373"/>
              <a:gd name="connsiteX1" fmla="*/ 0 w 0"/>
              <a:gd name="connsiteY1" fmla="*/ 550373 h 55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50373">
                <a:moveTo>
                  <a:pt x="0" y="0"/>
                </a:moveTo>
                <a:lnTo>
                  <a:pt x="0" y="550373"/>
                </a:lnTo>
              </a:path>
            </a:pathLst>
          </a:custGeom>
          <a:noFill/>
          <a:ln w="28575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8BA3096-2B0A-4127-A8A6-2D9C61D096F0}"/>
              </a:ext>
            </a:extLst>
          </p:cNvPr>
          <p:cNvSpPr/>
          <p:nvPr/>
        </p:nvSpPr>
        <p:spPr>
          <a:xfrm rot="751190">
            <a:off x="5087809" y="3082654"/>
            <a:ext cx="292521" cy="305522"/>
          </a:xfrm>
          <a:custGeom>
            <a:avLst/>
            <a:gdLst>
              <a:gd name="connsiteX0" fmla="*/ 0 w 390028"/>
              <a:gd name="connsiteY0" fmla="*/ 0 h 407363"/>
              <a:gd name="connsiteX1" fmla="*/ 390028 w 390028"/>
              <a:gd name="connsiteY1" fmla="*/ 407363 h 40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0028" h="407363">
                <a:moveTo>
                  <a:pt x="0" y="0"/>
                </a:moveTo>
                <a:lnTo>
                  <a:pt x="390028" y="407363"/>
                </a:lnTo>
              </a:path>
            </a:pathLst>
          </a:custGeom>
          <a:noFill/>
          <a:ln w="28575">
            <a:solidFill>
              <a:srgbClr val="FFC000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0BDAA9F-FC47-44F8-8F8B-B7C08EFC53B1}"/>
              </a:ext>
            </a:extLst>
          </p:cNvPr>
          <p:cNvSpPr/>
          <p:nvPr/>
        </p:nvSpPr>
        <p:spPr>
          <a:xfrm rot="254681">
            <a:off x="3352439" y="2083621"/>
            <a:ext cx="435532" cy="139760"/>
          </a:xfrm>
          <a:custGeom>
            <a:avLst/>
            <a:gdLst>
              <a:gd name="connsiteX0" fmla="*/ 0 w 524372"/>
              <a:gd name="connsiteY0" fmla="*/ 0 h 169012"/>
              <a:gd name="connsiteX1" fmla="*/ 524372 w 524372"/>
              <a:gd name="connsiteY1" fmla="*/ 169012 h 16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4372" h="169012">
                <a:moveTo>
                  <a:pt x="0" y="0"/>
                </a:moveTo>
                <a:lnTo>
                  <a:pt x="524372" y="169012"/>
                </a:lnTo>
              </a:path>
            </a:pathLst>
          </a:custGeom>
          <a:noFill/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7BCEC12-149D-47BA-9367-91C6CC30AB91}"/>
              </a:ext>
            </a:extLst>
          </p:cNvPr>
          <p:cNvSpPr/>
          <p:nvPr/>
        </p:nvSpPr>
        <p:spPr>
          <a:xfrm>
            <a:off x="3804628" y="3020128"/>
            <a:ext cx="253518" cy="328274"/>
          </a:xfrm>
          <a:custGeom>
            <a:avLst/>
            <a:gdLst>
              <a:gd name="connsiteX0" fmla="*/ 0 w 338024"/>
              <a:gd name="connsiteY0" fmla="*/ 437698 h 437698"/>
              <a:gd name="connsiteX1" fmla="*/ 338024 w 338024"/>
              <a:gd name="connsiteY1" fmla="*/ 0 h 437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8024" h="437698">
                <a:moveTo>
                  <a:pt x="0" y="437698"/>
                </a:moveTo>
                <a:lnTo>
                  <a:pt x="338024" y="0"/>
                </a:lnTo>
              </a:path>
            </a:pathLst>
          </a:cu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E10A50-B2D0-40AC-AAB0-B72E0C898BAA}"/>
              </a:ext>
            </a:extLst>
          </p:cNvPr>
          <p:cNvSpPr txBox="1"/>
          <p:nvPr/>
        </p:nvSpPr>
        <p:spPr>
          <a:xfrm>
            <a:off x="5319158" y="206869"/>
            <a:ext cx="1485089" cy="71508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Infrastructure Body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Regions (up to 10)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Community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Councils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0BEA3E-109F-4999-8C7D-06844602202E}"/>
              </a:ext>
            </a:extLst>
          </p:cNvPr>
          <p:cNvSpPr txBox="1"/>
          <p:nvPr/>
        </p:nvSpPr>
        <p:spPr>
          <a:xfrm>
            <a:off x="6156156" y="2510814"/>
            <a:ext cx="2343857" cy="821531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 year National, 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Regional &amp; Local Spatial Development Plans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Integrated development at scale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5657E2-0EC6-4D7A-BD8B-166D2520E1B5}"/>
              </a:ext>
            </a:extLst>
          </p:cNvPr>
          <p:cNvSpPr txBox="1"/>
          <p:nvPr/>
        </p:nvSpPr>
        <p:spPr>
          <a:xfrm>
            <a:off x="3803385" y="4083918"/>
            <a:ext cx="1561194" cy="1070384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and Private Debt &amp; Equity funded through taxes, prices, value capture and asset recycling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6248C4-AA48-4A42-9579-29409F388325}"/>
              </a:ext>
            </a:extLst>
          </p:cNvPr>
          <p:cNvSpPr txBox="1"/>
          <p:nvPr/>
        </p:nvSpPr>
        <p:spPr>
          <a:xfrm>
            <a:off x="539552" y="2510984"/>
            <a:ext cx="2411081" cy="1335881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Replace RMA, LGA, LTMA with modern “fit for purpose” legislation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laws set up new institutional, planning and funding framework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Outcomes focused regulation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857F80-BB34-4662-9FCC-B19CB0CCAC04}"/>
              </a:ext>
            </a:extLst>
          </p:cNvPr>
          <p:cNvSpPr txBox="1"/>
          <p:nvPr/>
        </p:nvSpPr>
        <p:spPr>
          <a:xfrm>
            <a:off x="1557557" y="334487"/>
            <a:ext cx="2036052" cy="746698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Major Projects NZ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Procurement Best Practice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National Project Pipeline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“Healthy Industry 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Capability and Capacity Oversight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293F44-DABB-4F9B-9A08-5C21895790FA}"/>
              </a:ext>
            </a:extLst>
          </p:cNvPr>
          <p:cNvSpPr txBox="1"/>
          <p:nvPr/>
        </p:nvSpPr>
        <p:spPr>
          <a:xfrm>
            <a:off x="4635192" y="1077636"/>
            <a:ext cx="1144049" cy="71508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1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Infrastructure Body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85ED32-35AB-44A9-A702-CE3DA0AA2444}"/>
              </a:ext>
            </a:extLst>
          </p:cNvPr>
          <p:cNvSpPr txBox="1"/>
          <p:nvPr/>
        </p:nvSpPr>
        <p:spPr>
          <a:xfrm>
            <a:off x="3984548" y="3007686"/>
            <a:ext cx="1247390" cy="1070384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Infrastructure Funding &amp; Finance</a:t>
            </a:r>
            <a:b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NZ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Road Pricing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1D6376-A9E0-4B92-B632-B4A3B0FF0E00}"/>
              </a:ext>
            </a:extLst>
          </p:cNvPr>
          <p:cNvSpPr txBox="1"/>
          <p:nvPr/>
        </p:nvSpPr>
        <p:spPr>
          <a:xfrm>
            <a:off x="4879129" y="2307392"/>
            <a:ext cx="1601566" cy="821531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200" dirty="0">
                <a:solidFill>
                  <a:srgbClr val="E7E6E6">
                    <a:lumMod val="50000"/>
                  </a:srgbClr>
                </a:solidFill>
                <a:latin typeface="Calibri" panose="020F0502020204030204"/>
              </a:rPr>
              <a:t>Spatial </a:t>
            </a:r>
            <a:br>
              <a:rPr lang="en-NZ" sz="1200" dirty="0">
                <a:solidFill>
                  <a:srgbClr val="E7E6E6">
                    <a:lumMod val="50000"/>
                  </a:srgbClr>
                </a:solidFill>
                <a:latin typeface="Calibri" panose="020F0502020204030204"/>
              </a:rPr>
            </a:br>
            <a:r>
              <a:rPr lang="en-NZ" sz="1200" dirty="0">
                <a:solidFill>
                  <a:srgbClr val="E7E6E6">
                    <a:lumMod val="50000"/>
                  </a:srgbClr>
                </a:solidFill>
                <a:latin typeface="Calibri" panose="020F0502020204030204"/>
              </a:rPr>
              <a:t>Planning</a:t>
            </a:r>
            <a:endParaRPr kumimoji="0" lang="en-NZ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47A038-5612-4B1A-8059-2655725FAF65}"/>
              </a:ext>
            </a:extLst>
          </p:cNvPr>
          <p:cNvSpPr txBox="1"/>
          <p:nvPr/>
        </p:nvSpPr>
        <p:spPr>
          <a:xfrm>
            <a:off x="2955612" y="2303921"/>
            <a:ext cx="1022503" cy="90113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Pro-Growth Planning System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BA8A1E-A8E9-42B2-B09E-F5B2FFA8E684}"/>
              </a:ext>
            </a:extLst>
          </p:cNvPr>
          <p:cNvSpPr txBox="1"/>
          <p:nvPr/>
        </p:nvSpPr>
        <p:spPr>
          <a:xfrm>
            <a:off x="3420827" y="1283032"/>
            <a:ext cx="1080694" cy="468304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200" noProof="0" dirty="0">
                <a:solidFill>
                  <a:srgbClr val="70AD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I-Body</a:t>
            </a:r>
            <a:br>
              <a:rPr lang="en-NZ" sz="1200" noProof="0" dirty="0">
                <a:solidFill>
                  <a:srgbClr val="70AD47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NZ" sz="1200" noProof="0" dirty="0">
                <a:solidFill>
                  <a:srgbClr val="70AD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Water Reform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200" dirty="0">
                <a:solidFill>
                  <a:srgbClr val="70AD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UDA</a:t>
            </a:r>
            <a:br>
              <a:rPr lang="en-NZ" sz="1200" noProof="0" dirty="0">
                <a:solidFill>
                  <a:srgbClr val="70AD47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kumimoji="0" lang="en-NZ" sz="1200" b="0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6CB2C5D-0822-480C-9A87-1DD331E9BA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0021057"/>
              </p:ext>
            </p:extLst>
          </p:nvPr>
        </p:nvGraphicFramePr>
        <p:xfrm>
          <a:off x="1458763" y="152199"/>
          <a:ext cx="6298960" cy="4219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858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7" grpId="0"/>
      <p:bldP spid="15" grpId="0"/>
      <p:bldP spid="16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F68026"/>
            </a:gs>
            <a:gs pos="100000">
              <a:schemeClr val="accent6">
                <a:lumMod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A21E6-9FE1-49F6-818F-3AC1C336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>
                <a:solidFill>
                  <a:schemeClr val="bg1"/>
                </a:solidFill>
              </a:rPr>
              <a:t>Be Connected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DF99CC-43A8-4632-9B6F-31497C8A7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3394720" cy="3603847"/>
          </a:xfrm>
        </p:spPr>
        <p:txBody>
          <a:bodyPr>
            <a:normAutofit fontScale="85000" lnSpcReduction="10000"/>
          </a:bodyPr>
          <a:lstStyle/>
          <a:p>
            <a:r>
              <a:rPr lang="en-NZ" dirty="0">
                <a:solidFill>
                  <a:schemeClr val="bg1"/>
                </a:solidFill>
              </a:rPr>
              <a:t>Chairman’s Round Table</a:t>
            </a:r>
          </a:p>
          <a:p>
            <a:r>
              <a:rPr lang="en-NZ" dirty="0">
                <a:solidFill>
                  <a:schemeClr val="bg1"/>
                </a:solidFill>
              </a:rPr>
              <a:t>Delegation to Asia April 2019</a:t>
            </a:r>
          </a:p>
          <a:p>
            <a:r>
              <a:rPr lang="en-NZ" dirty="0">
                <a:solidFill>
                  <a:schemeClr val="bg1"/>
                </a:solidFill>
              </a:rPr>
              <a:t>Member hosted fora</a:t>
            </a:r>
          </a:p>
          <a:p>
            <a:r>
              <a:rPr lang="en-NZ" dirty="0">
                <a:solidFill>
                  <a:schemeClr val="bg1"/>
                </a:solidFill>
              </a:rPr>
              <a:t>WIN &amp; ET networks</a:t>
            </a:r>
          </a:p>
          <a:p>
            <a:r>
              <a:rPr lang="en-NZ" dirty="0">
                <a:solidFill>
                  <a:schemeClr val="bg1"/>
                </a:solidFill>
              </a:rPr>
              <a:t>Building Regions </a:t>
            </a:r>
            <a:br>
              <a:rPr lang="en-NZ" dirty="0">
                <a:solidFill>
                  <a:schemeClr val="bg1"/>
                </a:solidFill>
              </a:rPr>
            </a:br>
            <a:r>
              <a:rPr lang="en-NZ" sz="1900" dirty="0">
                <a:solidFill>
                  <a:schemeClr val="bg1"/>
                </a:solidFill>
              </a:rPr>
              <a:t>21</a:t>
            </a:r>
            <a:r>
              <a:rPr lang="en-NZ" sz="1900" baseline="30000" dirty="0">
                <a:solidFill>
                  <a:schemeClr val="bg1"/>
                </a:solidFill>
              </a:rPr>
              <a:t>st</a:t>
            </a:r>
            <a:r>
              <a:rPr lang="en-NZ" sz="1900" dirty="0">
                <a:solidFill>
                  <a:schemeClr val="bg1"/>
                </a:solidFill>
              </a:rPr>
              <a:t> 22</a:t>
            </a:r>
            <a:r>
              <a:rPr lang="en-NZ" sz="1900" baseline="30000" dirty="0">
                <a:solidFill>
                  <a:schemeClr val="bg1"/>
                </a:solidFill>
              </a:rPr>
              <a:t>nd</a:t>
            </a:r>
            <a:r>
              <a:rPr lang="en-NZ" sz="1900" dirty="0">
                <a:solidFill>
                  <a:schemeClr val="bg1"/>
                </a:solidFill>
              </a:rPr>
              <a:t> August 2018</a:t>
            </a:r>
            <a:br>
              <a:rPr lang="en-NZ" sz="1900" dirty="0">
                <a:solidFill>
                  <a:schemeClr val="bg1"/>
                </a:solidFill>
              </a:rPr>
            </a:br>
            <a:r>
              <a:rPr lang="en-NZ" sz="1900" dirty="0">
                <a:solidFill>
                  <a:schemeClr val="bg1"/>
                </a:solidFill>
              </a:rPr>
              <a:t>Rotorua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BB640F-8206-4C49-A17D-B9FB6A44A7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  <p:pic>
        <p:nvPicPr>
          <p:cNvPr id="1026" name="Picture 2" descr="https://www.infrastructure.org.nz/resources/Pictures/Building%20Nations/BNS17_1738_WEB.png">
            <a:extLst>
              <a:ext uri="{FF2B5EF4-FFF2-40B4-BE49-F238E27FC236}">
                <a16:creationId xmlns:a16="http://schemas.microsoft.com/office/drawing/2014/main" id="{49E7BE06-DD4C-4DCF-8CB7-9366EE0DF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1258553"/>
            <a:ext cx="5004048" cy="290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10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frastructure New Zealand Powerpoint Template Widescreen.pptx [Read-Only]" id="{87E3230A-94A5-4467-AA3B-0A18227188E9}" vid="{2844A13A-DB1A-4EBE-8958-DBDA83B55EC2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All Colours Widescreen Infrastructure New Zealand Powerpoint Template </Template>
  <TotalTime>840</TotalTime>
  <Words>490</Words>
  <Application>Microsoft Office PowerPoint</Application>
  <PresentationFormat>On-screen Show (16:9)</PresentationFormat>
  <Paragraphs>118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1_Office Theme</vt:lpstr>
      <vt:lpstr>PowerPoint Presentation</vt:lpstr>
      <vt:lpstr>Our  Members</vt:lpstr>
      <vt:lpstr>PowerPoint Presentation</vt:lpstr>
      <vt:lpstr>PowerPoint Presentation</vt:lpstr>
      <vt:lpstr>Be Connected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Selwood</dc:creator>
  <cp:lastModifiedBy>Stephen Selwood</cp:lastModifiedBy>
  <cp:revision>6</cp:revision>
  <dcterms:created xsi:type="dcterms:W3CDTF">2017-11-21T04:02:45Z</dcterms:created>
  <dcterms:modified xsi:type="dcterms:W3CDTF">2018-11-23T03:03:12Z</dcterms:modified>
</cp:coreProperties>
</file>